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5" r:id="rId10"/>
    <p:sldId id="268" r:id="rId11"/>
    <p:sldId id="267" r:id="rId12"/>
    <p:sldId id="263" r:id="rId13"/>
    <p:sldId id="269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483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483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483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483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483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483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483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483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483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483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483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483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1086;&#1083;&#1103;\&#1075;&#1086;&#1095;&#1089;%20&#1080;%20&#1100;&#1087;&#1076;&#1076;\fca921ec6e0fa4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ybratauto.ru/poleznoe/avtokreslo-dlya-rebenka.html" TargetMode="External"/><Relationship Id="rId2" Type="http://schemas.openxmlformats.org/officeDocument/2006/relationships/hyperlink" Target="http://www.gibdd.ru/r/02/new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istshop.ru/detskie-avtokresl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stshop.ru/detskie-avtokresla/avtokreslo-gruppa-1-2-3-9-36-k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чать бесплатно инспектор-разиня &quot; СКАЧАТЬ ПРОГРАММЫ, МУЗЫКУ, ИГРЫ, СКАЧАТЬ ФИЛЬМЫ, ПРИКОЛЫ, АНЕКДОТЫ И ПРИКОЛЬНЫЕ КАРТИНКИ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2060848"/>
            <a:ext cx="5616623" cy="21602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Мифы об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автокреслах</a:t>
            </a:r>
            <a:endParaRPr lang="ru-RU" sz="3200" b="1" dirty="0">
              <a:ln w="180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fca921ec6e0fa4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8064" y="4077072"/>
            <a:ext cx="3536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Автор</a:t>
            </a:r>
            <a:endParaRPr lang="ru-RU" b="1" dirty="0" smtClean="0"/>
          </a:p>
          <a:p>
            <a:pPr algn="r"/>
            <a:r>
              <a:rPr lang="ru-RU" b="1" dirty="0" smtClean="0"/>
              <a:t> старший воспитатель </a:t>
            </a:r>
          </a:p>
          <a:p>
            <a:pPr algn="r"/>
            <a:r>
              <a:rPr lang="ru-RU" b="1" dirty="0" smtClean="0"/>
              <a:t>Кокорина </a:t>
            </a:r>
            <a:r>
              <a:rPr lang="ru-RU" b="1" dirty="0" smtClean="0"/>
              <a:t>Ольга Николаевна</a:t>
            </a:r>
          </a:p>
          <a:p>
            <a:pPr algn="r"/>
            <a:r>
              <a:rPr lang="ru-RU" b="1" dirty="0" smtClean="0"/>
              <a:t>МДОБУ д/с </a:t>
            </a:r>
            <a:r>
              <a:rPr lang="ru-RU" b="1" dirty="0" err="1" smtClean="0"/>
              <a:t>с</a:t>
            </a:r>
            <a:r>
              <a:rPr lang="ru-RU" b="1" dirty="0" smtClean="0"/>
              <a:t>. Амзя городского округа г. Нефтекамск</a:t>
            </a:r>
          </a:p>
          <a:p>
            <a:pPr algn="r"/>
            <a:r>
              <a:rPr lang="ru-RU" b="1" dirty="0" smtClean="0"/>
              <a:t> Республики Башкортостан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1052736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дошкольное образовательное бюджетное учреждение детский сад село Амзя  городского округа г</a:t>
            </a:r>
            <a:r>
              <a:rPr lang="ru-RU" b="1" dirty="0" smtClean="0"/>
              <a:t>. Нефтекамск</a:t>
            </a:r>
          </a:p>
          <a:p>
            <a:pPr algn="ctr"/>
            <a:r>
              <a:rPr lang="ru-RU" b="1" dirty="0" smtClean="0"/>
              <a:t> Республики Башкортостан 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411760" y="583139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с. Амзя ГО г. Нефтекамск РБ,2013 год</a:t>
            </a:r>
            <a:endParaRPr lang="ru-RU" b="1" dirty="0"/>
          </a:p>
        </p:txBody>
      </p:sp>
    </p:spTree>
    <p:custDataLst>
      <p:tags r:id="rId1"/>
    </p:custDataLst>
  </p:cSld>
  <p:clrMapOvr>
    <a:masterClrMapping/>
  </p:clrMapOvr>
  <p:transition spd="slow" advClick="0" advTm="10483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571625"/>
          </a:xfrm>
        </p:spPr>
        <p:txBody>
          <a:bodyPr/>
          <a:lstStyle/>
          <a:p>
            <a:pPr marL="1704975" algn="l"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Статистика</a:t>
            </a:r>
            <a:r>
              <a:rPr lang="ru-RU" alt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дорожно-транспортных происшествий (ДТП) в РФ за </a:t>
            </a:r>
            <a:b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январь-август 2013 г.*</a:t>
            </a:r>
            <a:r>
              <a:rPr lang="ru-RU" alt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ru-RU" altLang="ru-RU" sz="16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7" name="Содержимое 7"/>
          <p:cNvSpPr>
            <a:spLocks noGrp="1"/>
          </p:cNvSpPr>
          <p:nvPr>
            <p:ph idx="1"/>
          </p:nvPr>
        </p:nvSpPr>
        <p:spPr>
          <a:xfrm>
            <a:off x="3131840" y="1772816"/>
            <a:ext cx="5722937" cy="28035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sz="1600" dirty="0" smtClean="0">
                <a:solidFill>
                  <a:srgbClr val="003B68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600" dirty="0" smtClean="0">
                <a:solidFill>
                  <a:srgbClr val="003B68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 smtClean="0">
                <a:solidFill>
                  <a:srgbClr val="003B68"/>
                </a:solidFill>
                <a:latin typeface="Arial" charset="0"/>
                <a:cs typeface="Arial" charset="0"/>
              </a:rPr>
              <a:t>За указанный период произошло:</a:t>
            </a:r>
            <a:br>
              <a:rPr lang="ru-RU" altLang="ru-RU" sz="2400" b="1" dirty="0" smtClean="0">
                <a:solidFill>
                  <a:srgbClr val="003B68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 smtClean="0">
                <a:solidFill>
                  <a:srgbClr val="003B68"/>
                </a:solidFill>
                <a:latin typeface="Arial" charset="0"/>
                <a:cs typeface="Arial" charset="0"/>
              </a:rPr>
              <a:t>20 879 ДТП с участием детей, до 16 лет (+3,1%)</a:t>
            </a:r>
            <a:br>
              <a:rPr lang="ru-RU" altLang="ru-RU" sz="2400" b="1" dirty="0" smtClean="0">
                <a:solidFill>
                  <a:srgbClr val="003B68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 smtClean="0">
                <a:solidFill>
                  <a:srgbClr val="003B68"/>
                </a:solidFill>
                <a:latin typeface="Arial" charset="0"/>
                <a:cs typeface="Arial" charset="0"/>
              </a:rPr>
              <a:t>940 детей погибло ( - 0,4 %)</a:t>
            </a:r>
            <a:br>
              <a:rPr lang="ru-RU" altLang="ru-RU" sz="2400" b="1" dirty="0" smtClean="0">
                <a:solidFill>
                  <a:srgbClr val="003B68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 smtClean="0">
                <a:solidFill>
                  <a:srgbClr val="003B68"/>
                </a:solidFill>
                <a:latin typeface="Arial" charset="0"/>
                <a:cs typeface="Arial" charset="0"/>
              </a:rPr>
              <a:t>22 016 детей получили                 ранения ( + 3,6 %)</a:t>
            </a:r>
            <a:br>
              <a:rPr lang="ru-RU" altLang="ru-RU" sz="2400" b="1" dirty="0" smtClean="0">
                <a:solidFill>
                  <a:srgbClr val="003B68"/>
                </a:solidFill>
                <a:latin typeface="Arial" charset="0"/>
                <a:cs typeface="Arial" charset="0"/>
              </a:rPr>
            </a:br>
            <a:endParaRPr lang="ru-RU" altLang="ru-RU" sz="2400" b="1" dirty="0" smtClean="0">
              <a:solidFill>
                <a:srgbClr val="003B68"/>
              </a:solidFill>
              <a:latin typeface="Arial" charset="0"/>
              <a:cs typeface="Arial" charset="0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2419350" cy="214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0" y="6497638"/>
            <a:ext cx="485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rgbClr val="003B68"/>
                </a:solidFill>
              </a:rPr>
              <a:t>* </a:t>
            </a:r>
            <a:r>
              <a:rPr lang="ru-RU" altLang="ru-RU" sz="1400" dirty="0">
                <a:solidFill>
                  <a:srgbClr val="003B68"/>
                </a:solidFill>
              </a:rPr>
              <a:t>по материалам сайта</a:t>
            </a:r>
            <a:r>
              <a:rPr lang="en-US" altLang="ru-RU" sz="1400" dirty="0">
                <a:solidFill>
                  <a:srgbClr val="003B68"/>
                </a:solidFill>
              </a:rPr>
              <a:t> www.gibdd.ru</a:t>
            </a:r>
            <a:endParaRPr lang="ru-RU" altLang="ru-RU" sz="1400" dirty="0">
              <a:solidFill>
                <a:srgbClr val="003B68"/>
              </a:solidFill>
            </a:endParaRPr>
          </a:p>
        </p:txBody>
      </p:sp>
    </p:spTree>
  </p:cSld>
  <p:clrMapOvr>
    <a:masterClrMapping/>
  </p:clrMapOvr>
  <p:transition spd="slow" advClick="0" advTm="10483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428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003B68"/>
                </a:solidFill>
                <a:latin typeface="Arial" charset="0"/>
                <a:cs typeface="Arial" charset="0"/>
              </a:rPr>
              <a:t>Мировая статистика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059832" y="1052736"/>
            <a:ext cx="5927030" cy="4896544"/>
          </a:xfrm>
        </p:spPr>
        <p:txBody>
          <a:bodyPr>
            <a:normAutofit/>
          </a:bodyPr>
          <a:lstStyle/>
          <a:p>
            <a:pPr marL="87313" indent="-87313" eaLnBrk="1" hangingPunct="1">
              <a:buFontTx/>
              <a:buChar char="-"/>
            </a:pPr>
            <a:r>
              <a:rPr lang="ru-RU" altLang="ru-RU" sz="1600" dirty="0" smtClean="0">
                <a:solidFill>
                  <a:srgbClr val="003B68"/>
                </a:solidFill>
                <a:latin typeface="Arial" charset="0"/>
                <a:cs typeface="Arial" charset="0"/>
              </a:rPr>
              <a:t> Ежегодно на дорогах мира гибнет от 20 000 до 25 000 детей</a:t>
            </a:r>
          </a:p>
          <a:p>
            <a:pPr marL="87313" indent="-87313" eaLnBrk="1" hangingPunct="1">
              <a:buFont typeface="Arial" charset="0"/>
              <a:buNone/>
            </a:pPr>
            <a:r>
              <a:rPr lang="ru-RU" altLang="ru-RU" sz="1600" dirty="0" smtClean="0">
                <a:solidFill>
                  <a:srgbClr val="003B68"/>
                </a:solidFill>
                <a:latin typeface="Arial" charset="0"/>
                <a:cs typeface="Arial" charset="0"/>
              </a:rPr>
              <a:t>  в   возрасте до 15 лет.</a:t>
            </a:r>
          </a:p>
          <a:p>
            <a:pPr marL="87313" indent="-87313" eaLnBrk="1" hangingPunct="1">
              <a:buFontTx/>
              <a:buChar char="-"/>
            </a:pPr>
            <a:endParaRPr lang="ru-RU" altLang="ru-RU" sz="800" dirty="0" smtClean="0">
              <a:solidFill>
                <a:srgbClr val="003B68"/>
              </a:solidFill>
              <a:latin typeface="Arial" charset="0"/>
              <a:cs typeface="Arial" charset="0"/>
            </a:endParaRPr>
          </a:p>
          <a:p>
            <a:pPr marL="87313" indent="-87313" eaLnBrk="1" hangingPunct="1">
              <a:buFontTx/>
              <a:buChar char="-"/>
            </a:pPr>
            <a:r>
              <a:rPr lang="ru-RU" altLang="ru-RU" sz="1600" dirty="0" smtClean="0">
                <a:solidFill>
                  <a:srgbClr val="003B68"/>
                </a:solidFill>
                <a:latin typeface="Arial" charset="0"/>
                <a:cs typeface="Arial" charset="0"/>
              </a:rPr>
              <a:t> Подавляющее большинство случаев </a:t>
            </a:r>
            <a:r>
              <a:rPr lang="ru-RU" altLang="ru-RU" sz="1600" dirty="0" err="1" smtClean="0">
                <a:solidFill>
                  <a:srgbClr val="003B68"/>
                </a:solidFill>
                <a:latin typeface="Arial" charset="0"/>
                <a:cs typeface="Arial" charset="0"/>
              </a:rPr>
              <a:t>травмирования</a:t>
            </a:r>
            <a:r>
              <a:rPr lang="ru-RU" altLang="ru-RU" sz="1600" dirty="0" smtClean="0">
                <a:solidFill>
                  <a:srgbClr val="003B68"/>
                </a:solidFill>
                <a:latin typeface="Arial" charset="0"/>
                <a:cs typeface="Arial" charset="0"/>
              </a:rPr>
              <a:t> происходит  из-за отсутствия детских удерживающих систем (ДУС).</a:t>
            </a:r>
          </a:p>
          <a:p>
            <a:pPr marL="87313" indent="-87313" eaLnBrk="1" hangingPunct="1">
              <a:buFont typeface="Arial" charset="0"/>
              <a:buNone/>
            </a:pPr>
            <a:endParaRPr lang="ru-RU" altLang="ru-RU" sz="800" dirty="0" smtClean="0">
              <a:solidFill>
                <a:srgbClr val="003B68"/>
              </a:solidFill>
              <a:latin typeface="Arial" charset="0"/>
              <a:cs typeface="Arial" charset="0"/>
            </a:endParaRPr>
          </a:p>
          <a:p>
            <a:pPr marL="87313" indent="-87313" eaLnBrk="1" hangingPunct="1">
              <a:buFontTx/>
              <a:buChar char="-"/>
            </a:pPr>
            <a:r>
              <a:rPr lang="ru-RU" altLang="ru-RU" sz="1600" dirty="0" smtClean="0">
                <a:solidFill>
                  <a:srgbClr val="003B68"/>
                </a:solidFill>
                <a:latin typeface="Arial" charset="0"/>
                <a:cs typeface="Arial" charset="0"/>
              </a:rPr>
              <a:t> При аварии ДУС снижает вероятность растяжения шейных    позвонков на 90 % в возрасте до 2-х лет.</a:t>
            </a:r>
          </a:p>
          <a:p>
            <a:pPr marL="87313" indent="-87313" eaLnBrk="1" hangingPunct="1">
              <a:buFontTx/>
              <a:buChar char="-"/>
            </a:pPr>
            <a:endParaRPr lang="ru-RU" altLang="ru-RU" sz="800" dirty="0" smtClean="0">
              <a:solidFill>
                <a:srgbClr val="003B68"/>
              </a:solidFill>
              <a:latin typeface="Arial" charset="0"/>
              <a:cs typeface="Arial" charset="0"/>
            </a:endParaRPr>
          </a:p>
          <a:p>
            <a:pPr marL="87313" indent="-87313" eaLnBrk="1" hangingPunct="1">
              <a:buFontTx/>
              <a:buChar char="-"/>
            </a:pPr>
            <a:r>
              <a:rPr lang="ru-RU" altLang="ru-RU" sz="1600" dirty="0" smtClean="0">
                <a:solidFill>
                  <a:srgbClr val="003B68"/>
                </a:solidFill>
                <a:latin typeface="Arial" charset="0"/>
                <a:cs typeface="Arial" charset="0"/>
              </a:rPr>
              <a:t> Дети до 4-х лет и весом до 18 кг. в 70 % случаев  оказываются более защищенными.</a:t>
            </a:r>
          </a:p>
          <a:p>
            <a:pPr marL="87313" indent="-87313" eaLnBrk="1" hangingPunct="1">
              <a:buFontTx/>
              <a:buChar char="-"/>
            </a:pPr>
            <a:endParaRPr lang="ru-RU" altLang="ru-RU" sz="800" dirty="0" smtClean="0">
              <a:solidFill>
                <a:srgbClr val="003B68"/>
              </a:solidFill>
              <a:latin typeface="Arial" charset="0"/>
              <a:cs typeface="Arial" charset="0"/>
            </a:endParaRPr>
          </a:p>
          <a:p>
            <a:pPr marL="87313" indent="-87313" eaLnBrk="1" hangingPunct="1">
              <a:buFontTx/>
              <a:buChar char="-"/>
            </a:pPr>
            <a:r>
              <a:rPr lang="ru-RU" altLang="ru-RU" sz="1600" dirty="0" smtClean="0">
                <a:solidFill>
                  <a:srgbClr val="003B68"/>
                </a:solidFill>
                <a:latin typeface="Arial" charset="0"/>
                <a:cs typeface="Arial" charset="0"/>
              </a:rPr>
              <a:t> При фронтальном столкновении 26 % детей не  получают серьезные травмы брюшной полости при     перевозке в ДУС.</a:t>
            </a:r>
          </a:p>
          <a:p>
            <a:pPr marL="87313" indent="-87313" eaLnBrk="1" hangingPunct="1">
              <a:buFont typeface="Arial" charset="0"/>
              <a:buNone/>
            </a:pPr>
            <a:endParaRPr lang="ru-RU" altLang="ru-RU" sz="800" dirty="0" smtClean="0">
              <a:solidFill>
                <a:srgbClr val="003B68"/>
              </a:solidFill>
              <a:latin typeface="Arial" charset="0"/>
              <a:cs typeface="Arial" charset="0"/>
            </a:endParaRPr>
          </a:p>
          <a:p>
            <a:pPr marL="87313" indent="-87313" eaLnBrk="1" hangingPunct="1">
              <a:buFontTx/>
              <a:buChar char="-"/>
            </a:pPr>
            <a:r>
              <a:rPr lang="ru-RU" altLang="ru-RU" sz="1600" dirty="0" smtClean="0">
                <a:solidFill>
                  <a:srgbClr val="003B68"/>
                </a:solidFill>
                <a:latin typeface="Arial" charset="0"/>
                <a:cs typeface="Arial" charset="0"/>
              </a:rPr>
              <a:t> Перевозка в ДУС в 96 % случаев ДТП позволяет   удерживать ребенка на месте.</a:t>
            </a:r>
          </a:p>
          <a:p>
            <a:pPr marL="87313" indent="-87313" eaLnBrk="1" hangingPunct="1">
              <a:buFontTx/>
              <a:buNone/>
            </a:pPr>
            <a:endParaRPr lang="ru-RU" altLang="ru-RU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3048005" cy="2286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6477000"/>
            <a:ext cx="383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200" dirty="0">
                <a:solidFill>
                  <a:schemeClr val="tx2"/>
                </a:solidFill>
              </a:rPr>
              <a:t>Использовано изображение с сайта: rus.newsru.ua</a:t>
            </a:r>
            <a:r>
              <a:rPr lang="ru-RU" altLang="ru-RU" dirty="0"/>
              <a:t> </a:t>
            </a:r>
          </a:p>
        </p:txBody>
      </p:sp>
    </p:spTree>
  </p:cSld>
  <p:clrMapOvr>
    <a:masterClrMapping/>
  </p:clrMapOvr>
  <p:transition spd="slow" advClick="0" advTm="10483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еред новогодними праздниками ГИБДД напомнит про автокрес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"/>
            <a:ext cx="702027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483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>
                <a:solidFill>
                  <a:schemeClr val="tx2"/>
                </a:solidFill>
              </a:rPr>
              <a:t>Использовано изображение с сайта: </a:t>
            </a:r>
            <a:r>
              <a:rPr lang="ru-RU" altLang="ru-RU" u="sng" dirty="0" smtClean="0">
                <a:solidFill>
                  <a:srgbClr val="0070C0"/>
                </a:solidFill>
              </a:rPr>
              <a:t>rus.newsru.ua</a:t>
            </a:r>
            <a:r>
              <a:rPr lang="ru-RU" altLang="ru-RU" dirty="0" smtClean="0"/>
              <a:t> </a:t>
            </a:r>
          </a:p>
          <a:p>
            <a:r>
              <a:rPr lang="en-US" altLang="ru-RU" dirty="0">
                <a:hlinkClick r:id="rId2"/>
              </a:rPr>
              <a:t>http://www.gibdd.ru/r/02/news</a:t>
            </a:r>
            <a:r>
              <a:rPr lang="en-US" altLang="ru-RU" dirty="0" smtClean="0">
                <a:hlinkClick r:id="rId2"/>
              </a:rPr>
              <a:t>/</a:t>
            </a:r>
            <a:endParaRPr lang="ru-RU" altLang="ru-RU" dirty="0" smtClean="0"/>
          </a:p>
          <a:p>
            <a:r>
              <a:rPr lang="en-US" altLang="ru-RU" dirty="0">
                <a:hlinkClick r:id="rId3"/>
              </a:rPr>
              <a:t>http://</a:t>
            </a:r>
            <a:r>
              <a:rPr lang="en-US" altLang="ru-RU" dirty="0" smtClean="0">
                <a:hlinkClick r:id="rId3"/>
              </a:rPr>
              <a:t>vybratauto.ru/poleznoe/avtokreslo-dlya-rebenka.html</a:t>
            </a:r>
            <a:endParaRPr lang="ru-RU" altLang="ru-RU" dirty="0" smtClean="0"/>
          </a:p>
          <a:p>
            <a:pPr marL="0" indent="0">
              <a:buNone/>
            </a:pP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680008"/>
      </p:ext>
    </p:extLst>
  </p:cSld>
  <p:clrMapOvr>
    <a:masterClrMapping/>
  </p:clrMapOvr>
  <p:transition spd="slow" advClick="0" advTm="10483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92696"/>
            <a:ext cx="65162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FF0000"/>
                </a:solidFill>
              </a:rPr>
              <a:t>Миф №1</a:t>
            </a:r>
            <a:r>
              <a:rPr lang="ru-RU" sz="2000" b="1" dirty="0" smtClean="0"/>
              <a:t>. </a:t>
            </a:r>
            <a:r>
              <a:rPr lang="ru-RU" sz="2000" b="1" u="sng" dirty="0" smtClean="0">
                <a:hlinkClick r:id="rId2" tooltip="детское автокресло"/>
              </a:rPr>
              <a:t>Детское </a:t>
            </a:r>
            <a:r>
              <a:rPr lang="ru-RU" sz="2000" b="1" u="sng" dirty="0" err="1" smtClean="0">
                <a:hlinkClick r:id="rId2" tooltip="детское автокресло"/>
              </a:rPr>
              <a:t>автокресло</a:t>
            </a:r>
            <a:r>
              <a:rPr lang="ru-RU" sz="2000" b="1" dirty="0" smtClean="0"/>
              <a:t> очень дорогое. Можно купить и недорогие </a:t>
            </a:r>
            <a:r>
              <a:rPr lang="ru-RU" sz="2000" b="1" dirty="0" err="1" smtClean="0"/>
              <a:t>автокресла</a:t>
            </a:r>
            <a:r>
              <a:rPr lang="ru-RU" sz="2000" b="1" dirty="0" smtClean="0"/>
              <a:t>. Тем более </a:t>
            </a:r>
            <a:r>
              <a:rPr lang="ru-RU" sz="2000" b="1" dirty="0" err="1" smtClean="0"/>
              <a:t>автокресло</a:t>
            </a:r>
            <a:r>
              <a:rPr lang="ru-RU" sz="2000" b="1" dirty="0" smtClean="0"/>
              <a:t> покупается обычно не на один год, и оно призвано сохранить жизнь и здоровье вашего ребенка, поэтому его приобретение обязательно</a:t>
            </a:r>
            <a:endParaRPr lang="ru-RU" sz="2000" b="1" dirty="0"/>
          </a:p>
        </p:txBody>
      </p:sp>
      <p:pic>
        <p:nvPicPr>
          <p:cNvPr id="15364" name="Picture 4" descr="Статьи - Авто тюнинг - купить Киев Укра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149080"/>
            <a:ext cx="3132348" cy="2088232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10483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40164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FF0000"/>
                </a:solidFill>
              </a:rPr>
              <a:t>Миф № 2</a:t>
            </a:r>
            <a:r>
              <a:rPr lang="ru-RU" sz="2000" b="1" dirty="0" smtClean="0"/>
              <a:t>. Введение </a:t>
            </a:r>
            <a:r>
              <a:rPr lang="ru-RU" sz="2000" b="1" dirty="0" err="1" smtClean="0"/>
              <a:t>автокресел</a:t>
            </a:r>
            <a:r>
              <a:rPr lang="ru-RU" sz="2000" b="1" dirty="0" smtClean="0"/>
              <a:t> необходимо только для того, чтобы обогатились их производители. Прежде всего, детское </a:t>
            </a:r>
            <a:r>
              <a:rPr lang="ru-RU" sz="2000" b="1" dirty="0" err="1" smtClean="0"/>
              <a:t>автокресло</a:t>
            </a:r>
            <a:r>
              <a:rPr lang="ru-RU" sz="2000" b="1" dirty="0" smtClean="0"/>
              <a:t> нужно </a:t>
            </a:r>
            <a:r>
              <a:rPr lang="ru-RU" sz="3200" b="1" dirty="0" smtClean="0"/>
              <a:t>вашему ребенку</a:t>
            </a:r>
            <a:r>
              <a:rPr lang="ru-RU" sz="2000" b="1" dirty="0" smtClean="0"/>
              <a:t>, производители лишь обеспечивают вашу потребность в нем.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Скрудж Макдак скатился на второе место в рейтинге выдуманных богач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48680"/>
            <a:ext cx="2976330" cy="2232248"/>
          </a:xfrm>
          <a:prstGeom prst="rect">
            <a:avLst/>
          </a:prstGeom>
          <a:noFill/>
        </p:spPr>
      </p:pic>
      <p:pic>
        <p:nvPicPr>
          <p:cNvPr id="14340" name="Picture 4" descr="Для Вашего Милого Ребенка - Страница 305 - Детский сад - Все Вмес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8"/>
            <a:ext cx="3938512" cy="2531151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10483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FF0000"/>
                </a:solidFill>
              </a:rPr>
              <a:t>Миф №3</a:t>
            </a:r>
            <a:r>
              <a:rPr lang="ru-RU" sz="2400" b="1" dirty="0" smtClean="0"/>
              <a:t>. Ребенка можно  пристегнуть обычным ремнем одного или со взрослым. Это делать категорически нельзя! Во время аварии взрослый может серьезно травмировать ребенка, а ребенок, пристегнутый один, может выскользнуть из ремней.</a:t>
            </a:r>
            <a:endParaRPr lang="ru-RU" sz="2400" b="1" dirty="0"/>
          </a:p>
        </p:txBody>
      </p:sp>
      <p:pic>
        <p:nvPicPr>
          <p:cNvPr id="16386" name="Picture 2" descr="&quot;Автокресло-детям&quot;- акция ГИБДД в Череповц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86104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483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ZAVOD Фестиваль социальной рекламы Лайм отметил кампании Zavod Consul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483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36712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FF0000"/>
                </a:solidFill>
              </a:rPr>
              <a:t>Миф №4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 smtClean="0"/>
              <a:t>Если водитель опытный, то использовать </a:t>
            </a:r>
            <a:r>
              <a:rPr lang="ru-RU" sz="2400" b="1" u="sng" dirty="0" smtClean="0">
                <a:hlinkClick r:id="rId2" tooltip="детское автокресло"/>
              </a:rPr>
              <a:t>детское </a:t>
            </a:r>
            <a:r>
              <a:rPr lang="ru-RU" sz="2400" b="1" u="sng" dirty="0" err="1" smtClean="0">
                <a:hlinkClick r:id="rId2" tooltip="детское автокресло"/>
              </a:rPr>
              <a:t>автокресло</a:t>
            </a:r>
            <a:r>
              <a:rPr lang="ru-RU" sz="2400" b="1" dirty="0" smtClean="0"/>
              <a:t> необязательно. Это абсолютно не правильное утверждение. Никогда нельзя надеяться на водителя, тем более безопасность езды зависит не только от водителя данного автомобиля, но и от других участников дорожного движения</a:t>
            </a:r>
            <a:endParaRPr lang="ru-RU" sz="2400" b="1" dirty="0"/>
          </a:p>
        </p:txBody>
      </p:sp>
    </p:spTree>
  </p:cSld>
  <p:clrMapOvr>
    <a:masterClrMapping/>
  </p:clrMapOvr>
  <p:transition spd="slow" advClick="0" advTm="10483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483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548680"/>
            <a:ext cx="835292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Миф №5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Ребенок не будет сидеть пристегнутым.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Некоторые уверены,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что малыш начнет требовать, чтобы его вытащили из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автокресла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Как бы ребенок не капризничал, не вынимайте его из кресла.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Никогда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не перевозите ребенка, не пристегивая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Иначе получится, что вы купили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детское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автокресло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«для галочки».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 ведь оно нужно для того, чтобы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сохранить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драгоценную жизнь вашему малышу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Объясните ребенку,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что машина поедет, только если он будет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сидеть спокойно в кресле пристегнутый.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 настоящее время есть специальные игрушки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автокресла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также можно отвлекать ребенка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(петь песни, рассказывать стихи считать машины)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483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Интернет-Магазин Babymoda.ua Чехол - органайзер на спинку переднего сидения автомобиля Eurasia (25852) цена, купить. Купить Чех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600" y="0"/>
            <a:ext cx="3600400" cy="3600400"/>
          </a:xfrm>
          <a:prstGeom prst="rect">
            <a:avLst/>
          </a:prstGeom>
          <a:noFill/>
        </p:spPr>
      </p:pic>
      <p:pic>
        <p:nvPicPr>
          <p:cNvPr id="22532" name="Picture 4" descr="Как развлечь ребенка во время поездки. Автомобильные игруш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04455" cy="4104456"/>
          </a:xfrm>
          <a:prstGeom prst="rect">
            <a:avLst/>
          </a:prstGeom>
          <a:noFill/>
        </p:spPr>
      </p:pic>
      <p:pic>
        <p:nvPicPr>
          <p:cNvPr id="22534" name="Picture 6" descr="Игрушки для автомобиля Магазин детских товаров и японских подгузников-Baby Smile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7072"/>
            <a:ext cx="4341862" cy="2481064"/>
          </a:xfrm>
          <a:prstGeom prst="rect">
            <a:avLst/>
          </a:prstGeom>
          <a:noFill/>
        </p:spPr>
      </p:pic>
      <p:pic>
        <p:nvPicPr>
          <p:cNvPr id="22536" name="Picture 8" descr="Фотографии Playgro Пружинка-кружилка Дружная компашка. Игрушка для коляски или автокресла Плейгр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056"/>
            <a:ext cx="4621739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483">
    <p:whee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359</Words>
  <Application>Microsoft Office PowerPoint</Application>
  <PresentationFormat>Экран (4:3)</PresentationFormat>
  <Paragraphs>51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Статистика дорожно-транспортных происшествий (ДТП) в РФ за  январь-август 2013 г.* </vt:lpstr>
      <vt:lpstr>Мировая статистика</vt:lpstr>
      <vt:lpstr>Презентация PowerPoint</vt:lpstr>
      <vt:lpstr>Использованные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Aleksey2013</dc:creator>
  <cp:lastModifiedBy>Алексей</cp:lastModifiedBy>
  <cp:revision>27</cp:revision>
  <dcterms:created xsi:type="dcterms:W3CDTF">2014-12-10T14:12:09Z</dcterms:created>
  <dcterms:modified xsi:type="dcterms:W3CDTF">2016-03-15T16:58:15Z</dcterms:modified>
</cp:coreProperties>
</file>