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2" r:id="rId14"/>
    <p:sldId id="293" r:id="rId15"/>
    <p:sldId id="295" r:id="rId16"/>
    <p:sldId id="294" r:id="rId17"/>
    <p:sldId id="291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367D0BE-8F9D-4A5D-95D4-66434971335B}" type="datetimeFigureOut">
              <a:rPr lang="ru-RU"/>
              <a:pPr>
                <a:defRPr/>
              </a:pPr>
              <a:t>07.07.2016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68B0ED2-048C-4E59-9E0E-2132D7B006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706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B31F2DE-B280-4CFC-BE99-D83C0F952662}" type="slidenum">
              <a:rPr lang="ru-RU" smtClean="0"/>
              <a:pPr/>
              <a:t>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276417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2F869C2-00D1-4D62-8C30-BBE810981A85}" type="slidenum">
              <a:rPr lang="ru-RU" smtClean="0"/>
              <a:pPr/>
              <a:t>8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140748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32629-CF9E-4FFA-A44F-A49405DDD94F}" type="datetimeFigureOut">
              <a:rPr lang="ru-RU"/>
              <a:pPr>
                <a:defRPr/>
              </a:pPr>
              <a:t>07.07.2016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5BA0A-B766-47D1-ACF5-05A8D8CE7D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023431"/>
      </p:ext>
    </p:extLst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B49AA-EC6B-4B26-887F-873FEBE38EC5}" type="datetimeFigureOut">
              <a:rPr lang="ru-RU"/>
              <a:pPr>
                <a:defRPr/>
              </a:pPr>
              <a:t>07.07.2016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59DFD-171B-4F91-8CF2-17725AB2E7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004653"/>
      </p:ext>
    </p:extLst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34CA7-D3F2-4D45-BEE2-4CBC9EC4D997}" type="datetimeFigureOut">
              <a:rPr lang="ru-RU"/>
              <a:pPr>
                <a:defRPr/>
              </a:pPr>
              <a:t>07.07.2016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52598-6D77-4D8D-9871-B66032EB64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81885"/>
      </p:ext>
    </p:extLst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CA134-8022-4A8C-B704-A780797E021D}" type="datetimeFigureOut">
              <a:rPr lang="ru-RU"/>
              <a:pPr>
                <a:defRPr/>
              </a:pPr>
              <a:t>07.07.2016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8BF0E-5092-4EF5-9DFC-403BA8C08B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453168"/>
      </p:ext>
    </p:extLst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C4BD8-1B29-41B1-AA22-35AFBE2E4BE5}" type="datetimeFigureOut">
              <a:rPr lang="ru-RU"/>
              <a:pPr>
                <a:defRPr/>
              </a:pPr>
              <a:t>07.07.2016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83715-DD0D-4F42-9F09-5C6867C83B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012408"/>
      </p:ext>
    </p:extLst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8A013-4EE2-453C-89C0-ABB6576A24EF}" type="datetimeFigureOut">
              <a:rPr lang="ru-RU"/>
              <a:pPr>
                <a:defRPr/>
              </a:pPr>
              <a:t>07.07.2016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CAF48-EF83-4F5B-9540-62A782C4F0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784563"/>
      </p:ext>
    </p:extLst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3A16-070F-4F93-9959-9A5B378A7F4B}" type="datetimeFigureOut">
              <a:rPr lang="ru-RU"/>
              <a:pPr>
                <a:defRPr/>
              </a:pPr>
              <a:t>07.07.2016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69C0C-8979-4F60-9ADF-3746C33BB1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389762"/>
      </p:ext>
    </p:extLst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3D3B2-D3D3-4041-99D8-7FDF6A3E428B}" type="datetimeFigureOut">
              <a:rPr lang="ru-RU"/>
              <a:pPr>
                <a:defRPr/>
              </a:pPr>
              <a:t>07.07.2016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3CF1E-1488-4841-8729-3CE082D0CD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206568"/>
      </p:ext>
    </p:extLst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5C884-BD34-4D91-B435-12517BA9E1E3}" type="datetimeFigureOut">
              <a:rPr lang="ru-RU"/>
              <a:pPr>
                <a:defRPr/>
              </a:pPr>
              <a:t>07.07.2016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FA113-D32C-451C-820A-3CC6D2F568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667831"/>
      </p:ext>
    </p:extLst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07A98-A3CD-4E5B-A541-F38386E55F60}" type="datetimeFigureOut">
              <a:rPr lang="ru-RU"/>
              <a:pPr>
                <a:defRPr/>
              </a:pPr>
              <a:t>07.07.2016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EC895-FBBB-46D2-9444-0D3F15D764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337800"/>
      </p:ext>
    </p:extLst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351D3-FB4A-4A20-AE94-DA8D8EFA8042}" type="datetimeFigureOut">
              <a:rPr lang="ru-RU"/>
              <a:pPr>
                <a:defRPr/>
              </a:pPr>
              <a:t>07.07.2016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0ECBA-95BF-45EE-A5F4-BB3D404CD8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288566"/>
      </p:ext>
    </p:extLst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08F9F4-8048-4BE5-BA15-F026F640491A}" type="datetimeFigureOut">
              <a:rPr lang="ru-RU"/>
              <a:pPr>
                <a:defRPr/>
              </a:pPr>
              <a:t>07.07.2016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AE985F4-B270-45A8-9B27-8CE1DA9277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Veronika\Desktop\&#1057;.&#1042;.%20&#1056;&#1072;&#1093;&#1084;&#1072;&#1085;&#1080;&#1085;&#1086;&#1074;%20-%20&#1042;&#1089;&#1077;&#1085;&#1086;&#1097;&#1085;&#1086;&#1077;%20&#1073;&#1076;&#1077;&#1085;&#1080;&#1077;.mp3" TargetMode="Externa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Veronika\Desktop\&#1052;&#1091;&#1101;&#1076;&#1079;&#1080;&#1085;%20&#8211;%20&#1040;&#1079;&#1072;&#1085;%20(&#1087;&#1088;&#1080;&#1079;&#1099;&#1074;%20&#1082;%20&#1084;&#1086;&#1083;&#1080;&#1090;&#1074;&#1077;)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Veronika\Desktop\&#1057;&#1091;&#1088;&#1072;%20&#1080;&#1079;%20&#1050;&#1086;&#1088;&#1072;&#1085;&#1072;%20(102)%20&#8211;%20&#1040;&#1090;%20&#1058;&#1072;&#1082;&#1072;&#1089;&#1091;&#1088;%20-%20&#1053;&#1072;&#1082;&#1086;&#1087;&#1083;&#1077;&#1085;&#1080;&#1077;.mp3" TargetMode="Externa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Veronika\Desktop\&#1041;&#1091;&#1076;&#1076;&#1080;&#1081;&#1089;&#1082;&#1080;&#1077;%20&#1084;&#1086;&#1085;&#1072;&#1093;&#1080;&#160;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Veronika\Desktop\&#1041;&#1091;&#1076;&#1076;&#1080;&#1081;&#1089;&#1082;&#1080;&#1081;%20&#1080;&#1085;&#1089;&#1090;&#1088;&#1091;&#1084;&#1077;&#1085;&#1090;%20&#1076;&#1091;&#1085;&#1095;&#1077;&#1085;%20&#8211;%20&#1073;&#1086;&#1083;&#1100;&#1096;&#1072;&#1103;%20&#1090;&#1088;&#1091;&#1073;&#1072;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islam-today.ru/music-of-islam/" TargetMode="External"/><Relationship Id="rId2" Type="http://schemas.openxmlformats.org/officeDocument/2006/relationships/hyperlink" Target="http://lossofsoul.com/LIFE_IS/God/buddhism.htm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u.wikipedia.org/wiki/%D0%A6%D0%B5%D1%80%D0%BA%D0%BE%D0%B2%D0%BD%D0%B0%D1%8F_%D0%BC%D1%83%D0%B7%D1%8B%D0%BA%D0%B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Veronika\Desktop\&#1061;&#1086;&#1088;%20&#1042;&#1072;&#1083;&#1072;&#1072;&#1084;&#1089;&#1082;&#1086;&#1075;&#1086;%20&#1084;&#1086;&#1085;&#1072;&#1089;&#1090;&#1099;&#1088;&#1103;%20-%20&#1062;&#1072;&#1088;&#1102;%20&#1085;&#1077;&#1073;&#1077;&#1089;&#1085;&#1099;&#1081;%20(&#1079;&#1085;&#1072;&#1084;&#1077;&#1085;&#1085;&#1099;&#1081;%20&#1088;&#1072;&#1089;&#1087;&#1077;&#1074;)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Veronika\Desktop\&#1052;&#1091;&#1078;&#1089;&#1082;&#1086;&#1081;%20&#1093;&#1086;&#1088;%20&#1057;&#1086;&#1075;&#1083;&#1072;&#1089;&#1080;&#1077;%20&#8211;%20&#1041;&#1086;&#1078;&#1077;&#1089;&#1090;&#1074;&#1077;&#1085;&#1085;&#1099;&#1081;%20&#1075;&#1088;&#1086;&#1084;%20-%20(&#1087;&#1072;&#1088;&#1090;&#1077;&#1089;&#1085;&#1099;&#1081;%20&#1082;&#1086;&#1085;&#1094;&#1077;&#1088;&#1090;%20&#1089;&#1074;.%20&#1053;&#1080;&#1082;&#1086;&#1083;&#1072;&#1102;).mp3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484784"/>
            <a:ext cx="9144000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ru-RU" sz="4000" b="1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 </a:t>
            </a:r>
            <a:r>
              <a:rPr lang="ru-RU" sz="4400" b="1" i="1" u="sng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Тема </a:t>
            </a:r>
            <a:endParaRPr lang="ru-RU" sz="4000" b="1" i="1" u="sng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9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Times New Roman" pitchFamily="18" charset="0"/>
              </a:rPr>
              <a:t>Музыка </a:t>
            </a:r>
          </a:p>
          <a:p>
            <a:pPr algn="ctr" eaLnBrk="1" hangingPunct="1">
              <a:defRPr/>
            </a:pPr>
            <a:r>
              <a:rPr lang="ru-RU" sz="9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Times New Roman" pitchFamily="18" charset="0"/>
              </a:rPr>
              <a:t>в храме</a:t>
            </a:r>
            <a:endParaRPr lang="ru-RU" sz="96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075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1340768"/>
            <a:ext cx="49530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234952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Муниципальное бюджетное общеобразовательное учреждение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Садовская средняя общеобразовательная школа филиал  с.Лозовое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 Тамбовского района Амурской области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5352896"/>
            <a:ext cx="286385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МХК. 8 класс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Составила учитель русского языка и литературы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Ефимова Нина </a:t>
            </a:r>
            <a:r>
              <a:rPr lang="ru-RU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Васильевна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2016 г.</a:t>
            </a:r>
            <a:endParaRPr lang="ru-RU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750" y="115888"/>
            <a:ext cx="8999538" cy="2678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2400" b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В XVIII-XIX веках к сочинению церковной музыки обращались многие знаменитые композиторы: </a:t>
            </a:r>
          </a:p>
          <a:p>
            <a:pPr marL="576000" indent="-324000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kern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Д. </a:t>
            </a:r>
            <a:r>
              <a:rPr lang="ru-RU" sz="2400" b="1" kern="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Бортнянский</a:t>
            </a:r>
            <a:r>
              <a:rPr lang="ru-RU" sz="2400" b="1" kern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b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(«Концерт для хора»), </a:t>
            </a:r>
          </a:p>
          <a:p>
            <a:pPr marL="576000" indent="-324000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kern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А. Гречанинов </a:t>
            </a:r>
            <a:r>
              <a:rPr lang="ru-RU" sz="2400" b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(«Верую»), </a:t>
            </a:r>
          </a:p>
          <a:p>
            <a:pPr marL="576000" indent="-324000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kern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П. Чесноков </a:t>
            </a:r>
            <a:r>
              <a:rPr lang="ru-RU" sz="2400" b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(«Херувимская песнь»), </a:t>
            </a:r>
          </a:p>
          <a:p>
            <a:pPr marL="576000" indent="-324000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kern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П. Чайковский </a:t>
            </a:r>
            <a:r>
              <a:rPr lang="ru-RU" sz="2400" b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(Литургия св. Иоанна Златоуста»), </a:t>
            </a:r>
          </a:p>
          <a:p>
            <a:pPr marL="576000" indent="-324000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b="1" kern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С. Рахмани­нов </a:t>
            </a:r>
            <a:r>
              <a:rPr lang="ru-RU" sz="2400" b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(«Всенощное бдение») и др.</a:t>
            </a:r>
            <a:endParaRPr lang="ru-RU" sz="2400" b="1" kern="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28674" name="Picture 2" descr="File:Дмитрий Бортнянский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251" y="2745224"/>
            <a:ext cx="1897308" cy="270000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411163" y="5375275"/>
            <a:ext cx="2822576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Д.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Бортнянский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(1751-1825)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8676" name="Picture 4" descr="File:Gretschaninov A.T postcard-191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59539" y="3068960"/>
            <a:ext cx="1820373" cy="270000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93888" y="5661025"/>
            <a:ext cx="1897062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А. Гречанинов 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(1864-1956)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05238" y="5375275"/>
            <a:ext cx="1636712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П. Чесноков 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(1877-1944)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8678" name="Picture 6" descr="Файл:Chesnokov, Pavel G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 bwMode="auto">
          <a:xfrm>
            <a:off x="3779912" y="2745224"/>
            <a:ext cx="1715644" cy="270000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281863" y="5375275"/>
            <a:ext cx="1897062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П. Чайковский 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(1840-1893)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8680" name="Picture 8" descr="http://intoclassics.net/_nw/155/5034368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9772" y="2745224"/>
            <a:ext cx="1805145" cy="270000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495925" y="5661025"/>
            <a:ext cx="1952625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С. Рахмани­нов 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(1873-1943) 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8682" name="Picture 10" descr="http://proxy10.media.online.ua/uol/r2-04f30a1651/517db9ae20176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74938" y="3068960"/>
            <a:ext cx="1865123" cy="270000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34950" y="6237288"/>
            <a:ext cx="8658225" cy="5794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ts val="1900"/>
              </a:lnSpc>
              <a:defRPr/>
            </a:pP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Государственный академический русский хор СССР под управлением </a:t>
            </a:r>
            <a:r>
              <a:rPr lang="ru-RU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А.Свешникова</a:t>
            </a: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– С.В. Рахманинов «Всенощное бдение» (фрагмент)</a:t>
            </a:r>
          </a:p>
        </p:txBody>
      </p:sp>
      <p:pic>
        <p:nvPicPr>
          <p:cNvPr id="9" name="С.В. Рахманинов - Всенощное бдени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25" y="6597650"/>
            <a:ext cx="2603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9359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13" y="115888"/>
            <a:ext cx="9144000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 ислама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496" y="908720"/>
            <a:ext cx="4240212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kern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Мусульманская религия строго регламентировала не только архитектуру, изобразитель­ное искусство и зрелищные представления, но и музыкальное творчество. </a:t>
            </a:r>
            <a:r>
              <a:rPr lang="ru-RU" sz="2400" b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С одной стороны, музыка попала в ранг запрещённых исламом искусств, а с другой - было создано богатейшее музыкальное наследство с национальными традициями.</a:t>
            </a:r>
            <a:endParaRPr lang="ru-RU" sz="2400" b="1" kern="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55300" name="Picture 4" descr="http://muslimcrimea.files.wordpress.com/2013/01/molitva-dua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55976" y="824518"/>
            <a:ext cx="4622179" cy="591685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983" y="106574"/>
            <a:ext cx="491682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  <a:defRPr/>
            </a:pPr>
            <a:r>
              <a:rPr lang="ru-RU" sz="2200" b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Жёстко было отвергнуто и </a:t>
            </a:r>
            <a:r>
              <a:rPr lang="ru-RU" sz="2200" b="1" kern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инструментальное </a:t>
            </a:r>
            <a:r>
              <a:rPr lang="ru-RU" sz="2200" b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исполнение музыки, она носит только вокальный характер. </a:t>
            </a:r>
            <a:r>
              <a:rPr lang="ru-RU" sz="2200" b="1" kern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Выразительный </a:t>
            </a:r>
            <a:r>
              <a:rPr lang="ru-RU" sz="2200" b="1" kern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го­лос служителя ислама - муэдзина («призывающий») должен 5 раз  в день созывать верующих для молитвы Аллаху.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44913" y="3683586"/>
            <a:ext cx="5343525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2200" b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Призыв к молитве содержит одни </a:t>
            </a:r>
            <a:r>
              <a:rPr lang="ru-RU" sz="2200" b="1" kern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        и </a:t>
            </a:r>
            <a:r>
              <a:rPr lang="ru-RU" sz="2200" b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те же слова: </a:t>
            </a:r>
            <a:r>
              <a:rPr lang="ru-RU" sz="2200" b="1" kern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«Нет Бога, кроме Аллаха, и Мухаммед - пророк его». </a:t>
            </a:r>
            <a:r>
              <a:rPr lang="ru-RU" sz="2200" b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Но всякий раз он импровизирует и по-своему распевает их. Вот как </a:t>
            </a:r>
            <a:r>
              <a:rPr lang="ru-RU" sz="2200" b="1" kern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      это </a:t>
            </a:r>
            <a:r>
              <a:rPr lang="ru-RU" sz="2200" b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звучит на арабском языке:</a:t>
            </a:r>
          </a:p>
          <a:p>
            <a:pPr algn="ctr">
              <a:spcAft>
                <a:spcPts val="0"/>
              </a:spcAft>
              <a:defRPr/>
            </a:pPr>
            <a:r>
              <a:rPr lang="ru-RU" sz="2200" b="1" i="1" kern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2200" b="1" i="1" kern="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Лэ</a:t>
            </a:r>
            <a:r>
              <a:rPr lang="ru-RU" sz="2200" b="1" i="1" kern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200" b="1" i="1" kern="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иллаху</a:t>
            </a:r>
            <a:r>
              <a:rPr lang="ru-RU" sz="2200" b="1" i="1" kern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2200" b="1" i="1" kern="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илла</a:t>
            </a:r>
            <a:r>
              <a:rPr lang="ru-RU" sz="2200" b="1" i="1" kern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200" b="1" i="1" kern="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лахху</a:t>
            </a:r>
            <a:r>
              <a:rPr lang="ru-RU" sz="2200" b="1" i="1" kern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</a:p>
          <a:p>
            <a:pPr algn="ctr">
              <a:spcAft>
                <a:spcPts val="0"/>
              </a:spcAft>
              <a:defRPr/>
            </a:pPr>
            <a:r>
              <a:rPr lang="ru-RU" sz="2200" b="1" i="1" kern="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Мухамме</a:t>
            </a:r>
            <a:r>
              <a:rPr lang="ru-RU" sz="2200" b="1" i="1" kern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200" b="1" i="1" kern="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дун</a:t>
            </a:r>
            <a:r>
              <a:rPr lang="ru-RU" sz="2200" b="1" i="1" kern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200" b="1" i="1" kern="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русул</a:t>
            </a:r>
            <a:r>
              <a:rPr lang="ru-RU" sz="2200" b="1" i="1" kern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200" b="1" i="1" kern="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лаху</a:t>
            </a:r>
            <a:r>
              <a:rPr lang="ru-RU" sz="2200" b="1" i="1" kern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».</a:t>
            </a:r>
          </a:p>
        </p:txBody>
      </p:sp>
      <p:pic>
        <p:nvPicPr>
          <p:cNvPr id="56324" name="Picture 4" descr="http://gdb.rferl.org/FE5CD46A-D3C5-4F95-B549-D20D71CCBF6E_mw1024_n_s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96340" y="128730"/>
            <a:ext cx="3816420" cy="3533634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6" name="Picture 6" descr="http://islam.ru/sites/default/files/img/news/2013/04/muadin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4983" y="3473094"/>
            <a:ext cx="3553383" cy="3221749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24300" y="6403975"/>
            <a:ext cx="485457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Муэдзин – </a:t>
            </a:r>
            <a:r>
              <a:rPr lang="ru-RU" sz="20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Азан</a:t>
            </a:r>
            <a:r>
              <a:rPr lang="ru-RU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(призыв к молитве)</a:t>
            </a:r>
          </a:p>
        </p:txBody>
      </p:sp>
      <p:pic>
        <p:nvPicPr>
          <p:cNvPr id="5" name="Муэдзин – Азан (призыв к молитве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0" y="6505575"/>
            <a:ext cx="35083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85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52383"/>
            <a:ext cx="4427538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ru-RU" sz="2300" b="1" kern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Призыв мусульман к молитве получил название </a:t>
            </a:r>
            <a:r>
              <a:rPr lang="ru-RU" sz="2300" b="1" kern="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азана</a:t>
            </a:r>
            <a:r>
              <a:rPr lang="ru-RU" sz="2300" b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. Он был уста­новлен пророком Мухаммедом в 622-623 годах. </a:t>
            </a:r>
          </a:p>
          <a:p>
            <a:pPr algn="ctr">
              <a:spcAft>
                <a:spcPts val="600"/>
              </a:spcAft>
              <a:defRPr/>
            </a:pPr>
            <a:r>
              <a:rPr lang="ru-RU" sz="2300" b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Церемония </a:t>
            </a:r>
            <a:r>
              <a:rPr lang="ru-RU" sz="2300" b="1" kern="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азана</a:t>
            </a:r>
            <a:r>
              <a:rPr lang="ru-RU" sz="2300" b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 очень театральна: на фоне южной природы возвышается устремлённый ввысь минарет мечети с одинокой фигурой взывающего к Богу муэдзина. </a:t>
            </a:r>
          </a:p>
          <a:p>
            <a:pPr algn="ctr">
              <a:spcAft>
                <a:spcPts val="600"/>
              </a:spcAft>
              <a:defRPr/>
            </a:pPr>
            <a:r>
              <a:rPr lang="ru-RU" sz="2300" b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В наши дни в больших городах эти музыкальные призывы к молитве радио­фицированы. </a:t>
            </a:r>
          </a:p>
        </p:txBody>
      </p:sp>
      <p:pic>
        <p:nvPicPr>
          <p:cNvPr id="4" name="Picture 2" descr="http://img0.liveinternet.ru/images/attach/c/1/55/643/55643320_13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469972"/>
            <a:ext cx="4307154" cy="577899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31728"/>
            <a:ext cx="9144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b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Среди религиозных мусульманских обрядов, кроме </a:t>
            </a:r>
            <a:r>
              <a:rPr lang="ru-RU" sz="2200" b="1" kern="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азана</a:t>
            </a:r>
            <a:r>
              <a:rPr lang="ru-RU" sz="2200" b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, существу­ют и другие разновидности культовой музыки. </a:t>
            </a:r>
            <a:r>
              <a:rPr lang="ru-RU" sz="2200" b="1" kern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Одна связана с мелодичной декламацией священного Корана. </a:t>
            </a:r>
            <a:r>
              <a:rPr lang="ru-RU" sz="2200" b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На больших площадях городов устраива­ются </a:t>
            </a:r>
            <a:r>
              <a:rPr lang="ru-RU" sz="2200" b="1" kern="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спе-циальные</a:t>
            </a:r>
            <a:r>
              <a:rPr lang="ru-RU" sz="2200" b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 музыкальные чтения избранных сур (глав) Корана. </a:t>
            </a:r>
            <a:endParaRPr lang="ru-RU" sz="2200" b="1" kern="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58372" name="Picture 4" descr="http://salaf.kz/wp-content/uploads/2013/05/palestinian-omari-mosqu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2044" y="1978426"/>
            <a:ext cx="6439912" cy="423346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16463" y="6211888"/>
            <a:ext cx="45720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Мелодичное чтение сура из Корана (102) – </a:t>
            </a:r>
            <a:r>
              <a:rPr lang="ru-RU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</a:t>
            </a: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Такасур</a:t>
            </a: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Накопление</a:t>
            </a:r>
          </a:p>
        </p:txBody>
      </p:sp>
      <p:pic>
        <p:nvPicPr>
          <p:cNvPr id="4" name="Сура из Корана (102) – Ат Такасур - Накоплени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700" y="6524625"/>
            <a:ext cx="3333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64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8640"/>
            <a:ext cx="9144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kern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Другая - </a:t>
            </a:r>
            <a:r>
              <a:rPr lang="ru-RU" sz="2400" b="1" kern="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зикр</a:t>
            </a:r>
            <a:r>
              <a:rPr lang="ru-RU" sz="2400" b="1" kern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представляет собой вид культовых </a:t>
            </a:r>
            <a:r>
              <a:rPr lang="ru-RU" sz="2400" b="1" kern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песнопений</a:t>
            </a:r>
            <a:r>
              <a:rPr lang="ru-RU" sz="2400" b="1" kern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сопровождаемых рит­мическими телодвижениями. </a:t>
            </a:r>
            <a:r>
              <a:rPr lang="ru-RU" sz="2400" b="1" kern="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Зикр</a:t>
            </a:r>
            <a:r>
              <a:rPr lang="ru-RU" sz="2400" b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(«поминание») — исламская духовная практика, заключающаяся в многократном произнесении молитвенной формулы, содержащей прославление Бога.</a:t>
            </a:r>
          </a:p>
        </p:txBody>
      </p:sp>
      <p:pic>
        <p:nvPicPr>
          <p:cNvPr id="19464" name="Picture 8" descr="http://grozny.tv/images/1_8d35b4d97c39bb73.jpe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79984" y="2636912"/>
            <a:ext cx="6384032" cy="399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4450"/>
            <a:ext cx="9144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 буддизма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69" y="730245"/>
            <a:ext cx="9144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Буддийская музыка непривычна для слуха европейца, она кажет­ся ему резкой и немелодичной. </a:t>
            </a:r>
            <a:r>
              <a:rPr lang="ru-RU" sz="2400" b="1" kern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Считалось, что звук играет важнейшую роль в мироздании. </a:t>
            </a:r>
            <a:r>
              <a:rPr lang="ru-RU" sz="2400" b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Бесчис­ленные согласованные и соразмерные звуковые колебания рождают бо­жественную гармонию мира,</a:t>
            </a:r>
            <a:endParaRPr lang="ru-RU" sz="2400" b="1" kern="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59394" name="Picture 2" descr="http://2.bp.blogspot.com/-rKrc0HVySE0/UT8qUm_7KBI/AAAAAAAACnY/7k114IyOqPY/s1600/IMG_271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71417" y="2708919"/>
            <a:ext cx="6001165" cy="396393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913"/>
            <a:ext cx="9144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2300" b="1" kern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Отношение к музыке было более благосклонным, чем в мусульманских странах. К миру музы­ки причисляли </a:t>
            </a:r>
            <a:r>
              <a:rPr lang="ru-RU" sz="2300" b="1" kern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        многих </a:t>
            </a:r>
            <a:r>
              <a:rPr lang="ru-RU" sz="2300" b="1" kern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богов и персонажей буддийского пантеона. </a:t>
            </a:r>
            <a:r>
              <a:rPr lang="ru-RU" sz="2300" b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Об </a:t>
            </a:r>
            <a:r>
              <a:rPr lang="ru-RU" sz="2300" b="1" kern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        этом </a:t>
            </a:r>
            <a:r>
              <a:rPr lang="ru-RU" sz="2300" b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свидетельствуют их изображения. Прекрасное пение, танцы, звуки, воспринимались как неотъемлемая принад­лежность к «стране совершенного блаженства».</a:t>
            </a:r>
          </a:p>
        </p:txBody>
      </p:sp>
      <p:pic>
        <p:nvPicPr>
          <p:cNvPr id="21507" name="Picture 2" descr="http://www.inface.ru/uploads/posts/2011-12/1325063627_56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0871" y="2457352"/>
            <a:ext cx="2876954" cy="3995836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http://i032.radikal.ru/0908/35/483dcb209037t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26833" y="2447469"/>
            <a:ext cx="2913319" cy="4040139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 descr="http://s56.radikal.ru/i151/0905/05/deb7dbe73118t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2650" y="2476764"/>
            <a:ext cx="3079492" cy="3976424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453188"/>
            <a:ext cx="91186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Изображение буддийских богом с музыкальными инструментами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5888"/>
            <a:ext cx="9144000" cy="1939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мнению верующих, не менее сверхъестественной силой облада­ют важнейшие буддийские молитвы-заклинания,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сопровождающие об­ряды богослужения; многократное пение молитв приближало их к вечно­му блаженству - нирване.</a:t>
            </a:r>
          </a:p>
        </p:txBody>
      </p:sp>
      <p:pic>
        <p:nvPicPr>
          <p:cNvPr id="61442" name="Picture 2" descr="http://dalailama.ru/uploads/posts/2012-09/1346858413_0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2115290"/>
            <a:ext cx="5904656" cy="467675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5001" y="2276872"/>
            <a:ext cx="3068999" cy="35640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TextBox 2"/>
          <p:cNvSpPr txBox="1"/>
          <p:nvPr/>
        </p:nvSpPr>
        <p:spPr>
          <a:xfrm>
            <a:off x="6673850" y="5732463"/>
            <a:ext cx="1871663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Ритуальные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колокольцы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буддизма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4150"/>
            <a:ext cx="9144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300" b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В настоящее время создана довольно сложная и пёстрая система буд­дийских музыкальных традиций. </a:t>
            </a:r>
            <a:r>
              <a:rPr lang="ru-RU" sz="2300" b="1" kern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Музыка включается в сферу храмового ритуала, она также исполняется странствующими мо­нахами и музыкантами. </a:t>
            </a:r>
          </a:p>
          <a:p>
            <a:pPr algn="ctr">
              <a:defRPr/>
            </a:pPr>
            <a:r>
              <a:rPr lang="ru-RU" sz="2300" b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Существуют и сольные </a:t>
            </a:r>
            <a:r>
              <a:rPr lang="ru-RU" sz="2300" b="1" kern="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музицирования</a:t>
            </a:r>
            <a:r>
              <a:rPr lang="ru-RU" sz="2300" b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, связан­ные с определёнными формами медитации</a:t>
            </a:r>
            <a:endParaRPr lang="ru-RU" sz="2300" b="1" kern="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64514" name="Picture 2" descr="http://www.cam111.com/uploadfile/newsphoto/2011/0324/985073189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57803" y="2493376"/>
            <a:ext cx="6552728" cy="4320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45" y="2493376"/>
            <a:ext cx="2880320" cy="432000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950" y="188913"/>
            <a:ext cx="9036050" cy="31702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Aft>
                <a:spcPts val="0"/>
              </a:spcAft>
              <a:defRPr/>
            </a:pPr>
            <a:r>
              <a:rPr lang="ru-RU" sz="32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 домашнего задания.</a:t>
            </a:r>
          </a:p>
          <a:p>
            <a:pPr marL="576000" indent="-2880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Назовите группы народных инструментов. </a:t>
            </a:r>
          </a:p>
          <a:p>
            <a:pPr marL="576000" indent="-2880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Приведите примеры инструментов каждой группы. </a:t>
            </a:r>
          </a:p>
          <a:p>
            <a:pPr marL="576000" indent="-2880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инструменты используют военные оркестры? </a:t>
            </a:r>
          </a:p>
          <a:p>
            <a:pPr marL="576000" indent="-2880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каких групп инструментов формируется военный оркестр. </a:t>
            </a:r>
          </a:p>
          <a:p>
            <a:pPr marL="576000" indent="-2880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Выскажите ваше отношение к русским народным инструментам и музыке, исполненной на них.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444" y="3323445"/>
            <a:ext cx="4207431" cy="3427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http://folkmusic.narod.ru/images/Set_1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3305954"/>
            <a:ext cx="4698302" cy="35237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0595"/>
            <a:ext cx="9144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Буддийские монастыри, ставшие своеобразными культурными центрами, в значительной мере способствовали успешному развитию музыкального творчества. </a:t>
            </a:r>
            <a:r>
              <a:rPr lang="ru-RU" sz="2400" b="1" kern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Музыка в них рассматривалась как необходимый элемент буддийского ритуала, овладение которым входило систему обучения монахов.</a:t>
            </a:r>
            <a:endParaRPr lang="ru-RU" sz="2400" b="1" kern="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4" name="Picture 6" descr="http://www.icr.su/upload/medialibrary/557/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8290" y="2547996"/>
            <a:ext cx="6947420" cy="411204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400" y="204897"/>
            <a:ext cx="91186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300" b="1" kern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Общий звуковой фон молитвы, исполняемой монаха­ми, разнообразен и динамичен. </a:t>
            </a:r>
            <a:r>
              <a:rPr lang="ru-RU" sz="2300" b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Одновременное, моно­тонное чтение молитв на самом деле осуществляется в </a:t>
            </a:r>
            <a:r>
              <a:rPr lang="ru-RU" sz="2300" b="1" kern="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различ</a:t>
            </a:r>
            <a:r>
              <a:rPr lang="ru-RU" sz="2300" b="1" kern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ru-RU" sz="2300" b="1" kern="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ных</a:t>
            </a:r>
            <a:r>
              <a:rPr lang="ru-RU" sz="2300" b="1" kern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300" b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темпах и ритмах. </a:t>
            </a:r>
            <a:r>
              <a:rPr lang="ru-RU" sz="2300" b="1" kern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Буддийские песнопения строго канонизированы</a:t>
            </a:r>
            <a:r>
              <a:rPr lang="ru-RU" sz="2300" b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 и тре­буют соответствующих систем нотных записей и определённой манеры исполнения.</a:t>
            </a:r>
            <a:endParaRPr lang="ru-RU" sz="2300" b="1" kern="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5603" name="Прямоугольник 2"/>
          <p:cNvSpPr>
            <a:spLocks noChangeArrowheads="1"/>
          </p:cNvSpPr>
          <p:nvPr/>
        </p:nvSpPr>
        <p:spPr bwMode="auto">
          <a:xfrm>
            <a:off x="4267200" y="6167438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Буддийские монахи исполняют канон для вечерней молитвы</a:t>
            </a:r>
          </a:p>
        </p:txBody>
      </p:sp>
      <p:pic>
        <p:nvPicPr>
          <p:cNvPr id="4" name="Picture 5" descr="http://sdhhsxlx.serv11.zbidc.net/Article/UploadFiles/200502/200502160810177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507772"/>
            <a:ext cx="4770125" cy="357759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38" name="Picture 2" descr="http://sakti.ru/wp-content/uploads/2010/06/Tibetan-Sacred-Temple-Music-cover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21147" y="2556172"/>
            <a:ext cx="3643166" cy="352919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Буддийские монахи 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475" y="62579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793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560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557" y="260490"/>
            <a:ext cx="4697413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2300" b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В буддийском богослужении широко используются музыкальные инструменты, чаще духовые и ударные (около 50):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2300" b="1" kern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металлические трубы дли-ной 3,5-4 метра, </a:t>
            </a:r>
            <a:r>
              <a:rPr lang="ru-RU" sz="2300" b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издающие гроз­ные возгласы, пред-назначенные для </a:t>
            </a:r>
            <a:r>
              <a:rPr lang="ru-RU" sz="2300" b="1" kern="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привле-чения</a:t>
            </a:r>
            <a:r>
              <a:rPr lang="ru-RU" sz="2300" b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 внимания богов к молитвам человека;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2300" b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многочисленные виды </a:t>
            </a:r>
            <a:r>
              <a:rPr lang="ru-RU" sz="2300" b="1" kern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барабанов и ко­локолов</a:t>
            </a:r>
            <a:r>
              <a:rPr lang="ru-RU" sz="2300" b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2300" b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реже струнные и </a:t>
            </a:r>
            <a:r>
              <a:rPr lang="ru-RU" sz="2300" b="1" kern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смычковые инст­рументы</a:t>
            </a:r>
            <a:r>
              <a:rPr lang="ru-RU" sz="2300" b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2300" b="1" kern="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63492" name="Picture 4" descr="http://images.china.cn/attachement/jpg/site1007/20090204/001aa0ba6dbd0af35304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3965" y="3836311"/>
            <a:ext cx="4339653" cy="289310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Documents and Settings\Настя\Рабочий стол\Новая папка\buddhist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37662" y="107324"/>
            <a:ext cx="4212257" cy="360040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71438" y="6021388"/>
            <a:ext cx="45720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Буддийский этнический </a:t>
            </a:r>
            <a:r>
              <a:rPr lang="ru-RU" sz="20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инстру</a:t>
            </a:r>
            <a:r>
              <a:rPr lang="ru-RU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-мент </a:t>
            </a:r>
            <a:r>
              <a:rPr lang="ru-RU" sz="20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дунчен</a:t>
            </a:r>
            <a:r>
              <a:rPr lang="ru-RU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– большая труба</a:t>
            </a:r>
            <a:endParaRPr lang="ru-RU" sz="20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Буддийский инструмент дунчен – большая труб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975" y="6453188"/>
            <a:ext cx="404813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039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4671"/>
            <a:ext cx="914400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2400" b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Во время красочных костюмированных процессий в буддийских монастырях утончённой считается игра на длинных цитрах. </a:t>
            </a:r>
            <a:r>
              <a:rPr lang="ru-RU" sz="2400" b="1" kern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Исполнение музыки на цитрах входило </a:t>
            </a:r>
          </a:p>
          <a:p>
            <a:pPr algn="ctr">
              <a:spcAft>
                <a:spcPts val="0"/>
              </a:spcAft>
              <a:defRPr/>
            </a:pPr>
            <a:r>
              <a:rPr lang="ru-RU" sz="2400" b="1" kern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в обязательный кодекс поведения благородной личности. </a:t>
            </a:r>
            <a:r>
              <a:rPr lang="ru-RU" sz="2400" b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Этим инструментом (в Китае он назывался </a:t>
            </a:r>
            <a:r>
              <a:rPr lang="ru-RU" sz="2400" b="1" kern="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цинь</a:t>
            </a:r>
            <a:r>
              <a:rPr lang="ru-RU" sz="2400" b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) пользовался известный философ Конфуций. </a:t>
            </a:r>
            <a:endParaRPr lang="ru-RU" sz="1400" b="1" kern="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086" y="2561351"/>
            <a:ext cx="4330025" cy="36251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6562" name="Picture 2" descr="http://www.epochtimes.com.ua/upload/iblock/7b2/7b266eb628d7b7d2e78cd9f7553ed34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76056" y="2570811"/>
            <a:ext cx="3628557" cy="361567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6022" y="6162964"/>
            <a:ext cx="3719513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Исполнение буддийской музыке на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цине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3438" y="6165850"/>
            <a:ext cx="4500562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Будда, играющий на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цине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Каменная статуэтка. 386-534 гг. н.э.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33426"/>
            <a:ext cx="9144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R="1270">
              <a:spcAft>
                <a:spcPts val="0"/>
              </a:spcAft>
              <a:defRPr/>
            </a:pPr>
            <a:r>
              <a:rPr lang="ru-RU" sz="32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Закрепление материала</a:t>
            </a:r>
          </a:p>
          <a:p>
            <a:pPr marL="360000" indent="-2880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b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Бывал ли кто-нибудь из вас в храме? Что вы чувствовали там?</a:t>
            </a:r>
          </a:p>
          <a:p>
            <a:pPr marL="360000" indent="-2880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b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 инструменты использовался в католических и протестантских храмах и на Руси? </a:t>
            </a:r>
          </a:p>
          <a:p>
            <a:pPr marL="360000" indent="-2880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b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лежит в основе древнерусского певческого искусства? </a:t>
            </a:r>
          </a:p>
          <a:p>
            <a:pPr marL="360000" indent="-2880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b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Назовите композиторов, сочинявших церковную музыку. </a:t>
            </a:r>
          </a:p>
          <a:p>
            <a:pPr marL="360000" indent="-2880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b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обозначают слова в исламской религии: Муэдзин, </a:t>
            </a:r>
            <a:r>
              <a:rPr lang="ru-RU" sz="2000" b="1" kern="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азан</a:t>
            </a:r>
            <a:r>
              <a:rPr lang="ru-RU" sz="2000" b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kern="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дикр</a:t>
            </a:r>
            <a:r>
              <a:rPr lang="ru-RU" sz="2000" b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360000" indent="-2880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b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чем необычность буддийской музыки?</a:t>
            </a:r>
          </a:p>
          <a:p>
            <a:pPr marL="360000" indent="-2880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b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 являются буддийские монастыри?</a:t>
            </a:r>
          </a:p>
          <a:p>
            <a:pPr marL="360000" indent="-2880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b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Назовите инструменты, которые используются в буддийских богослужениях.</a:t>
            </a:r>
          </a:p>
          <a:p>
            <a:pPr marL="360000" indent="-2880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b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использовались ударные и духовые инструменты?</a:t>
            </a:r>
          </a:p>
        </p:txBody>
      </p:sp>
      <p:pic>
        <p:nvPicPr>
          <p:cNvPr id="3" name="Picture 2" descr="http://bezformata.ru/content/Images/000/037/916/image3791632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21725" y="4140256"/>
            <a:ext cx="3939436" cy="273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mechet74.ru/wp-content/uploads/2012/10/prizyv-k-azanu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92482" y="4140256"/>
            <a:ext cx="2429513" cy="273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3315" y="4122000"/>
            <a:ext cx="2890685" cy="273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0"/>
            <a:ext cx="8604448" cy="55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2000" b="1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Литература.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600"/>
              </a:spcAft>
              <a:buSzPts val="1400"/>
              <a:buFont typeface="+mj-lt"/>
              <a:buAutoNum type="arabicPeriod"/>
            </a:pPr>
            <a:r>
              <a:rPr lang="ru-RU" sz="2000" b="1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Учебник </a:t>
            </a:r>
            <a:r>
              <a:rPr lang="ru-RU" sz="2000" b="1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«Мировая художественная культура». 7-9 классы: Базовый уровень.  </a:t>
            </a:r>
            <a:r>
              <a:rPr lang="ru-RU" sz="2000" b="1" dirty="0" err="1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Г.И.Данилова</a:t>
            </a:r>
            <a:r>
              <a:rPr lang="ru-RU" sz="2000" b="1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. Москва. Дрофа. 2010 год.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338455" lvl="0" indent="-342900">
              <a:lnSpc>
                <a:spcPct val="150000"/>
              </a:lnSpc>
              <a:spcAft>
                <a:spcPts val="600"/>
              </a:spcAft>
              <a:buSzPts val="1400"/>
              <a:buFont typeface="+mj-lt"/>
              <a:buAutoNum type="arabicPeriod"/>
            </a:pPr>
            <a:r>
              <a:rPr lang="ru-RU" sz="2000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Мир </a:t>
            </a:r>
            <a:r>
              <a:rPr lang="ru-RU" sz="2000" b="1" dirty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художественной культуры (поурочное планирование), 8 класс. </a:t>
            </a:r>
            <a:r>
              <a:rPr lang="ru-RU" sz="2000" b="1" dirty="0" err="1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Н.Н.Куцман</a:t>
            </a:r>
            <a:r>
              <a:rPr lang="ru-RU" sz="2000" b="1" dirty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. Волгоград. Корифей. 2009 год.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270" lvl="0" indent="-342900">
              <a:lnSpc>
                <a:spcPct val="150000"/>
              </a:lnSpc>
              <a:spcAft>
                <a:spcPts val="600"/>
              </a:spcAft>
              <a:buSzPts val="1400"/>
              <a:buFont typeface="+mj-lt"/>
              <a:buAutoNum type="arabicPeriod"/>
            </a:pPr>
            <a:r>
              <a:rPr lang="ru-RU" sz="2000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http://lossofsoul.com/LIFE_IS/God/buddhism.htm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270" lvl="0" indent="-342900">
              <a:lnSpc>
                <a:spcPct val="150000"/>
              </a:lnSpc>
              <a:spcAft>
                <a:spcPts val="600"/>
              </a:spcAft>
              <a:buSzPts val="1400"/>
              <a:buFont typeface="+mj-lt"/>
              <a:buAutoNum type="arabicPeriod"/>
            </a:pPr>
            <a:r>
              <a:rPr lang="ru-RU" sz="2000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http://islam-today.ru/music-of-islam/</a:t>
            </a:r>
            <a:endParaRPr lang="ru-RU" sz="2000" b="1" dirty="0">
              <a:solidFill>
                <a:srgbClr val="40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270" lvl="0" indent="-342900">
              <a:lnSpc>
                <a:spcPct val="150000"/>
              </a:lnSpc>
              <a:spcAft>
                <a:spcPts val="600"/>
              </a:spcAft>
              <a:buSzPts val="1400"/>
              <a:buFont typeface="+mj-lt"/>
              <a:buAutoNum type="arabicPeriod"/>
            </a:pPr>
            <a:r>
              <a:rPr lang="ru-RU" sz="2000" b="1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Википедия – </a:t>
            </a:r>
            <a:r>
              <a:rPr lang="en-US" sz="2000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https</a:t>
            </a:r>
            <a:r>
              <a:rPr lang="ru-RU" sz="2000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://</a:t>
            </a:r>
            <a:r>
              <a:rPr lang="en-US" sz="2000" b="1" u="sng" dirty="0" err="1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ru</a:t>
            </a:r>
            <a:r>
              <a:rPr lang="ru-RU" sz="2000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.</a:t>
            </a:r>
            <a:r>
              <a:rPr lang="en-US" sz="2000" b="1" u="sng" dirty="0" err="1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wikipedia</a:t>
            </a:r>
            <a:r>
              <a:rPr lang="ru-RU" sz="2000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.</a:t>
            </a:r>
            <a:r>
              <a:rPr lang="en-US" sz="2000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org</a:t>
            </a:r>
            <a:r>
              <a:rPr lang="ru-RU" sz="2000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/</a:t>
            </a:r>
            <a:r>
              <a:rPr lang="en-US" sz="2000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wiki</a:t>
            </a:r>
            <a:r>
              <a:rPr lang="ru-RU" sz="2000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/%</a:t>
            </a:r>
            <a:r>
              <a:rPr lang="en-US" sz="2000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D</a:t>
            </a:r>
            <a:r>
              <a:rPr lang="ru-RU" sz="2000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0%</a:t>
            </a:r>
            <a:r>
              <a:rPr lang="en-US" sz="2000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A</a:t>
            </a:r>
            <a:r>
              <a:rPr lang="ru-RU" sz="2000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6%</a:t>
            </a:r>
            <a:r>
              <a:rPr lang="en-US" sz="2000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D</a:t>
            </a:r>
            <a:r>
              <a:rPr lang="ru-RU" sz="2000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0%</a:t>
            </a:r>
            <a:r>
              <a:rPr lang="en-US" sz="2000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B</a:t>
            </a:r>
            <a:r>
              <a:rPr lang="ru-RU" sz="2000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5%</a:t>
            </a:r>
            <a:r>
              <a:rPr lang="en-US" sz="2000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D</a:t>
            </a:r>
            <a:r>
              <a:rPr lang="ru-RU" sz="2000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1%80%</a:t>
            </a:r>
            <a:r>
              <a:rPr lang="en-US" sz="2000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D</a:t>
            </a:r>
            <a:r>
              <a:rPr lang="ru-RU" sz="2000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0%</a:t>
            </a:r>
            <a:r>
              <a:rPr lang="en-US" sz="2000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BA</a:t>
            </a:r>
            <a:r>
              <a:rPr lang="ru-RU" sz="2000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%</a:t>
            </a:r>
            <a:r>
              <a:rPr lang="en-US" sz="2000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D</a:t>
            </a:r>
            <a:r>
              <a:rPr lang="ru-RU" sz="2000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0%</a:t>
            </a:r>
            <a:r>
              <a:rPr lang="en-US" sz="2000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BE</a:t>
            </a:r>
            <a:r>
              <a:rPr lang="ru-RU" sz="2000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%</a:t>
            </a:r>
            <a:r>
              <a:rPr lang="en-US" sz="2000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D</a:t>
            </a:r>
            <a:r>
              <a:rPr lang="ru-RU" sz="2000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0%</a:t>
            </a:r>
            <a:r>
              <a:rPr lang="en-US" sz="2000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B</a:t>
            </a:r>
            <a:r>
              <a:rPr lang="ru-RU" sz="2000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2%</a:t>
            </a:r>
            <a:r>
              <a:rPr lang="en-US" sz="2000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D</a:t>
            </a:r>
            <a:r>
              <a:rPr lang="ru-RU" sz="2000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0%</a:t>
            </a:r>
            <a:r>
              <a:rPr lang="en-US" sz="2000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BD</a:t>
            </a:r>
            <a:r>
              <a:rPr lang="ru-RU" sz="2000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%</a:t>
            </a:r>
            <a:r>
              <a:rPr lang="en-US" sz="2000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D</a:t>
            </a:r>
            <a:r>
              <a:rPr lang="ru-RU" sz="2000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0%</a:t>
            </a:r>
            <a:r>
              <a:rPr lang="en-US" sz="2000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B</a:t>
            </a:r>
            <a:r>
              <a:rPr lang="ru-RU" sz="2000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0%</a:t>
            </a:r>
            <a:r>
              <a:rPr lang="en-US" sz="2000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D</a:t>
            </a:r>
            <a:r>
              <a:rPr lang="ru-RU" sz="2000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1%8</a:t>
            </a:r>
            <a:r>
              <a:rPr lang="en-US" sz="2000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F</a:t>
            </a:r>
            <a:r>
              <a:rPr lang="ru-RU" sz="2000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_%</a:t>
            </a:r>
            <a:r>
              <a:rPr lang="en-US" sz="2000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D</a:t>
            </a:r>
            <a:r>
              <a:rPr lang="ru-RU" sz="2000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0%</a:t>
            </a:r>
            <a:r>
              <a:rPr lang="en-US" sz="2000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BC</a:t>
            </a:r>
            <a:r>
              <a:rPr lang="ru-RU" sz="2000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%</a:t>
            </a:r>
            <a:r>
              <a:rPr lang="en-US" sz="2000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D</a:t>
            </a:r>
            <a:r>
              <a:rPr lang="ru-RU" sz="2000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1%83%</a:t>
            </a:r>
            <a:r>
              <a:rPr lang="en-US" sz="2000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D</a:t>
            </a:r>
            <a:r>
              <a:rPr lang="ru-RU" sz="2000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0%</a:t>
            </a:r>
            <a:r>
              <a:rPr lang="en-US" sz="2000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B</a:t>
            </a:r>
            <a:r>
              <a:rPr lang="ru-RU" sz="2000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7%</a:t>
            </a:r>
            <a:r>
              <a:rPr lang="en-US" sz="2000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D</a:t>
            </a:r>
            <a:r>
              <a:rPr lang="ru-RU" sz="2000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1%8</a:t>
            </a:r>
            <a:r>
              <a:rPr lang="en-US" sz="2000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B</a:t>
            </a:r>
            <a:r>
              <a:rPr lang="ru-RU" sz="2000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%</a:t>
            </a:r>
            <a:r>
              <a:rPr lang="en-US" sz="2000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D</a:t>
            </a:r>
            <a:r>
              <a:rPr lang="ru-RU" sz="2000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0%</a:t>
            </a:r>
            <a:r>
              <a:rPr lang="en-US" sz="2000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BA</a:t>
            </a:r>
            <a:r>
              <a:rPr lang="ru-RU" sz="2000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%</a:t>
            </a:r>
            <a:r>
              <a:rPr lang="en-US" sz="2000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D</a:t>
            </a:r>
            <a:r>
              <a:rPr lang="ru-RU" sz="2000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0%</a:t>
            </a:r>
            <a:r>
              <a:rPr lang="en-US" sz="2000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B</a:t>
            </a:r>
            <a:r>
              <a:rPr lang="ru-RU" sz="2000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0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165567"/>
      </p:ext>
    </p:extLst>
  </p:cSld>
  <p:clrMapOvr>
    <a:masterClrMapping/>
  </p:clrMapOvr>
  <p:transition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5084" y="286153"/>
            <a:ext cx="8137525" cy="2678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«Ничто так не возвышает душу, ничто так её не окрыляет, не удаляет от земли, не освобождает от телесных уз, не наставляет в философии и не помогает достигнуть полного презрения к житейским предметам, как согласованная мелодия и управляемое ритмом божественное пение»</a:t>
            </a:r>
          </a:p>
          <a:p>
            <a:pPr algn="r" eaLnBrk="1" hangingPunct="1">
              <a:defRPr/>
            </a:pPr>
            <a:r>
              <a:rPr lang="ru-RU" sz="2000" b="1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Иоанн Златоуст (око­ло 350-407).</a:t>
            </a:r>
          </a:p>
        </p:txBody>
      </p:sp>
      <p:pic>
        <p:nvPicPr>
          <p:cNvPr id="34820" name="Picture 4" descr="http://cs405721.vk.me/v405721897/702a/B2YdC6cdem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084" y="2928421"/>
            <a:ext cx="5855148" cy="38484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3968" y="1655587"/>
            <a:ext cx="4752528" cy="4554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Aft>
                <a:spcPts val="300"/>
              </a:spcAft>
              <a:defRPr/>
            </a:pPr>
            <a:r>
              <a:rPr lang="ru-RU" sz="2000" b="1" i="1" spc="-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Любил я в детстве сумрак в храме,</a:t>
            </a:r>
          </a:p>
          <a:p>
            <a:pPr eaLnBrk="1" hangingPunct="1">
              <a:spcAft>
                <a:spcPts val="300"/>
              </a:spcAft>
              <a:defRPr/>
            </a:pP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Любил вечернею порой </a:t>
            </a:r>
          </a:p>
          <a:p>
            <a:pPr eaLnBrk="1" hangingPunct="1">
              <a:spcAft>
                <a:spcPts val="300"/>
              </a:spcAft>
              <a:defRPr/>
            </a:pP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Его, сияющий огнями </a:t>
            </a:r>
          </a:p>
          <a:p>
            <a:pPr eaLnBrk="1" hangingPunct="1">
              <a:spcAft>
                <a:spcPts val="300"/>
              </a:spcAft>
              <a:defRPr/>
            </a:pP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 молящейся толпой;</a:t>
            </a:r>
          </a:p>
          <a:p>
            <a:pPr eaLnBrk="1" hangingPunct="1">
              <a:spcAft>
                <a:spcPts val="300"/>
              </a:spcAft>
              <a:defRPr/>
            </a:pP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Любил я всенощное бденье,</a:t>
            </a:r>
          </a:p>
          <a:p>
            <a:pPr eaLnBrk="1" hangingPunct="1">
              <a:spcAft>
                <a:spcPts val="300"/>
              </a:spcAft>
              <a:defRPr/>
            </a:pP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в напевах и словах </a:t>
            </a:r>
          </a:p>
          <a:p>
            <a:pPr eaLnBrk="1" hangingPunct="1">
              <a:spcAft>
                <a:spcPts val="300"/>
              </a:spcAft>
              <a:defRPr/>
            </a:pP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Звучит покорное смиренье </a:t>
            </a:r>
          </a:p>
          <a:p>
            <a:pPr eaLnBrk="1" hangingPunct="1">
              <a:spcAft>
                <a:spcPts val="300"/>
              </a:spcAft>
              <a:defRPr/>
            </a:pP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покаяние в грехах...</a:t>
            </a:r>
          </a:p>
          <a:p>
            <a:pPr eaLnBrk="1" hangingPunct="1">
              <a:spcAft>
                <a:spcPts val="300"/>
              </a:spcAft>
              <a:defRPr/>
            </a:pP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 час, когда хор тихо пел </a:t>
            </a:r>
          </a:p>
          <a:p>
            <a:pPr eaLnBrk="1" hangingPunct="1">
              <a:spcAft>
                <a:spcPts val="300"/>
              </a:spcAft>
              <a:defRPr/>
            </a:pP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«Свете тихом», - в умиленье </a:t>
            </a:r>
          </a:p>
          <a:p>
            <a:pPr eaLnBrk="1" hangingPunct="1">
              <a:spcAft>
                <a:spcPts val="300"/>
              </a:spcAft>
              <a:defRPr/>
            </a:pP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забывал свои волненья </a:t>
            </a:r>
          </a:p>
          <a:p>
            <a:pPr eaLnBrk="1" hangingPunct="1">
              <a:spcAft>
                <a:spcPts val="300"/>
              </a:spcAft>
              <a:defRPr/>
            </a:pP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сердцем радостно светлел... </a:t>
            </a:r>
          </a:p>
          <a:p>
            <a:pPr algn="r" eaLnBrk="1" hangingPunct="1">
              <a:spcAft>
                <a:spcPts val="300"/>
              </a:spcAft>
              <a:defRPr/>
            </a:pP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И.А. Бу­нин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6700" y="257186"/>
            <a:ext cx="8244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400" b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мы приходим в храм и вслушиваемся в песнопения, нас не оставляет чувство прикосновения к тайне...</a:t>
            </a:r>
          </a:p>
        </p:txBody>
      </p:sp>
      <p:pic>
        <p:nvPicPr>
          <p:cNvPr id="47106" name="Picture 2" descr="Зацепин Н. К. Монастырки на клиросе. 18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3554992" cy="45318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156460" y="6160660"/>
            <a:ext cx="432117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Картина 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Н.К.Зацепина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Монастырки</a:t>
            </a: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клиросе». 1852г.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950" y="620713"/>
            <a:ext cx="4319588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sz="2400" b="1" kern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Хоровое церковное пение и колокольные звоны составляют основу музыкальной традиции православия. 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sz="2400" b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Западе, в католических и протестантских храмах, с конца средних веков в богослужении использо­вался орган, затем и другие музыкальные инструменты, а </a:t>
            </a:r>
            <a:r>
              <a:rPr lang="ru-RU" sz="2400" b="1" kern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Руси самым совершенным инструментом считался чело­веческий голос.</a:t>
            </a:r>
          </a:p>
        </p:txBody>
      </p:sp>
      <p:pic>
        <p:nvPicPr>
          <p:cNvPr id="48130" name="Picture 2" descr="http://www.ortho-rus.ru/book/images/s3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494680"/>
            <a:ext cx="4653301" cy="5688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580063" y="6069013"/>
            <a:ext cx="242570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 неизвестен</a:t>
            </a:r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48680"/>
            <a:ext cx="4460875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600"/>
              </a:spcAft>
              <a:defRPr/>
            </a:pPr>
            <a:r>
              <a:rPr lang="ru-RU" sz="2300" b="1" kern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Музыка, звучащая в храме, представлялась </a:t>
            </a:r>
            <a:r>
              <a:rPr lang="ru-RU" sz="2300" b="1" kern="0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божест</a:t>
            </a:r>
            <a:r>
              <a:rPr lang="ru-RU" sz="2300" b="1" kern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-венной, а её ис­полнение - ангельским, небесным. </a:t>
            </a:r>
          </a:p>
          <a:p>
            <a:pPr algn="ctr" eaLnBrk="1" hangingPunct="1">
              <a:spcAft>
                <a:spcPts val="600"/>
              </a:spcAft>
              <a:defRPr/>
            </a:pPr>
            <a:r>
              <a:rPr lang="ru-RU" sz="2300" b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Считалось, что во время богослужения голоса ангельские сливаются с голосами человеческими, воссоздают в песнопениях боже­ственный образ. </a:t>
            </a:r>
          </a:p>
          <a:p>
            <a:pPr algn="ctr" eaLnBrk="1" hangingPunct="1">
              <a:spcAft>
                <a:spcPts val="600"/>
              </a:spcAft>
              <a:defRPr/>
            </a:pPr>
            <a:r>
              <a:rPr lang="ru-RU" sz="2300" b="1" kern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Хоровое церковное пение, преобладавшее до конца XVII века, </a:t>
            </a:r>
            <a:r>
              <a:rPr lang="ru-RU" sz="2300" b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воспринималось как стремление к гармоническому единству человека с Богом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59288" y="5818188"/>
            <a:ext cx="45720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Похвала Богоматери. Фрески Софийского собора в Вологде. </a:t>
            </a:r>
          </a:p>
          <a:p>
            <a:pPr algn="ctr" eaLnBrk="1" hangingPunct="1">
              <a:defRPr/>
            </a:pP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1686-1688 гг.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1563" y="388140"/>
            <a:ext cx="4387450" cy="5430048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74625"/>
            <a:ext cx="914400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2350" b="1" kern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В основе древнерусского певческого искусства лежит знаменный распев, </a:t>
            </a:r>
            <a:r>
              <a:rPr lang="ru-RU" sz="2350" b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т.е. распевно произнесённое слово </a:t>
            </a:r>
            <a:r>
              <a:rPr lang="ru-RU" sz="2350" b="1" kern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ru-RU" sz="2350" b="1" i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от славянского – «знамя», т.е. «знак», с помощью кото-</a:t>
            </a:r>
            <a:r>
              <a:rPr lang="ru-RU" sz="2350" b="1" i="1" kern="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рого</a:t>
            </a:r>
            <a:r>
              <a:rPr lang="ru-RU" sz="2350" b="1" i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 записывали песнопения).</a:t>
            </a:r>
            <a:r>
              <a:rPr lang="ru-RU" sz="2350" b="1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 Во время богослужения чтение было распевным, медленным и выразительным. </a:t>
            </a:r>
            <a:r>
              <a:rPr lang="ru-RU" sz="2350" b="1" kern="0" spc="-8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Мелодии для чтения текстов были просты и выразительны.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5250" y="5861050"/>
            <a:ext cx="4105275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знаменной нотации с так называемыми «красными знаками», из книги 1884г.</a:t>
            </a:r>
          </a:p>
        </p:txBody>
      </p:sp>
      <p:pic>
        <p:nvPicPr>
          <p:cNvPr id="31748" name="Picture 4" descr="http://valaam.ru/upl/9/vm480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48015" y="2459018"/>
            <a:ext cx="4876800" cy="370628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6" descr="http://www.vokrugsveta.ru/img/cmn/2006/11/056.gif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60"/>
          <a:stretch/>
        </p:blipFill>
        <p:spPr bwMode="auto">
          <a:xfrm>
            <a:off x="47810" y="2622467"/>
            <a:ext cx="4205371" cy="3294378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67188" y="6092825"/>
            <a:ext cx="475297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 Валаамского монастыря – Царю небесный, гл. 6 - (знаменный распев)</a:t>
            </a:r>
          </a:p>
        </p:txBody>
      </p:sp>
      <p:pic>
        <p:nvPicPr>
          <p:cNvPr id="6" name="Хор Валаамского монастыря - Царю небесный (знаменный распев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825" y="6453188"/>
            <a:ext cx="3841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234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4763" y="115888"/>
            <a:ext cx="9148763" cy="18620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3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К концу XVI века музыкальные композиции стано­вятся </a:t>
            </a: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 более </a:t>
            </a:r>
            <a:r>
              <a:rPr lang="ru-RU" sz="23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сложными и приближаются к сочинительству. </a:t>
            </a:r>
          </a:p>
          <a:p>
            <a:pPr algn="ctr">
              <a:defRPr/>
            </a:pPr>
            <a:r>
              <a:rPr lang="ru-RU" sz="23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В XVIII веке особой популярностью стало пользоваться 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         так </a:t>
            </a:r>
            <a:r>
              <a:rPr lang="ru-RU" sz="23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называемое </a:t>
            </a:r>
            <a:r>
              <a:rPr lang="ru-RU" sz="23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партесное</a:t>
            </a:r>
            <a:r>
              <a:rPr lang="ru-RU" sz="23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 (многоголосное) пение,</a:t>
            </a:r>
            <a:r>
              <a:rPr lang="ru-RU" sz="23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 требовавшее особого виртуозного исполнения.</a:t>
            </a:r>
            <a:endParaRPr lang="ru-RU" sz="23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32138" y="6192838"/>
            <a:ext cx="6516687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Мужской хор «Согласие» – Божественный гром </a:t>
            </a:r>
          </a:p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партесный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концерт св. Николаю)</a:t>
            </a:r>
          </a:p>
        </p:txBody>
      </p:sp>
      <p:pic>
        <p:nvPicPr>
          <p:cNvPr id="4" name="Мужской хор Согласие – Божественный гром - (партесный концерт св. Николаю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825" y="638175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632" y="2094948"/>
            <a:ext cx="6264696" cy="4128013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81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8" y="260648"/>
            <a:ext cx="9144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3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Музыка вместе с иконописью и архитектурой </a:t>
            </a:r>
            <a:r>
              <a:rPr lang="ru-RU" sz="23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восприни-малась</a:t>
            </a:r>
            <a:r>
              <a:rPr lang="ru-RU" sz="23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 как своеобразный синтез искусств. Церковная музыка имеет не только эстетическое значение, она несёт 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       в </a:t>
            </a:r>
            <a:r>
              <a:rPr lang="ru-RU" sz="23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себе глубокий смысл, помогающий пониманию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сущ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-             </a:t>
            </a:r>
            <a:r>
              <a:rPr lang="ru-RU" sz="23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ности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3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православной веры. </a:t>
            </a:r>
            <a:r>
              <a:rPr lang="ru-RU" sz="23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Церковная му­зыка обращена к чувствам, переживаниям, а главное - к мыслям человека.</a:t>
            </a:r>
            <a:endParaRPr lang="ru-RU" sz="23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3208" y="2564904"/>
            <a:ext cx="6840760" cy="4137477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</TotalTime>
  <Words>1437</Words>
  <Application>Microsoft Office PowerPoint</Application>
  <PresentationFormat>Экран (4:3)</PresentationFormat>
  <Paragraphs>117</Paragraphs>
  <Slides>25</Slides>
  <Notes>2</Notes>
  <HiddenSlides>0</HiddenSlides>
  <MMClips>7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Arial</vt:lpstr>
      <vt:lpstr>Bookman Old Style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Настя</dc:creator>
  <cp:lastModifiedBy>Вероника</cp:lastModifiedBy>
  <cp:revision>114</cp:revision>
  <dcterms:created xsi:type="dcterms:W3CDTF">2011-03-29T04:13:21Z</dcterms:created>
  <dcterms:modified xsi:type="dcterms:W3CDTF">2016-07-07T12:59:48Z</dcterms:modified>
</cp:coreProperties>
</file>