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56" r:id="rId3"/>
    <p:sldId id="280" r:id="rId4"/>
    <p:sldId id="258" r:id="rId5"/>
    <p:sldId id="259" r:id="rId6"/>
    <p:sldId id="260" r:id="rId7"/>
    <p:sldId id="275" r:id="rId8"/>
    <p:sldId id="261" r:id="rId9"/>
    <p:sldId id="262" r:id="rId10"/>
    <p:sldId id="263" r:id="rId11"/>
    <p:sldId id="271" r:id="rId12"/>
    <p:sldId id="272" r:id="rId13"/>
    <p:sldId id="273" r:id="rId14"/>
    <p:sldId id="264" r:id="rId15"/>
    <p:sldId id="265" r:id="rId16"/>
    <p:sldId id="266" r:id="rId17"/>
    <p:sldId id="268" r:id="rId18"/>
    <p:sldId id="269" r:id="rId19"/>
    <p:sldId id="270" r:id="rId20"/>
    <p:sldId id="274" r:id="rId21"/>
    <p:sldId id="267" r:id="rId22"/>
    <p:sldId id="278" r:id="rId23"/>
    <p:sldId id="276" r:id="rId24"/>
    <p:sldId id="277"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339"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EDAB46-5DBD-435E-BCCC-887F2A212848}"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8D9AB3-F993-4625-992E-05D792DE1B3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C8D9AB3-F993-4625-992E-05D792DE1B3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DEDAB46-5DBD-435E-BCCC-887F2A212848}" type="datetimeFigureOut">
              <a:rPr lang="ru-RU" smtClean="0"/>
              <a:pPr/>
              <a:t>12.05.2015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FC8D9AB3-F993-4625-992E-05D792DE1B3F}"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EDAB46-5DBD-435E-BCCC-887F2A212848}" type="datetimeFigureOut">
              <a:rPr lang="ru-RU" smtClean="0"/>
              <a:pPr/>
              <a:t>12.05.2015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C8D9AB3-F993-4625-992E-05D792DE1B3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deamenu.ru/tort-portfel-s-paukom/" TargetMode="Externa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hyperlink" Target="http://ideamenu.ru/wp-content/uploads/2011/08/%D0%B3%D0%B5%D0%BB%D0%B5%D0%B2%D1%8B%D0%B5-%D0%BF%D0%B8%D1%89%D0%B5%D0%B2%D1%8B%D0%B5-%D0%BA%D1%80%D0%B0%D1%81%D0%B8%D1%82%D0%B5%D0%BB%D0%B8.jpg" TargetMode="External"/><Relationship Id="rId2"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deamenu.ru/wp-content/uploads/2011/08/%D0%BA%D0%B0%D0%BD%D0%B4%D1%83%D1%80%D0%B8%D0%BD.jpg" TargetMode="External"/><Relationship Id="rId1" Type="http://schemas.openxmlformats.org/officeDocument/2006/relationships/slideLayout" Target="../slideLayouts/slideLayout1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ideamenu.ru/tort-cvetoche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upercook.ru/za-25.html"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upercook.ru/decoration/pryan-dom-06.html" TargetMode="External"/><Relationship Id="rId1" Type="http://schemas.openxmlformats.org/officeDocument/2006/relationships/slideLayout" Target="../slideLayouts/slideLayout12.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kustvorchestva.ru/media/k2/items/cache/c82cc4e14a1d2c8c8ffff9840d24b558_XL.jpg"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ideamenu.ru/wp-content/uploads/2011/08/%D0%BC%D0%B0%D1%80%D1%88%D0%BC%D0%B5%D0%BB%D0%BB%D0%BE%D1%83.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upercook.ru/za-25.html" TargetMode="Externa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6"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722376" y="357166"/>
            <a:ext cx="7707276" cy="2357454"/>
          </a:xfrm>
        </p:spPr>
        <p:txBody>
          <a:bodyPr>
            <a:normAutofit/>
          </a:bodyPr>
          <a:lstStyle/>
          <a:p>
            <a:pPr algn="ctr"/>
            <a:r>
              <a:rPr lang="ru-RU" sz="2400" dirty="0" smtClean="0"/>
              <a:t>«ЦВЕТОЧНАЯ ФАНТАЗИЯ» </a:t>
            </a:r>
            <a:br>
              <a:rPr lang="ru-RU" sz="2400" dirty="0" smtClean="0"/>
            </a:br>
            <a:r>
              <a:rPr lang="ru-RU" sz="2400" dirty="0" smtClean="0"/>
              <a:t>украшение из мастики</a:t>
            </a:r>
            <a:br>
              <a:rPr lang="ru-RU" sz="2400" dirty="0" smtClean="0"/>
            </a:br>
            <a:r>
              <a:rPr lang="ru-RU" sz="2400" dirty="0" smtClean="0"/>
              <a:t/>
            </a:r>
            <a:br>
              <a:rPr lang="ru-RU" sz="2400" dirty="0" smtClean="0"/>
            </a:br>
            <a:r>
              <a:rPr lang="ru-RU" sz="2400" dirty="0" smtClean="0"/>
              <a:t>ГБОУ РХ НПО «Профессиональное училище №16» </a:t>
            </a:r>
            <a:endParaRPr lang="ru-RU" sz="2400" dirty="0"/>
          </a:p>
        </p:txBody>
      </p:sp>
      <p:sp>
        <p:nvSpPr>
          <p:cNvPr id="3" name="Текст 2"/>
          <p:cNvSpPr>
            <a:spLocks noGrp="1"/>
          </p:cNvSpPr>
          <p:nvPr>
            <p:ph type="subTitle" idx="1"/>
          </p:nvPr>
        </p:nvSpPr>
        <p:spPr/>
        <p:txBody>
          <a:bodyPr>
            <a:normAutofit lnSpcReduction="10000"/>
          </a:bodyPr>
          <a:lstStyle/>
          <a:p>
            <a:r>
              <a:rPr lang="ru-RU" dirty="0" smtClean="0"/>
              <a:t/>
            </a:r>
            <a:br>
              <a:rPr lang="ru-RU" dirty="0" smtClean="0"/>
            </a:br>
            <a:endParaRPr lang="ru-RU" dirty="0" smtClean="0"/>
          </a:p>
          <a:p>
            <a:r>
              <a:rPr lang="en-US" dirty="0" smtClean="0"/>
              <a:t>                                                 </a:t>
            </a:r>
            <a:endParaRPr lang="ru-RU" dirty="0"/>
          </a:p>
        </p:txBody>
      </p:sp>
      <p:sp>
        <p:nvSpPr>
          <p:cNvPr id="11" name="Прямоугольник 10"/>
          <p:cNvSpPr/>
          <p:nvPr/>
        </p:nvSpPr>
        <p:spPr>
          <a:xfrm>
            <a:off x="2285984" y="2857496"/>
            <a:ext cx="4572000" cy="2585323"/>
          </a:xfrm>
          <a:prstGeom prst="rect">
            <a:avLst/>
          </a:prstGeom>
        </p:spPr>
        <p:txBody>
          <a:bodyPr wrap="square">
            <a:spAutoFit/>
          </a:bodyPr>
          <a:lstStyle/>
          <a:p>
            <a:pPr>
              <a:buFont typeface="Arial" charset="0"/>
              <a:buNone/>
            </a:pPr>
            <a:r>
              <a:rPr lang="ru-RU" b="1" dirty="0" smtClean="0"/>
              <a:t>      </a:t>
            </a:r>
          </a:p>
          <a:p>
            <a:pPr>
              <a:buFont typeface="Arial" charset="0"/>
              <a:buNone/>
            </a:pPr>
            <a:endParaRPr lang="ru-RU" b="1" dirty="0" smtClean="0"/>
          </a:p>
          <a:p>
            <a:pPr>
              <a:buFont typeface="Arial" charset="0"/>
              <a:buNone/>
            </a:pPr>
            <a:r>
              <a:rPr lang="ru-RU" b="1" dirty="0" smtClean="0"/>
              <a:t>        Автор презентации</a:t>
            </a:r>
          </a:p>
          <a:p>
            <a:pPr>
              <a:buFont typeface="Arial" charset="0"/>
              <a:buNone/>
            </a:pPr>
            <a:r>
              <a:rPr lang="ru-RU" b="1" dirty="0" smtClean="0"/>
              <a:t> Какоткина Светлана Валерьевна</a:t>
            </a:r>
          </a:p>
          <a:p>
            <a:pPr>
              <a:buFont typeface="Arial" charset="0"/>
              <a:buNone/>
            </a:pPr>
            <a:r>
              <a:rPr lang="ru-RU" b="1" dirty="0" smtClean="0"/>
              <a:t>мастер производственного обучения</a:t>
            </a:r>
            <a:r>
              <a:rPr lang="en-US" b="1" smtClean="0"/>
              <a:t> </a:t>
            </a:r>
            <a:r>
              <a:rPr lang="ru-RU" b="1" smtClean="0"/>
              <a:t>по </a:t>
            </a:r>
            <a:r>
              <a:rPr lang="ru-RU" b="1" dirty="0" smtClean="0"/>
              <a:t>профессии </a:t>
            </a:r>
          </a:p>
          <a:p>
            <a:pPr>
              <a:buFont typeface="Arial" charset="0"/>
              <a:buNone/>
            </a:pPr>
            <a:r>
              <a:rPr lang="ru-RU" b="1" dirty="0" smtClean="0"/>
              <a:t>«повар, кондитер</a:t>
            </a:r>
            <a:r>
              <a:rPr lang="ru-RU" dirty="0" smtClean="0"/>
              <a:t>»</a:t>
            </a:r>
          </a:p>
          <a:p>
            <a:pPr>
              <a:buFont typeface="Arial" charset="0"/>
              <a:buNone/>
            </a:pPr>
            <a:r>
              <a:rPr lang="ru-RU" b="1" dirty="0" smtClean="0"/>
              <a:t>         2014 г</a:t>
            </a:r>
            <a:endParaRPr lang="ru-RU"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642918"/>
            <a:ext cx="8183880" cy="428628"/>
          </a:xfrm>
        </p:spPr>
        <p:txBody>
          <a:bodyPr>
            <a:normAutofit fontScale="90000"/>
          </a:bodyPr>
          <a:lstStyle/>
          <a:p>
            <a:endParaRPr lang="ru-RU" baseline="0" dirty="0" smtClean="0">
              <a:latin typeface="Times New Roman"/>
            </a:endParaRPr>
          </a:p>
        </p:txBody>
      </p:sp>
      <p:sp>
        <p:nvSpPr>
          <p:cNvPr id="3" name="Текст 2"/>
          <p:cNvSpPr>
            <a:spLocks noGrp="1"/>
          </p:cNvSpPr>
          <p:nvPr>
            <p:ph type="body" idx="1"/>
          </p:nvPr>
        </p:nvSpPr>
        <p:spPr>
          <a:xfrm>
            <a:off x="502920" y="500042"/>
            <a:ext cx="8183880" cy="4218262"/>
          </a:xfrm>
        </p:spPr>
        <p:txBody>
          <a:bodyPr>
            <a:normAutofit fontScale="62500" lnSpcReduction="20000"/>
          </a:bodyPr>
          <a:lstStyle/>
          <a:p>
            <a:r>
              <a:rPr lang="ru-RU" b="1" dirty="0" smtClean="0"/>
              <a:t/>
            </a:r>
            <a:br>
              <a:rPr lang="ru-RU" b="1" dirty="0" smtClean="0"/>
            </a:br>
            <a:r>
              <a:rPr lang="ru-RU" b="1" dirty="0" smtClean="0"/>
              <a:t>                           ИНГРИДИЕНТЫ</a:t>
            </a:r>
          </a:p>
          <a:p>
            <a:endParaRPr lang="ru-RU" b="1" dirty="0" smtClean="0"/>
          </a:p>
          <a:p>
            <a:r>
              <a:rPr lang="ru-RU" b="1" dirty="0" smtClean="0"/>
              <a:t>1 свежий яичный белок, тщательно отделенный от     </a:t>
            </a:r>
          </a:p>
          <a:p>
            <a:r>
              <a:rPr lang="ru-RU" b="1" dirty="0" smtClean="0"/>
              <a:t>      желтка; </a:t>
            </a:r>
          </a:p>
          <a:p>
            <a:r>
              <a:rPr lang="ru-RU" b="1" dirty="0" smtClean="0"/>
              <a:t>250 г сахарной пудры;  </a:t>
            </a:r>
            <a:br>
              <a:rPr lang="ru-RU" b="1" dirty="0" smtClean="0"/>
            </a:br>
            <a:r>
              <a:rPr lang="ru-RU" b="1" dirty="0" smtClean="0"/>
              <a:t>0,5 ч. л. лимонного сока </a:t>
            </a:r>
          </a:p>
          <a:p>
            <a:r>
              <a:rPr lang="ru-RU" b="1" dirty="0" smtClean="0"/>
              <a:t>    или сухая лимонная кислота на кончике ножа;</a:t>
            </a:r>
          </a:p>
          <a:p>
            <a:r>
              <a:rPr lang="ru-RU" b="1" dirty="0" smtClean="0"/>
              <a:t>    для большей пластичности в массу можно добавить </a:t>
            </a:r>
          </a:p>
          <a:p>
            <a:r>
              <a:rPr lang="ru-RU" b="1" dirty="0" smtClean="0"/>
              <a:t>1 ч. ложку крепкого (насыщенного) раствора глюкозы. </a:t>
            </a:r>
            <a:br>
              <a:rPr lang="ru-RU" b="1" dirty="0" smtClean="0"/>
            </a:br>
            <a:endParaRPr lang="ru-RU" b="1" dirty="0" smtClean="0"/>
          </a:p>
          <a:p>
            <a:r>
              <a:rPr lang="ru-RU" b="1" dirty="0" smtClean="0"/>
              <a:t>ПРИМЕЧАНИЕ. </a:t>
            </a:r>
            <a:r>
              <a:rPr lang="ru-RU" dirty="0" smtClean="0"/>
              <a:t>При отсутствии сахарной пудры, ее можно получить, просеяв сахарный песок через мелкое сито, т.к. в сахарном песке всегда есть некоторое количество мелкой сахарной пудры.</a:t>
            </a:r>
          </a:p>
          <a:p>
            <a:r>
              <a:rPr lang="ru-RU" dirty="0" smtClean="0"/>
              <a:t>        </a:t>
            </a:r>
          </a:p>
          <a:p>
            <a:endParaRPr lang="ru-RU" dirty="0"/>
          </a:p>
        </p:txBody>
      </p:sp>
      <p:pic>
        <p:nvPicPr>
          <p:cNvPr id="4" name="igit_rpwt_thumb" descr="http://ideamenu.ru/wp-content/plugins/igit-related-posts-with-thumb-images-after-posts/timthumb.php?src=/wp-content/uploads/2011/11/13-copy-150x150.jpg&amp;w=100&amp;h=100&amp;zc=1">
            <a:hlinkClick r:id="rId2" tgtFrame="&quot;_top&quot;"/>
          </p:cNvPr>
          <p:cNvPicPr/>
          <p:nvPr/>
        </p:nvPicPr>
        <p:blipFill>
          <a:blip r:embed="rId3" cstate="print"/>
          <a:srcRect/>
          <a:stretch>
            <a:fillRect/>
          </a:stretch>
        </p:blipFill>
        <p:spPr bwMode="auto">
          <a:xfrm>
            <a:off x="7000892" y="4714884"/>
            <a:ext cx="1714512" cy="1643074"/>
          </a:xfrm>
          <a:prstGeom prst="rect">
            <a:avLst/>
          </a:prstGeom>
          <a:noFill/>
          <a:ln w="9525">
            <a:noFill/>
            <a:miter lim="800000"/>
            <a:headEnd/>
            <a:tailEnd/>
          </a:ln>
        </p:spPr>
      </p:pic>
      <p:pic>
        <p:nvPicPr>
          <p:cNvPr id="5" name="Рисунок 4" descr="http://supercook.ru/decoration/images-pryanik/sphere-icing-08.jpg"/>
          <p:cNvPicPr/>
          <p:nvPr/>
        </p:nvPicPr>
        <p:blipFill>
          <a:blip r:embed="rId4" cstate="print"/>
          <a:srcRect/>
          <a:stretch>
            <a:fillRect/>
          </a:stretch>
        </p:blipFill>
        <p:spPr bwMode="auto">
          <a:xfrm>
            <a:off x="428596" y="4929198"/>
            <a:ext cx="2000264" cy="143477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286388"/>
            <a:ext cx="8183880" cy="500066"/>
          </a:xfrm>
        </p:spPr>
        <p:txBody>
          <a:bodyPr>
            <a:normAutofit/>
          </a:bodyPr>
          <a:lstStyle/>
          <a:p>
            <a:r>
              <a:rPr lang="ru-RU" sz="1800" baseline="0" dirty="0" smtClean="0">
                <a:latin typeface="Times New Roman"/>
              </a:rPr>
              <a:t>                                         Приготовление</a:t>
            </a:r>
            <a:r>
              <a:rPr lang="ru-RU" sz="1800" dirty="0" smtClean="0">
                <a:latin typeface="Times New Roman"/>
              </a:rPr>
              <a:t> </a:t>
            </a:r>
            <a:r>
              <a:rPr lang="ru-RU" sz="1800" dirty="0" smtClean="0"/>
              <a:t>айсинга</a:t>
            </a:r>
            <a:endParaRPr lang="ru-RU" sz="1800" baseline="0" dirty="0" smtClean="0">
              <a:latin typeface="Times New Roman"/>
            </a:endParaRPr>
          </a:p>
        </p:txBody>
      </p:sp>
      <p:sp>
        <p:nvSpPr>
          <p:cNvPr id="3" name="Текст 2"/>
          <p:cNvSpPr>
            <a:spLocks noGrp="1"/>
          </p:cNvSpPr>
          <p:nvPr>
            <p:ph type="body" idx="1"/>
          </p:nvPr>
        </p:nvSpPr>
        <p:spPr/>
        <p:txBody>
          <a:bodyPr/>
          <a:lstStyle/>
          <a:p>
            <a:endParaRPr lang="ru-RU" dirty="0"/>
          </a:p>
        </p:txBody>
      </p:sp>
      <p:pic>
        <p:nvPicPr>
          <p:cNvPr id="4" name="Рисунок 3" descr="http://supercook.ru/decoration/images-pryanik/prig-icing-00.jpg"/>
          <p:cNvPicPr/>
          <p:nvPr/>
        </p:nvPicPr>
        <p:blipFill>
          <a:blip r:embed="rId2" cstate="print"/>
          <a:srcRect/>
          <a:stretch>
            <a:fillRect/>
          </a:stretch>
        </p:blipFill>
        <p:spPr bwMode="auto">
          <a:xfrm>
            <a:off x="357158" y="2500306"/>
            <a:ext cx="2500330" cy="2714644"/>
          </a:xfrm>
          <a:prstGeom prst="rect">
            <a:avLst/>
          </a:prstGeom>
          <a:noFill/>
          <a:ln w="9525">
            <a:noFill/>
            <a:miter lim="800000"/>
            <a:headEnd/>
            <a:tailEnd/>
          </a:ln>
        </p:spPr>
      </p:pic>
      <p:pic>
        <p:nvPicPr>
          <p:cNvPr id="5" name="Рисунок 4" descr="http://supercook.ru/decoration/images-pryanik/prig-icing-00a.jpg"/>
          <p:cNvPicPr/>
          <p:nvPr/>
        </p:nvPicPr>
        <p:blipFill>
          <a:blip r:embed="rId3" cstate="print"/>
          <a:srcRect/>
          <a:stretch>
            <a:fillRect/>
          </a:stretch>
        </p:blipFill>
        <p:spPr bwMode="auto">
          <a:xfrm>
            <a:off x="5429256" y="2500306"/>
            <a:ext cx="3286148" cy="2714644"/>
          </a:xfrm>
          <a:prstGeom prst="rect">
            <a:avLst/>
          </a:prstGeom>
          <a:noFill/>
          <a:ln w="9525">
            <a:noFill/>
            <a:miter lim="800000"/>
            <a:headEnd/>
            <a:tailEnd/>
          </a:ln>
        </p:spPr>
      </p:pic>
      <p:pic>
        <p:nvPicPr>
          <p:cNvPr id="6" name="Рисунок 5" descr="http://supercook.ru/decoration/images-pryanik/prig-icing-01.jpg"/>
          <p:cNvPicPr/>
          <p:nvPr/>
        </p:nvPicPr>
        <p:blipFill>
          <a:blip r:embed="rId4" cstate="print"/>
          <a:srcRect/>
          <a:stretch>
            <a:fillRect/>
          </a:stretch>
        </p:blipFill>
        <p:spPr bwMode="auto">
          <a:xfrm>
            <a:off x="500034" y="428604"/>
            <a:ext cx="2786082" cy="2000264"/>
          </a:xfrm>
          <a:prstGeom prst="rect">
            <a:avLst/>
          </a:prstGeom>
          <a:noFill/>
          <a:ln w="9525">
            <a:noFill/>
            <a:miter lim="800000"/>
            <a:headEnd/>
            <a:tailEnd/>
          </a:ln>
        </p:spPr>
      </p:pic>
      <p:pic>
        <p:nvPicPr>
          <p:cNvPr id="7" name="Рисунок 6" descr="http://supercook.ru/decoration/images-pryanik/prig-icing-02.jpg"/>
          <p:cNvPicPr/>
          <p:nvPr/>
        </p:nvPicPr>
        <p:blipFill>
          <a:blip r:embed="rId5" cstate="print"/>
          <a:srcRect/>
          <a:stretch>
            <a:fillRect/>
          </a:stretch>
        </p:blipFill>
        <p:spPr bwMode="auto">
          <a:xfrm>
            <a:off x="3357554" y="428604"/>
            <a:ext cx="2286016" cy="2000264"/>
          </a:xfrm>
          <a:prstGeom prst="rect">
            <a:avLst/>
          </a:prstGeom>
          <a:noFill/>
          <a:ln w="9525">
            <a:noFill/>
            <a:miter lim="800000"/>
            <a:headEnd/>
            <a:tailEnd/>
          </a:ln>
        </p:spPr>
      </p:pic>
      <p:pic>
        <p:nvPicPr>
          <p:cNvPr id="8" name="Рисунок 7" descr="http://supercook.ru/decoration/images-pryanik/prig-icing-03.jpg"/>
          <p:cNvPicPr/>
          <p:nvPr/>
        </p:nvPicPr>
        <p:blipFill>
          <a:blip r:embed="rId6" cstate="print"/>
          <a:srcRect/>
          <a:stretch>
            <a:fillRect/>
          </a:stretch>
        </p:blipFill>
        <p:spPr bwMode="auto">
          <a:xfrm>
            <a:off x="5715008" y="428604"/>
            <a:ext cx="2928958" cy="2015690"/>
          </a:xfrm>
          <a:prstGeom prst="rect">
            <a:avLst/>
          </a:prstGeom>
          <a:noFill/>
          <a:ln w="9525">
            <a:noFill/>
            <a:miter lim="800000"/>
            <a:headEnd/>
            <a:tailEnd/>
          </a:ln>
        </p:spPr>
      </p:pic>
      <p:pic>
        <p:nvPicPr>
          <p:cNvPr id="10" name="Рисунок 9" descr="http://supercook.ru/decoration/images-pryanik/prig-icing-05.jpg"/>
          <p:cNvPicPr/>
          <p:nvPr/>
        </p:nvPicPr>
        <p:blipFill>
          <a:blip r:embed="rId7" cstate="print"/>
          <a:srcRect/>
          <a:stretch>
            <a:fillRect/>
          </a:stretch>
        </p:blipFill>
        <p:spPr bwMode="auto">
          <a:xfrm>
            <a:off x="2928926" y="2500306"/>
            <a:ext cx="2357454" cy="271464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baseline="0" dirty="0" smtClean="0">
                <a:latin typeface="Times New Roman"/>
              </a:rPr>
              <a:t>                                  Рисуем из</a:t>
            </a:r>
            <a:r>
              <a:rPr lang="ru-RU" sz="1800" dirty="0" smtClean="0"/>
              <a:t> айсинга цветок</a:t>
            </a:r>
            <a:endParaRPr lang="ru-RU" sz="1800" baseline="0" dirty="0" smtClean="0">
              <a:latin typeface="Times New Roman"/>
            </a:endParaRPr>
          </a:p>
        </p:txBody>
      </p:sp>
      <p:sp>
        <p:nvSpPr>
          <p:cNvPr id="3" name="Текст 2"/>
          <p:cNvSpPr>
            <a:spLocks noGrp="1"/>
          </p:cNvSpPr>
          <p:nvPr>
            <p:ph type="body" idx="1"/>
          </p:nvPr>
        </p:nvSpPr>
        <p:spPr/>
        <p:txBody>
          <a:bodyPr>
            <a:normAutofit fontScale="77500" lnSpcReduction="20000"/>
          </a:bodyPr>
          <a:lstStyle/>
          <a:p>
            <a:r>
              <a:rPr lang="ru-RU" sz="1800" dirty="0" smtClean="0"/>
              <a:t> </a:t>
            </a:r>
            <a:r>
              <a:rPr lang="ru-RU" sz="2100" dirty="0" smtClean="0"/>
              <a:t>Начало отсадки айсинга из корнетика на слегка </a:t>
            </a:r>
          </a:p>
          <a:p>
            <a:r>
              <a:rPr lang="ru-RU" sz="2100" dirty="0" smtClean="0"/>
              <a:t>смазанную оливковым (не подсолнечным! маслом </a:t>
            </a:r>
          </a:p>
          <a:p>
            <a:r>
              <a:rPr lang="ru-RU" sz="2100" dirty="0" smtClean="0"/>
              <a:t>полиэтиленовую пленку по подложенному снизу </a:t>
            </a:r>
          </a:p>
          <a:p>
            <a:r>
              <a:rPr lang="ru-RU" sz="2100" dirty="0" smtClean="0"/>
              <a:t>трафарету из </a:t>
            </a:r>
          </a:p>
          <a:p>
            <a:r>
              <a:rPr lang="ru-RU" sz="2100" dirty="0" smtClean="0"/>
              <a:t>детской книжки-раскраски</a:t>
            </a:r>
          </a:p>
          <a:p>
            <a:endParaRPr lang="ru-RU" sz="2100" dirty="0" smtClean="0"/>
          </a:p>
          <a:p>
            <a:endParaRPr lang="ru-RU" sz="2100" dirty="0" smtClean="0"/>
          </a:p>
          <a:p>
            <a:r>
              <a:rPr lang="ru-RU" sz="2100" dirty="0" smtClean="0"/>
              <a:t>. Завершение отсадки айсинга </a:t>
            </a:r>
          </a:p>
          <a:p>
            <a:pPr>
              <a:buNone/>
            </a:pPr>
            <a:r>
              <a:rPr lang="ru-RU" sz="2100" dirty="0" smtClean="0"/>
              <a:t>      для цветочка.</a:t>
            </a:r>
          </a:p>
          <a:p>
            <a:endParaRPr lang="ru-RU" sz="2100" dirty="0" smtClean="0"/>
          </a:p>
          <a:p>
            <a:endParaRPr lang="ru-RU" sz="2100" dirty="0" smtClean="0"/>
          </a:p>
          <a:p>
            <a:endParaRPr lang="ru-RU" sz="2100" dirty="0" smtClean="0"/>
          </a:p>
          <a:p>
            <a:pPr>
              <a:buNone/>
            </a:pPr>
            <a:endParaRPr lang="ru-RU" sz="2100" dirty="0" smtClean="0"/>
          </a:p>
          <a:p>
            <a:pPr>
              <a:buNone/>
            </a:pPr>
            <a:r>
              <a:rPr lang="ru-RU" sz="2100" dirty="0" smtClean="0"/>
              <a:t>Сдвиг подложенного трафарета </a:t>
            </a:r>
          </a:p>
          <a:p>
            <a:pPr>
              <a:buNone/>
            </a:pPr>
            <a:r>
              <a:rPr lang="ru-RU" sz="2100" dirty="0" smtClean="0"/>
              <a:t>и отсадка еще одного цветочка.</a:t>
            </a:r>
          </a:p>
          <a:p>
            <a:pPr>
              <a:buNone/>
            </a:pPr>
            <a:r>
              <a:rPr lang="ru-RU" sz="2100" dirty="0" smtClean="0"/>
              <a:t> </a:t>
            </a:r>
          </a:p>
          <a:p>
            <a:endParaRPr lang="ru-RU" sz="1600" dirty="0" smtClean="0"/>
          </a:p>
          <a:p>
            <a:endParaRPr lang="ru-RU" sz="1600" dirty="0"/>
          </a:p>
        </p:txBody>
      </p:sp>
      <p:pic>
        <p:nvPicPr>
          <p:cNvPr id="4" name="Рисунок 3" descr="http://supercook.ru/decoration/images-pryanik/korn-icing-01.jpg"/>
          <p:cNvPicPr/>
          <p:nvPr/>
        </p:nvPicPr>
        <p:blipFill>
          <a:blip r:embed="rId2" cstate="print"/>
          <a:srcRect/>
          <a:stretch>
            <a:fillRect/>
          </a:stretch>
        </p:blipFill>
        <p:spPr bwMode="auto">
          <a:xfrm>
            <a:off x="6429388" y="571480"/>
            <a:ext cx="2357454" cy="1214446"/>
          </a:xfrm>
          <a:prstGeom prst="rect">
            <a:avLst/>
          </a:prstGeom>
          <a:noFill/>
          <a:ln w="9525">
            <a:noFill/>
            <a:miter lim="800000"/>
            <a:headEnd/>
            <a:tailEnd/>
          </a:ln>
        </p:spPr>
      </p:pic>
      <p:pic>
        <p:nvPicPr>
          <p:cNvPr id="5" name="Рисунок 4" descr="http://supercook.ru/decoration/images-pryanik/korn-icing-02.jpg"/>
          <p:cNvPicPr/>
          <p:nvPr/>
        </p:nvPicPr>
        <p:blipFill>
          <a:blip r:embed="rId3" cstate="print"/>
          <a:srcRect/>
          <a:stretch>
            <a:fillRect/>
          </a:stretch>
        </p:blipFill>
        <p:spPr bwMode="auto">
          <a:xfrm>
            <a:off x="5643570" y="1857364"/>
            <a:ext cx="3030458" cy="1866572"/>
          </a:xfrm>
          <a:prstGeom prst="rect">
            <a:avLst/>
          </a:prstGeom>
          <a:noFill/>
          <a:ln w="9525">
            <a:noFill/>
            <a:miter lim="800000"/>
            <a:headEnd/>
            <a:tailEnd/>
          </a:ln>
        </p:spPr>
      </p:pic>
      <p:pic>
        <p:nvPicPr>
          <p:cNvPr id="7" name="Рисунок 6" descr="http://supercook.ru/decoration/images-pryanik/korn-icing-03.jpg"/>
          <p:cNvPicPr/>
          <p:nvPr/>
        </p:nvPicPr>
        <p:blipFill>
          <a:blip r:embed="rId4" cstate="print"/>
          <a:srcRect/>
          <a:stretch>
            <a:fillRect/>
          </a:stretch>
        </p:blipFill>
        <p:spPr bwMode="auto">
          <a:xfrm>
            <a:off x="5000628" y="3786190"/>
            <a:ext cx="3446604" cy="180777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214950"/>
            <a:ext cx="8183880" cy="822200"/>
          </a:xfrm>
        </p:spPr>
        <p:txBody>
          <a:bodyPr>
            <a:normAutofit/>
          </a:bodyPr>
          <a:lstStyle/>
          <a:p>
            <a:pPr algn="l"/>
            <a:r>
              <a:rPr lang="ru-RU" sz="1800" dirty="0" smtClean="0"/>
              <a:t>                            Ёлочки из айсинга</a:t>
            </a:r>
            <a:r>
              <a:rPr lang="ru-RU" sz="2400" dirty="0" smtClean="0"/>
              <a:t>    </a:t>
            </a:r>
            <a:endParaRPr lang="ru-RU" sz="2400" baseline="0" dirty="0" smtClean="0">
              <a:latin typeface="Times New Roman"/>
            </a:endParaRPr>
          </a:p>
        </p:txBody>
      </p:sp>
      <p:sp>
        <p:nvSpPr>
          <p:cNvPr id="3" name="Текст 2"/>
          <p:cNvSpPr>
            <a:spLocks noGrp="1"/>
          </p:cNvSpPr>
          <p:nvPr>
            <p:ph type="body" idx="1"/>
          </p:nvPr>
        </p:nvSpPr>
        <p:spPr/>
        <p:txBody>
          <a:bodyPr>
            <a:normAutofit fontScale="77500" lnSpcReduction="20000"/>
          </a:bodyPr>
          <a:lstStyle/>
          <a:p>
            <a:pPr>
              <a:buNone/>
            </a:pPr>
            <a:r>
              <a:rPr lang="ru-RU" sz="2100" dirty="0" smtClean="0"/>
              <a:t>Отсаживаем из корнетика вот такие </a:t>
            </a:r>
            <a:r>
              <a:rPr lang="ru-RU" sz="2100" dirty="0" err="1" smtClean="0"/>
              <a:t>детальки</a:t>
            </a:r>
            <a:r>
              <a:rPr lang="ru-RU" sz="2100" dirty="0" smtClean="0"/>
              <a:t> разных </a:t>
            </a:r>
          </a:p>
          <a:p>
            <a:pPr>
              <a:buNone/>
            </a:pPr>
            <a:r>
              <a:rPr lang="ru-RU" sz="2100" dirty="0" smtClean="0"/>
              <a:t>диаметров. Сушим их около суток</a:t>
            </a:r>
          </a:p>
          <a:p>
            <a:pPr>
              <a:buNone/>
            </a:pPr>
            <a:r>
              <a:rPr lang="ru-RU" sz="2100" dirty="0" smtClean="0"/>
              <a:t>Затем айсингом склеиваем детали в ёлочку. После </a:t>
            </a:r>
          </a:p>
          <a:p>
            <a:pPr>
              <a:buNone/>
            </a:pPr>
            <a:r>
              <a:rPr lang="ru-RU" sz="2100" dirty="0" smtClean="0"/>
              <a:t>сборки сушим ёлочку еще сутки.</a:t>
            </a:r>
          </a:p>
          <a:p>
            <a:endParaRPr lang="ru-RU" sz="2100" dirty="0" smtClean="0"/>
          </a:p>
          <a:p>
            <a:endParaRPr lang="ru-RU" sz="2100" dirty="0" smtClean="0"/>
          </a:p>
          <a:p>
            <a:endParaRPr lang="ru-RU" sz="2100" dirty="0" smtClean="0"/>
          </a:p>
          <a:p>
            <a:r>
              <a:rPr lang="ru-RU" sz="2100" dirty="0" smtClean="0"/>
              <a:t>В итоге получается вот такая елочка </a:t>
            </a:r>
          </a:p>
          <a:p>
            <a:r>
              <a:rPr lang="ru-RU" sz="2100" dirty="0" smtClean="0"/>
              <a:t>для украшения новогодней </a:t>
            </a:r>
          </a:p>
          <a:p>
            <a:r>
              <a:rPr lang="ru-RU" sz="2100" dirty="0" smtClean="0"/>
              <a:t>композиции с пряничным домиком</a:t>
            </a:r>
          </a:p>
          <a:p>
            <a:r>
              <a:rPr lang="ru-RU" sz="2100" dirty="0" smtClean="0"/>
              <a:t> или для новогоднего торта</a:t>
            </a:r>
          </a:p>
          <a:p>
            <a:endParaRPr lang="ru-RU" sz="2100" dirty="0" smtClean="0"/>
          </a:p>
          <a:p>
            <a:endParaRPr lang="ru-RU" sz="2100" dirty="0" smtClean="0"/>
          </a:p>
          <a:p>
            <a:endParaRPr lang="ru-RU" sz="2100" dirty="0" smtClean="0"/>
          </a:p>
          <a:p>
            <a:r>
              <a:rPr lang="ru-RU" sz="2100" dirty="0" smtClean="0"/>
              <a:t>               </a:t>
            </a:r>
          </a:p>
          <a:p>
            <a:r>
              <a:rPr lang="ru-RU" sz="2100" dirty="0" smtClean="0"/>
              <a:t>                           </a:t>
            </a:r>
            <a:r>
              <a:rPr lang="ru-RU" sz="2100" b="1" dirty="0" smtClean="0"/>
              <a:t>Елочки из зеленого айсинга.</a:t>
            </a:r>
            <a:endParaRPr lang="ru-RU" sz="2100" dirty="0" smtClean="0"/>
          </a:p>
          <a:p>
            <a:r>
              <a:rPr lang="ru-RU" sz="2100" dirty="0" smtClean="0"/>
              <a:t> </a:t>
            </a:r>
          </a:p>
          <a:p>
            <a:endParaRPr lang="ru-RU" sz="1600" dirty="0"/>
          </a:p>
        </p:txBody>
      </p:sp>
      <p:pic>
        <p:nvPicPr>
          <p:cNvPr id="4" name="Рисунок 3" descr="http://supercook.ru/decoration/images-pryanik/elka-icing-04.jpg"/>
          <p:cNvPicPr/>
          <p:nvPr/>
        </p:nvPicPr>
        <p:blipFill>
          <a:blip r:embed="rId2" cstate="print"/>
          <a:srcRect/>
          <a:stretch>
            <a:fillRect/>
          </a:stretch>
        </p:blipFill>
        <p:spPr bwMode="auto">
          <a:xfrm>
            <a:off x="500034" y="3429000"/>
            <a:ext cx="2193292" cy="1813881"/>
          </a:xfrm>
          <a:prstGeom prst="rect">
            <a:avLst/>
          </a:prstGeom>
          <a:noFill/>
          <a:ln w="9525">
            <a:noFill/>
            <a:miter lim="800000"/>
            <a:headEnd/>
            <a:tailEnd/>
          </a:ln>
        </p:spPr>
      </p:pic>
      <p:pic>
        <p:nvPicPr>
          <p:cNvPr id="5" name="Рисунок 4" descr="http://supercook.ru/decoration/images-pryanik/elka-icing-03.jpg"/>
          <p:cNvPicPr/>
          <p:nvPr/>
        </p:nvPicPr>
        <p:blipFill>
          <a:blip r:embed="rId3" cstate="print"/>
          <a:srcRect/>
          <a:stretch>
            <a:fillRect/>
          </a:stretch>
        </p:blipFill>
        <p:spPr bwMode="auto">
          <a:xfrm>
            <a:off x="7000892" y="4214818"/>
            <a:ext cx="1648158" cy="2196662"/>
          </a:xfrm>
          <a:prstGeom prst="rect">
            <a:avLst/>
          </a:prstGeom>
          <a:noFill/>
          <a:ln w="9525">
            <a:noFill/>
            <a:miter lim="800000"/>
            <a:headEnd/>
            <a:tailEnd/>
          </a:ln>
        </p:spPr>
      </p:pic>
      <p:pic>
        <p:nvPicPr>
          <p:cNvPr id="6" name="Рисунок 5" descr="http://supercook.ru/decoration/images-pryanik/elka-icing-02.jpg"/>
          <p:cNvPicPr/>
          <p:nvPr/>
        </p:nvPicPr>
        <p:blipFill>
          <a:blip r:embed="rId4" cstate="print"/>
          <a:srcRect/>
          <a:stretch>
            <a:fillRect/>
          </a:stretch>
        </p:blipFill>
        <p:spPr bwMode="auto">
          <a:xfrm>
            <a:off x="6357950" y="2143116"/>
            <a:ext cx="2415263" cy="1857388"/>
          </a:xfrm>
          <a:prstGeom prst="rect">
            <a:avLst/>
          </a:prstGeom>
          <a:noFill/>
          <a:ln w="9525">
            <a:noFill/>
            <a:miter lim="800000"/>
            <a:headEnd/>
            <a:tailEnd/>
          </a:ln>
        </p:spPr>
      </p:pic>
      <p:pic>
        <p:nvPicPr>
          <p:cNvPr id="7" name="Рисунок 6" descr="http://supercook.ru/decoration/images-pryanik/elka-icing-01.jpg"/>
          <p:cNvPicPr/>
          <p:nvPr/>
        </p:nvPicPr>
        <p:blipFill>
          <a:blip r:embed="rId5" cstate="print"/>
          <a:srcRect/>
          <a:stretch>
            <a:fillRect/>
          </a:stretch>
        </p:blipFill>
        <p:spPr bwMode="auto">
          <a:xfrm>
            <a:off x="7000892" y="428604"/>
            <a:ext cx="1658664" cy="162910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57166"/>
            <a:ext cx="8183880" cy="642942"/>
          </a:xfrm>
        </p:spPr>
        <p:txBody>
          <a:bodyPr>
            <a:normAutofit/>
          </a:bodyPr>
          <a:lstStyle/>
          <a:p>
            <a:pPr algn="l"/>
            <a:r>
              <a:rPr lang="ru-RU" sz="1800" dirty="0" smtClean="0"/>
              <a:t>                           Чем красить мастику?</a:t>
            </a:r>
            <a:r>
              <a:rPr lang="ru-RU" sz="3600" dirty="0" smtClean="0"/>
              <a:t> </a:t>
            </a:r>
            <a:endParaRPr lang="ru-RU" sz="3600" baseline="0" dirty="0" smtClean="0">
              <a:latin typeface="Times New Roman"/>
            </a:endParaRPr>
          </a:p>
        </p:txBody>
      </p:sp>
      <p:sp>
        <p:nvSpPr>
          <p:cNvPr id="3" name="Текст 2"/>
          <p:cNvSpPr>
            <a:spLocks noGrp="1"/>
          </p:cNvSpPr>
          <p:nvPr>
            <p:ph type="body" idx="1"/>
          </p:nvPr>
        </p:nvSpPr>
        <p:spPr/>
        <p:txBody>
          <a:bodyPr>
            <a:normAutofit fontScale="77500" lnSpcReduction="20000"/>
          </a:bodyPr>
          <a:lstStyle/>
          <a:p>
            <a:pPr>
              <a:buNone/>
            </a:pPr>
            <a:r>
              <a:rPr lang="ru-RU" dirty="0" smtClean="0"/>
              <a:t/>
            </a:r>
            <a:br>
              <a:rPr lang="ru-RU" dirty="0" smtClean="0"/>
            </a:br>
            <a:r>
              <a:rPr lang="ru-RU" sz="2600" dirty="0" smtClean="0"/>
              <a:t/>
            </a:r>
            <a:br>
              <a:rPr lang="ru-RU" sz="2600" dirty="0" smtClean="0"/>
            </a:br>
            <a:r>
              <a:rPr lang="ru-RU" sz="2600" dirty="0" smtClean="0"/>
              <a:t>Лучше всего, конечно, использовать</a:t>
            </a:r>
            <a:r>
              <a:rPr lang="ru-RU" sz="2600" b="1" dirty="0" smtClean="0"/>
              <a:t> </a:t>
            </a:r>
            <a:r>
              <a:rPr lang="ru-RU" sz="2600" dirty="0" smtClean="0"/>
              <a:t>специальные пищевые красители, но их не всегда и не везде удается найти. Заменять красители можно обычными красками для пасхальных яиц, но делать это нужно осторожно, так как в состав красок для яиц обычно входит соль, а наша мастика не должна получиться соленой. Поэтому лучше брать не порошковые краски, а краски в таблетках, в которых не содержится соль. Если же вы категорически против «всякой химии» в пище, попробуйте натуральные красители: для зеленого цвета – сок шпината, для красного – сок свеклы, для оранжевого – морковный сок. Получится, конечно, не так красиво, но зато безвредно на все 100 %. </a:t>
            </a:r>
            <a:br>
              <a:rPr lang="ru-RU" sz="2600" dirty="0" smtClean="0"/>
            </a:br>
            <a:endParaRPr lang="ru-RU" sz="2600" dirty="0"/>
          </a:p>
        </p:txBody>
      </p:sp>
      <p:pic>
        <p:nvPicPr>
          <p:cNvPr id="4" name="Рисунок 3" descr="http://veritas.blogshare.ru/files/2011/02/mastika6-350x497.jpg"/>
          <p:cNvPicPr/>
          <p:nvPr/>
        </p:nvPicPr>
        <p:blipFill>
          <a:blip r:embed="rId2" cstate="print"/>
          <a:srcRect/>
          <a:stretch>
            <a:fillRect/>
          </a:stretch>
        </p:blipFill>
        <p:spPr bwMode="auto">
          <a:xfrm>
            <a:off x="7358082" y="4857760"/>
            <a:ext cx="1285885" cy="1643050"/>
          </a:xfrm>
          <a:prstGeom prst="rect">
            <a:avLst/>
          </a:prstGeom>
          <a:noFill/>
          <a:ln w="9525">
            <a:noFill/>
            <a:miter lim="800000"/>
            <a:headEnd/>
            <a:tailEnd/>
          </a:ln>
        </p:spPr>
      </p:pic>
      <p:pic>
        <p:nvPicPr>
          <p:cNvPr id="5" name="Рисунок 4" descr="http://ideamenu.ru/wp-content/uploads/2011/08/%D0%B3%D0%B5%D0%BB%D0%B5%D0%B2%D1%8B%D0%B5-%D0%BF%D0%B8%D1%89%D0%B5%D0%B2%D1%8B%D0%B5-%D0%BA%D1%80%D0%B0%D1%81%D0%B8%D1%82%D0%B5%D0%BB%D0%B8-300x180.jpg">
            <a:hlinkClick r:id="rId3" tooltip="&quot;гелевые пищевые красители&quot;"/>
          </p:cNvPr>
          <p:cNvPicPr/>
          <p:nvPr/>
        </p:nvPicPr>
        <p:blipFill>
          <a:blip r:embed="rId4" cstate="print"/>
          <a:srcRect/>
          <a:stretch>
            <a:fillRect/>
          </a:stretch>
        </p:blipFill>
        <p:spPr bwMode="auto">
          <a:xfrm>
            <a:off x="285720" y="4643446"/>
            <a:ext cx="3714776" cy="1714488"/>
          </a:xfrm>
          <a:prstGeom prst="rect">
            <a:avLst/>
          </a:prstGeom>
          <a:noFill/>
          <a:ln w="9525">
            <a:noFill/>
            <a:miter lim="800000"/>
            <a:headEnd/>
            <a:tailEnd/>
          </a:ln>
        </p:spPr>
      </p:pic>
      <p:pic>
        <p:nvPicPr>
          <p:cNvPr id="6" name="Рисунок 5" descr="http://supercook.ru/decoration/images-pryanik/sphere-icing-01.jpg"/>
          <p:cNvPicPr/>
          <p:nvPr/>
        </p:nvPicPr>
        <p:blipFill>
          <a:blip r:embed="rId5" cstate="print"/>
          <a:srcRect/>
          <a:stretch>
            <a:fillRect/>
          </a:stretch>
        </p:blipFill>
        <p:spPr bwMode="auto">
          <a:xfrm>
            <a:off x="4000496" y="4357694"/>
            <a:ext cx="1627198" cy="1513489"/>
          </a:xfrm>
          <a:prstGeom prst="rect">
            <a:avLst/>
          </a:prstGeom>
          <a:noFill/>
          <a:ln w="9525">
            <a:noFill/>
            <a:miter lim="800000"/>
            <a:headEnd/>
            <a:tailEnd/>
          </a:ln>
        </p:spPr>
      </p:pic>
      <p:pic>
        <p:nvPicPr>
          <p:cNvPr id="7" name="Рисунок 6" descr="http://supercook.ru/decoration/images-pryanik/sphere-icing-03.jpg"/>
          <p:cNvPicPr/>
          <p:nvPr/>
        </p:nvPicPr>
        <p:blipFill>
          <a:blip r:embed="rId6" cstate="print"/>
          <a:srcRect/>
          <a:stretch>
            <a:fillRect/>
          </a:stretch>
        </p:blipFill>
        <p:spPr bwMode="auto">
          <a:xfrm>
            <a:off x="5715008" y="4429132"/>
            <a:ext cx="1500198" cy="14287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71480"/>
            <a:ext cx="8183880" cy="571504"/>
          </a:xfrm>
        </p:spPr>
        <p:txBody>
          <a:bodyPr>
            <a:normAutofit/>
          </a:bodyPr>
          <a:lstStyle/>
          <a:p>
            <a:pPr algn="l"/>
            <a:r>
              <a:rPr lang="ru-RU" sz="2400" dirty="0" smtClean="0"/>
              <a:t>                     Чем красить мастику? </a:t>
            </a:r>
            <a:endParaRPr lang="ru-RU" sz="2400" baseline="0" dirty="0" smtClean="0">
              <a:latin typeface="Times New Roman"/>
            </a:endParaRPr>
          </a:p>
        </p:txBody>
      </p:sp>
      <p:sp>
        <p:nvSpPr>
          <p:cNvPr id="3" name="Текст 2"/>
          <p:cNvSpPr>
            <a:spLocks noGrp="1"/>
          </p:cNvSpPr>
          <p:nvPr>
            <p:ph type="body" idx="1"/>
          </p:nvPr>
        </p:nvSpPr>
        <p:spPr>
          <a:xfrm>
            <a:off x="502920" y="1357298"/>
            <a:ext cx="8183880" cy="2428892"/>
          </a:xfrm>
        </p:spPr>
        <p:txBody>
          <a:bodyPr>
            <a:normAutofit fontScale="32500" lnSpcReduction="20000"/>
          </a:bodyPr>
          <a:lstStyle/>
          <a:p>
            <a:r>
              <a:rPr lang="ru-RU" sz="4500" dirty="0" smtClean="0"/>
              <a:t>Сложнее всего покрасить мастику в черный цвет. Для этого надо смешать целых три красителя: синий (2 части), желтый (1 часть) и красный (1 часть). Очень важно четко соблюдать пропорции, но и при этом нет никакой гарантии, что получится нужный нам оттенок – нейтральный черный. В зависимости от используемых красителей, он может быть слегка зеленоватым, слегка красноватым или же с фиолетовой ноткой. </a:t>
            </a:r>
            <a:br>
              <a:rPr lang="ru-RU" sz="4500" dirty="0" smtClean="0"/>
            </a:br>
            <a:r>
              <a:rPr lang="ru-RU" sz="4500" dirty="0" smtClean="0"/>
              <a:t/>
            </a:r>
            <a:br>
              <a:rPr lang="ru-RU" sz="4500" dirty="0" smtClean="0"/>
            </a:br>
            <a:r>
              <a:rPr lang="ru-RU" sz="4500" dirty="0" smtClean="0"/>
              <a:t>Другой вариант получения черной мастики заключается в том, что сначала вы приготовите коричневую (например, с шоколадом или жженым сахаром), а потом добавите в нее капельку синего красителя</a:t>
            </a:r>
          </a:p>
          <a:p>
            <a:pPr>
              <a:buNone/>
            </a:pPr>
            <a:r>
              <a:rPr lang="ru-RU" dirty="0" smtClean="0"/>
              <a:t/>
            </a:r>
            <a:br>
              <a:rPr lang="ru-RU" dirty="0" smtClean="0"/>
            </a:br>
            <a:endParaRPr lang="ru-RU" dirty="0"/>
          </a:p>
        </p:txBody>
      </p:sp>
      <p:pic>
        <p:nvPicPr>
          <p:cNvPr id="5" name="Рисунок 4" descr="http://ideamenu.ru/wp-content/uploads/2011/08/%D0%BA%D0%B0%D0%BD%D0%B4%D1%83%D1%80%D0%B8%D0%BD-300x223.jpg">
            <a:hlinkClick r:id="rId2" tooltip="&quot;кандурин&quot;"/>
          </p:cNvPr>
          <p:cNvPicPr/>
          <p:nvPr/>
        </p:nvPicPr>
        <p:blipFill>
          <a:blip r:embed="rId3" cstate="print"/>
          <a:srcRect/>
          <a:stretch>
            <a:fillRect/>
          </a:stretch>
        </p:blipFill>
        <p:spPr bwMode="auto">
          <a:xfrm>
            <a:off x="2500298" y="3357562"/>
            <a:ext cx="3143272" cy="1400175"/>
          </a:xfrm>
          <a:prstGeom prst="rect">
            <a:avLst/>
          </a:prstGeom>
          <a:noFill/>
          <a:ln w="9525">
            <a:noFill/>
            <a:miter lim="800000"/>
            <a:headEnd/>
            <a:tailEnd/>
          </a:ln>
        </p:spPr>
      </p:pic>
      <p:pic>
        <p:nvPicPr>
          <p:cNvPr id="7" name="igit_rpwt_thumb" descr="http://ideamenu.ru/wp-content/plugins/igit-related-posts-with-thumb-images-after-posts/timthumb.php?src=/wp-content/uploads/2011/09/13_1-copy-150x150.jpg&amp;w=100&amp;h=100&amp;zc=1">
            <a:hlinkClick r:id="rId4" tgtFrame="&quot;_top&quot;"/>
          </p:cNvPr>
          <p:cNvPicPr/>
          <p:nvPr/>
        </p:nvPicPr>
        <p:blipFill>
          <a:blip r:embed="rId5" cstate="print"/>
          <a:srcRect/>
          <a:stretch>
            <a:fillRect/>
          </a:stretch>
        </p:blipFill>
        <p:spPr bwMode="auto">
          <a:xfrm>
            <a:off x="428596" y="4714884"/>
            <a:ext cx="3429024" cy="2000264"/>
          </a:xfrm>
          <a:prstGeom prst="rect">
            <a:avLst/>
          </a:prstGeom>
          <a:noFill/>
          <a:ln w="9525">
            <a:noFill/>
            <a:miter lim="800000"/>
            <a:headEnd/>
            <a:tailEnd/>
          </a:ln>
        </p:spPr>
      </p:pic>
      <p:pic>
        <p:nvPicPr>
          <p:cNvPr id="8" name="Рисунок 7" descr="http://supercook.ru/decoration/images-pryanik/korn-icing-10c.jpg"/>
          <p:cNvPicPr/>
          <p:nvPr/>
        </p:nvPicPr>
        <p:blipFill>
          <a:blip r:embed="rId6" cstate="print"/>
          <a:srcRect/>
          <a:stretch>
            <a:fillRect/>
          </a:stretch>
        </p:blipFill>
        <p:spPr bwMode="auto">
          <a:xfrm>
            <a:off x="4786314" y="4643446"/>
            <a:ext cx="3929090" cy="207170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71480"/>
            <a:ext cx="8183880" cy="928694"/>
          </a:xfrm>
        </p:spPr>
        <p:txBody>
          <a:bodyPr>
            <a:normAutofit fontScale="90000"/>
          </a:bodyPr>
          <a:lstStyle/>
          <a:p>
            <a:r>
              <a:rPr lang="ru-RU" sz="2700" dirty="0" smtClean="0"/>
              <a:t>     Можно ли хранить готовую мастику? </a:t>
            </a:r>
            <a:r>
              <a:rPr lang="ru-RU" dirty="0" smtClean="0"/>
              <a:t/>
            </a:r>
            <a:br>
              <a:rPr lang="ru-RU" dirty="0" smtClean="0"/>
            </a:br>
            <a:endParaRPr lang="ru-RU" baseline="0" dirty="0" smtClean="0">
              <a:latin typeface="Times New Roman"/>
            </a:endParaRPr>
          </a:p>
        </p:txBody>
      </p:sp>
      <p:sp>
        <p:nvSpPr>
          <p:cNvPr id="3" name="Текст 2"/>
          <p:cNvSpPr>
            <a:spLocks noGrp="1"/>
          </p:cNvSpPr>
          <p:nvPr>
            <p:ph type="body" idx="1"/>
          </p:nvPr>
        </p:nvSpPr>
        <p:spPr>
          <a:xfrm>
            <a:off x="502920" y="1357298"/>
            <a:ext cx="8183880" cy="3357586"/>
          </a:xfrm>
        </p:spPr>
        <p:txBody>
          <a:bodyPr>
            <a:normAutofit fontScale="70000" lnSpcReduction="20000"/>
          </a:bodyPr>
          <a:lstStyle/>
          <a:p>
            <a:pPr lvl="0">
              <a:buNone/>
            </a:pPr>
            <a:endParaRPr lang="ru-RU" sz="2600" dirty="0" smtClean="0"/>
          </a:p>
          <a:p>
            <a:pPr lvl="0">
              <a:buNone/>
            </a:pPr>
            <a:r>
              <a:rPr lang="ru-RU" sz="2600" dirty="0" smtClean="0"/>
              <a:t>      Да, можно! В составе мастики нет ничего такого, что могло бы испортиться за несколько дней. Для хранения мастику рекомендуется хорошенько упаковать в полиэтилен или положить в пластмассовый контейнер с крышкой. В холодильник этот контейнер ставить не обязательно: мастику нужно просто защитить от влаги и воздуха, чтобы она не засохла раньше времени и не размокла. </a:t>
            </a:r>
          </a:p>
          <a:p>
            <a:pPr lvl="0">
              <a:buNone/>
            </a:pPr>
            <a:r>
              <a:rPr lang="ru-RU" sz="2600" dirty="0" smtClean="0"/>
              <a:t>     Кстати, недоиспользованную мастику из </a:t>
            </a:r>
            <a:r>
              <a:rPr lang="ru-RU" sz="2600" dirty="0" err="1" smtClean="0"/>
              <a:t>маршмеллоу</a:t>
            </a:r>
            <a:r>
              <a:rPr lang="ru-RU" sz="2600" dirty="0" smtClean="0"/>
              <a:t> можно хранить в морозильнике вплоть до 2 месяцев. </a:t>
            </a:r>
            <a:br>
              <a:rPr lang="ru-RU" sz="2600" dirty="0" smtClean="0"/>
            </a:br>
            <a:r>
              <a:rPr lang="ru-RU" dirty="0" smtClean="0"/>
              <a:t/>
            </a:r>
            <a:br>
              <a:rPr lang="ru-RU" dirty="0" smtClean="0"/>
            </a:br>
            <a:endParaRPr lang="ru-RU" b="1" baseline="0" dirty="0" smtClean="0">
              <a:latin typeface="Times New Roman"/>
            </a:endParaRPr>
          </a:p>
        </p:txBody>
      </p:sp>
      <p:pic>
        <p:nvPicPr>
          <p:cNvPr id="6" name="Рисунок 5" descr="http://supercook.ru/decoration/images-pryanik/korn-icing-15.jpg"/>
          <p:cNvPicPr/>
          <p:nvPr/>
        </p:nvPicPr>
        <p:blipFill>
          <a:blip r:embed="rId2" cstate="print"/>
          <a:srcRect/>
          <a:stretch>
            <a:fillRect/>
          </a:stretch>
        </p:blipFill>
        <p:spPr bwMode="auto">
          <a:xfrm>
            <a:off x="428596" y="4000504"/>
            <a:ext cx="2071702" cy="2143140"/>
          </a:xfrm>
          <a:prstGeom prst="rect">
            <a:avLst/>
          </a:prstGeom>
          <a:noFill/>
          <a:ln w="9525">
            <a:noFill/>
            <a:miter lim="800000"/>
            <a:headEnd/>
            <a:tailEnd/>
          </a:ln>
        </p:spPr>
      </p:pic>
      <p:pic>
        <p:nvPicPr>
          <p:cNvPr id="7" name="Рисунок 6" descr="http://supercook.ru/decoration/images-pryanik/korn-icing-10.jpg"/>
          <p:cNvPicPr/>
          <p:nvPr/>
        </p:nvPicPr>
        <p:blipFill>
          <a:blip r:embed="rId3" cstate="print"/>
          <a:srcRect/>
          <a:stretch>
            <a:fillRect/>
          </a:stretch>
        </p:blipFill>
        <p:spPr bwMode="auto">
          <a:xfrm>
            <a:off x="2714612" y="4000504"/>
            <a:ext cx="2428892" cy="2114552"/>
          </a:xfrm>
          <a:prstGeom prst="rect">
            <a:avLst/>
          </a:prstGeom>
          <a:noFill/>
          <a:ln w="9525">
            <a:noFill/>
            <a:miter lim="800000"/>
            <a:headEnd/>
            <a:tailEnd/>
          </a:ln>
        </p:spPr>
      </p:pic>
      <p:pic>
        <p:nvPicPr>
          <p:cNvPr id="8" name="Рисунок 7" descr="http://supercook.ru/decoration/images-pryanik/korn-icing-10b.jpg"/>
          <p:cNvPicPr/>
          <p:nvPr/>
        </p:nvPicPr>
        <p:blipFill>
          <a:blip r:embed="rId4" cstate="print"/>
          <a:srcRect/>
          <a:stretch>
            <a:fillRect/>
          </a:stretch>
        </p:blipFill>
        <p:spPr bwMode="auto">
          <a:xfrm>
            <a:off x="5500694" y="3929066"/>
            <a:ext cx="2857520" cy="221933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71480"/>
            <a:ext cx="8183880" cy="642942"/>
          </a:xfrm>
        </p:spPr>
        <p:txBody>
          <a:bodyPr>
            <a:normAutofit/>
          </a:bodyPr>
          <a:lstStyle/>
          <a:p>
            <a:r>
              <a:rPr lang="ru-RU" sz="2400" b="1" i="1" dirty="0" smtClean="0">
                <a:hlinkClick r:id="rId2"/>
              </a:rPr>
              <a:t>        Дополнительные ингредиенты</a:t>
            </a:r>
            <a:endParaRPr lang="ru-RU" sz="2400" baseline="0" dirty="0" smtClean="0">
              <a:latin typeface="Times New Roman"/>
            </a:endParaRPr>
          </a:p>
        </p:txBody>
      </p:sp>
      <p:sp>
        <p:nvSpPr>
          <p:cNvPr id="3" name="Текст 2"/>
          <p:cNvSpPr>
            <a:spLocks noGrp="1"/>
          </p:cNvSpPr>
          <p:nvPr>
            <p:ph type="body" idx="1"/>
          </p:nvPr>
        </p:nvSpPr>
        <p:spPr>
          <a:xfrm>
            <a:off x="502920" y="1714488"/>
            <a:ext cx="8183880" cy="3003816"/>
          </a:xfrm>
        </p:spPr>
        <p:txBody>
          <a:bodyPr/>
          <a:lstStyle/>
          <a:p>
            <a:pPr>
              <a:buNone/>
            </a:pPr>
            <a:r>
              <a:rPr lang="ru-RU" sz="1800" dirty="0" smtClean="0"/>
              <a:t>Приготовление сахарной мастики для торта на желатине. </a:t>
            </a:r>
          </a:p>
          <a:p>
            <a:pPr>
              <a:buNone/>
            </a:pPr>
            <a:r>
              <a:rPr lang="ru-RU" sz="1800" dirty="0" smtClean="0"/>
              <a:t>Приготовление  сахарной  мастики для торта на сгущенном молоке.</a:t>
            </a:r>
          </a:p>
          <a:p>
            <a:pPr>
              <a:buNone/>
            </a:pPr>
            <a:r>
              <a:rPr lang="ru-RU" sz="1800" dirty="0" smtClean="0"/>
              <a:t> Приготовление сахарной мастики на сахарной пудре.</a:t>
            </a:r>
          </a:p>
          <a:p>
            <a:pPr>
              <a:buNone/>
            </a:pPr>
            <a:r>
              <a:rPr lang="ru-RU" sz="1800" dirty="0" smtClean="0"/>
              <a:t>Приготовление сахарной мастики для торта на сухом молоке. </a:t>
            </a:r>
          </a:p>
          <a:p>
            <a:endParaRPr lang="ru-RU" dirty="0"/>
          </a:p>
        </p:txBody>
      </p:sp>
      <p:pic>
        <p:nvPicPr>
          <p:cNvPr id="4" name="Рисунок 3" descr="http://supercook.ru/decoration/images-pryanik/eiff-icing-00.jpg"/>
          <p:cNvPicPr/>
          <p:nvPr/>
        </p:nvPicPr>
        <p:blipFill>
          <a:blip r:embed="rId3" cstate="print"/>
          <a:srcRect/>
          <a:stretch>
            <a:fillRect/>
          </a:stretch>
        </p:blipFill>
        <p:spPr bwMode="auto">
          <a:xfrm>
            <a:off x="2143108" y="3500438"/>
            <a:ext cx="4500594" cy="278608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00042"/>
            <a:ext cx="8183880" cy="928694"/>
          </a:xfrm>
        </p:spPr>
        <p:txBody>
          <a:bodyPr>
            <a:normAutofit/>
          </a:bodyPr>
          <a:lstStyle/>
          <a:p>
            <a:pPr algn="l"/>
            <a:r>
              <a:rPr lang="ru-RU" sz="2400" dirty="0" smtClean="0"/>
              <a:t>                         Секреты</a:t>
            </a:r>
            <a:endParaRPr lang="ru-RU" sz="2400" b="1" baseline="0" dirty="0" smtClean="0">
              <a:latin typeface="Times New Roman"/>
            </a:endParaRPr>
          </a:p>
        </p:txBody>
      </p:sp>
      <p:sp>
        <p:nvSpPr>
          <p:cNvPr id="3" name="Текст 2"/>
          <p:cNvSpPr>
            <a:spLocks noGrp="1"/>
          </p:cNvSpPr>
          <p:nvPr>
            <p:ph type="body" idx="1"/>
          </p:nvPr>
        </p:nvSpPr>
        <p:spPr/>
        <p:txBody>
          <a:bodyPr/>
          <a:lstStyle/>
          <a:p>
            <a:pPr>
              <a:buNone/>
            </a:pPr>
            <a:r>
              <a:rPr lang="ru-RU" dirty="0" smtClean="0"/>
              <a:t/>
            </a:r>
            <a:br>
              <a:rPr lang="ru-RU" dirty="0" smtClean="0"/>
            </a:br>
            <a:endParaRPr lang="ru-RU" dirty="0" smtClean="0"/>
          </a:p>
          <a:p>
            <a:pPr>
              <a:buNone/>
            </a:pPr>
            <a:endParaRPr lang="ru-RU" sz="1800" dirty="0" smtClean="0"/>
          </a:p>
          <a:p>
            <a:pPr>
              <a:buNone/>
            </a:pPr>
            <a:r>
              <a:rPr lang="ru-RU" sz="1800" dirty="0" smtClean="0"/>
              <a:t>       Как «заставить» мастику блестеть? </a:t>
            </a:r>
            <a:br>
              <a:rPr lang="ru-RU" sz="1800" dirty="0" smtClean="0"/>
            </a:br>
            <a:r>
              <a:rPr lang="ru-RU" sz="1800" dirty="0" smtClean="0"/>
              <a:t>Чтобы сахарная мастика, покрывающая ваш торт, блестела, нанесите мягкой кисточкой на нее слой медово-водочного раствора (мёд и водка в соотношении 1:1). Не волнуйтесь: водка быстро испарится и никак не повлияет на вкус и запах </a:t>
            </a:r>
            <a:r>
              <a:rPr lang="ru-RU" sz="1800" dirty="0" err="1" smtClean="0"/>
              <a:t>тортика</a:t>
            </a:r>
            <a:r>
              <a:rPr lang="ru-RU" sz="1800" dirty="0" smtClean="0"/>
              <a:t>.</a:t>
            </a:r>
            <a:endParaRPr lang="ru-RU" sz="1800" dirty="0"/>
          </a:p>
        </p:txBody>
      </p:sp>
      <p:pic>
        <p:nvPicPr>
          <p:cNvPr id="4" name="Рисунок 3" descr="http://supercook.ru/decoration/images-pryanik/lep-icing-03.jpg"/>
          <p:cNvPicPr/>
          <p:nvPr/>
        </p:nvPicPr>
        <p:blipFill>
          <a:blip r:embed="rId2" cstate="print"/>
          <a:srcRect/>
          <a:stretch>
            <a:fillRect/>
          </a:stretch>
        </p:blipFill>
        <p:spPr bwMode="auto">
          <a:xfrm>
            <a:off x="2071670" y="3429000"/>
            <a:ext cx="5286412" cy="271464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857256"/>
          </a:xfrm>
        </p:spPr>
        <p:txBody>
          <a:bodyPr>
            <a:normAutofit/>
          </a:bodyPr>
          <a:lstStyle/>
          <a:p>
            <a:pPr marR="0" rtl="0"/>
            <a:r>
              <a:rPr lang="ru-RU" sz="2400" dirty="0" smtClean="0">
                <a:latin typeface="Times New Roman"/>
              </a:rPr>
              <a:t>                                            Советы</a:t>
            </a:r>
            <a:endParaRPr lang="ru-RU" sz="2400" baseline="0" dirty="0" smtClean="0">
              <a:latin typeface="Times New Roman"/>
            </a:endParaRPr>
          </a:p>
        </p:txBody>
      </p:sp>
      <p:sp>
        <p:nvSpPr>
          <p:cNvPr id="3" name="Текст 2"/>
          <p:cNvSpPr>
            <a:spLocks noGrp="1"/>
          </p:cNvSpPr>
          <p:nvPr>
            <p:ph type="body" idx="1"/>
          </p:nvPr>
        </p:nvSpPr>
        <p:spPr>
          <a:xfrm>
            <a:off x="502920" y="530352"/>
            <a:ext cx="8183880" cy="4041656"/>
          </a:xfrm>
        </p:spPr>
        <p:txBody>
          <a:bodyPr>
            <a:normAutofit lnSpcReduction="10000"/>
          </a:bodyPr>
          <a:lstStyle/>
          <a:p>
            <a:endParaRPr lang="ru-RU" sz="1900" dirty="0" smtClean="0"/>
          </a:p>
          <a:p>
            <a:endParaRPr lang="ru-RU" sz="1900" dirty="0" smtClean="0"/>
          </a:p>
          <a:p>
            <a:endParaRPr lang="ru-RU" sz="1900" dirty="0" smtClean="0"/>
          </a:p>
          <a:p>
            <a:r>
              <a:rPr lang="ru-RU" sz="1800" dirty="0" smtClean="0"/>
              <a:t>На самом деле из хорошо приготовленной пластичной мастики фигурки лепить ничуть не сложнее, чем из пластилина: особого таланта тут не требуется. Для того чтобы соединить разные части фигурок или приклеить украшения на покрытие из мастики, нужно лишь слегка смочить водой место склеивания. Для изготовления цветных фигурок необязательно использовать мастики разных цветов: можно вылепить фигурки из простой белой мастики, высушить их, а потом раскрасить сверху пищевыми красителями. Чтобы убрать с готовых фигурок остатки пудры или крахмала, «пройдитесь» по ним влажной кисточкой.</a:t>
            </a:r>
          </a:p>
          <a:p>
            <a:endParaRPr lang="ru-RU" dirty="0"/>
          </a:p>
        </p:txBody>
      </p:sp>
      <p:pic>
        <p:nvPicPr>
          <p:cNvPr id="4" name="Рисунок 3" descr="Кондитерская мастика - легко и просто!"/>
          <p:cNvPicPr/>
          <p:nvPr/>
        </p:nvPicPr>
        <p:blipFill>
          <a:blip r:embed="rId2" cstate="print"/>
          <a:srcRect/>
          <a:stretch>
            <a:fillRect/>
          </a:stretch>
        </p:blipFill>
        <p:spPr bwMode="auto">
          <a:xfrm>
            <a:off x="2643174" y="4357694"/>
            <a:ext cx="4714908" cy="200026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857892"/>
            <a:ext cx="8183880" cy="357190"/>
          </a:xfrm>
        </p:spPr>
        <p:txBody>
          <a:bodyPr>
            <a:normAutofit fontScale="90000"/>
          </a:bodyPr>
          <a:lstStyle/>
          <a:p>
            <a:pPr marR="0" rtl="0"/>
            <a:endParaRPr lang="ru-RU" b="1" i="1" baseline="0" dirty="0" smtClean="0">
              <a:solidFill>
                <a:srgbClr val="000000"/>
              </a:solidFill>
              <a:latin typeface="Times New Roman"/>
            </a:endParaRPr>
          </a:p>
        </p:txBody>
      </p:sp>
      <p:sp>
        <p:nvSpPr>
          <p:cNvPr id="3" name="Текст 2"/>
          <p:cNvSpPr>
            <a:spLocks noGrp="1"/>
          </p:cNvSpPr>
          <p:nvPr>
            <p:ph type="body" idx="1"/>
          </p:nvPr>
        </p:nvSpPr>
        <p:spPr/>
        <p:txBody>
          <a:bodyPr>
            <a:normAutofit/>
          </a:bodyPr>
          <a:lstStyle/>
          <a:p>
            <a:pPr>
              <a:buNone/>
            </a:pPr>
            <a:r>
              <a:rPr lang="ru-RU" sz="2400" dirty="0" smtClean="0"/>
              <a:t>         ПРЕЗЕНТАЦИЯ МАСТЕР КЛАССА</a:t>
            </a:r>
          </a:p>
          <a:p>
            <a:pPr>
              <a:buNone/>
            </a:pPr>
            <a:r>
              <a:rPr lang="ru-RU" sz="2400" dirty="0" smtClean="0"/>
              <a:t>«ЦВЕТОЧНАЯ ФАНТАЗИЯ» украшение из мастики</a:t>
            </a:r>
          </a:p>
          <a:p>
            <a:pPr>
              <a:buNone/>
            </a:pPr>
            <a:r>
              <a:rPr lang="ru-RU" sz="2400" dirty="0" smtClean="0"/>
              <a:t> </a:t>
            </a:r>
          </a:p>
          <a:p>
            <a:pPr>
              <a:buNone/>
            </a:pPr>
            <a:r>
              <a:rPr lang="ru-RU" sz="1800" dirty="0" smtClean="0"/>
              <a:t>Приглашает </a:t>
            </a:r>
          </a:p>
          <a:p>
            <a:pPr>
              <a:buNone/>
            </a:pPr>
            <a:r>
              <a:rPr lang="ru-RU" sz="1800" dirty="0" smtClean="0"/>
              <a:t>мастер </a:t>
            </a:r>
          </a:p>
          <a:p>
            <a:pPr>
              <a:buNone/>
            </a:pPr>
            <a:r>
              <a:rPr lang="ru-RU" sz="1800" dirty="0" smtClean="0"/>
              <a:t>производственного</a:t>
            </a:r>
          </a:p>
          <a:p>
            <a:pPr>
              <a:buNone/>
            </a:pPr>
            <a:r>
              <a:rPr lang="ru-RU" sz="1800" dirty="0" smtClean="0"/>
              <a:t>обучения</a:t>
            </a:r>
          </a:p>
          <a:p>
            <a:pPr>
              <a:buNone/>
            </a:pPr>
            <a:r>
              <a:rPr lang="ru-RU" sz="1800" dirty="0" smtClean="0"/>
              <a:t>Какоткина </a:t>
            </a:r>
          </a:p>
          <a:p>
            <a:pPr>
              <a:buNone/>
            </a:pPr>
            <a:r>
              <a:rPr lang="ru-RU" sz="1800" dirty="0" smtClean="0"/>
              <a:t>Светлана</a:t>
            </a:r>
          </a:p>
          <a:p>
            <a:pPr>
              <a:buNone/>
            </a:pPr>
            <a:r>
              <a:rPr lang="ru-RU" sz="1800" dirty="0" smtClean="0"/>
              <a:t>Валерьевна</a:t>
            </a:r>
            <a:endParaRPr lang="ru-RU" sz="1800" dirty="0"/>
          </a:p>
        </p:txBody>
      </p:sp>
      <p:pic>
        <p:nvPicPr>
          <p:cNvPr id="5" name="Рисунок 4" descr="http://veritas.blogshare.ru/files/2011/02/mastika2-350x345.jpg"/>
          <p:cNvPicPr/>
          <p:nvPr/>
        </p:nvPicPr>
        <p:blipFill>
          <a:blip r:embed="rId2" cstate="print"/>
          <a:srcRect/>
          <a:stretch>
            <a:fillRect/>
          </a:stretch>
        </p:blipFill>
        <p:spPr bwMode="auto">
          <a:xfrm>
            <a:off x="5072066" y="2000240"/>
            <a:ext cx="3786214" cy="3357586"/>
          </a:xfrm>
          <a:prstGeom prst="rect">
            <a:avLst/>
          </a:prstGeom>
          <a:noFill/>
          <a:ln w="9525">
            <a:noFill/>
            <a:miter lim="800000"/>
            <a:headEnd/>
            <a:tailEnd/>
          </a:ln>
        </p:spPr>
      </p:pic>
      <p:pic>
        <p:nvPicPr>
          <p:cNvPr id="6" name="Рисунок 5" descr="конкурс мастеров-поваров 016.jpg"/>
          <p:cNvPicPr>
            <a:picLocks noChangeAspect="1"/>
          </p:cNvPicPr>
          <p:nvPr/>
        </p:nvPicPr>
        <p:blipFill>
          <a:blip r:embed="rId3" cstate="print"/>
          <a:stretch>
            <a:fillRect/>
          </a:stretch>
        </p:blipFill>
        <p:spPr>
          <a:xfrm>
            <a:off x="2786050" y="2857496"/>
            <a:ext cx="2071702" cy="257176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00042"/>
            <a:ext cx="8183880" cy="1428760"/>
          </a:xfrm>
        </p:spPr>
        <p:txBody>
          <a:bodyPr>
            <a:normAutofit fontScale="90000"/>
          </a:bodyPr>
          <a:lstStyle/>
          <a:p>
            <a:r>
              <a:rPr lang="ru-RU" sz="2700" b="1" dirty="0" smtClean="0"/>
              <a:t/>
            </a:r>
            <a:br>
              <a:rPr lang="ru-RU" sz="2700" b="1"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700" dirty="0" smtClean="0"/>
              <a:t/>
            </a:r>
            <a:br>
              <a:rPr lang="ru-RU" sz="2700" dirty="0" smtClean="0"/>
            </a:br>
            <a:r>
              <a:rPr lang="ru-RU" sz="2000" b="1" dirty="0" smtClean="0"/>
              <a:t>Сахарно-желатиновая кондитерская мастика </a:t>
            </a:r>
            <a:r>
              <a:rPr lang="ru-RU" sz="2000" dirty="0" smtClean="0"/>
              <a:t/>
            </a:r>
            <a:br>
              <a:rPr lang="ru-RU" sz="2000" dirty="0" smtClean="0"/>
            </a:br>
            <a:r>
              <a:rPr lang="ru-RU" sz="2000" b="1" dirty="0" smtClean="0"/>
              <a:t>ВАЖНОЕ ПРИМЕЧАНИЕ О КОНДИТЕРСКОЙ МАСТИКЕ</a:t>
            </a:r>
            <a:r>
              <a:rPr lang="ru-RU" sz="3200" dirty="0" smtClean="0"/>
              <a:t/>
            </a:r>
            <a:br>
              <a:rPr lang="ru-RU" sz="3200" dirty="0" smtClean="0"/>
            </a:br>
            <a:endParaRPr lang="ru-RU" sz="3200" baseline="0" dirty="0" smtClean="0">
              <a:latin typeface="Times New Roman"/>
            </a:endParaRPr>
          </a:p>
        </p:txBody>
      </p:sp>
      <p:sp>
        <p:nvSpPr>
          <p:cNvPr id="3" name="Текст 2"/>
          <p:cNvSpPr>
            <a:spLocks noGrp="1"/>
          </p:cNvSpPr>
          <p:nvPr>
            <p:ph type="body" idx="1"/>
          </p:nvPr>
        </p:nvSpPr>
        <p:spPr>
          <a:xfrm>
            <a:off x="502920" y="428604"/>
            <a:ext cx="8183880" cy="1000132"/>
          </a:xfrm>
        </p:spPr>
        <p:txBody>
          <a:bodyPr>
            <a:normAutofit fontScale="25000" lnSpcReduction="20000"/>
          </a:bodyPr>
          <a:lstStyle/>
          <a:p>
            <a:endParaRPr lang="ru-RU" sz="5500" b="1" dirty="0" smtClean="0"/>
          </a:p>
          <a:p>
            <a:endParaRPr lang="ru-RU" sz="5500" b="1" dirty="0" smtClean="0"/>
          </a:p>
          <a:p>
            <a:endParaRPr lang="ru-RU" sz="5500" b="1" dirty="0" smtClean="0"/>
          </a:p>
          <a:p>
            <a:endParaRPr lang="ru-RU" sz="5500" b="1" dirty="0" smtClean="0"/>
          </a:p>
          <a:p>
            <a:endParaRPr lang="ru-RU" sz="5500" b="1" dirty="0" smtClean="0"/>
          </a:p>
          <a:p>
            <a:endParaRPr lang="ru-RU" sz="5500" b="1" dirty="0" smtClean="0"/>
          </a:p>
          <a:p>
            <a:pPr>
              <a:buNone/>
            </a:pPr>
            <a:r>
              <a:rPr lang="ru-RU" sz="7200" b="1" dirty="0" smtClean="0"/>
              <a:t>Кондитерская мастика</a:t>
            </a:r>
            <a:r>
              <a:rPr lang="ru-RU" sz="7200" dirty="0" smtClean="0"/>
              <a:t> — это, практически, чистый сахар. </a:t>
            </a:r>
            <a:br>
              <a:rPr lang="ru-RU" sz="7200" dirty="0" smtClean="0"/>
            </a:br>
            <a:r>
              <a:rPr lang="ru-RU" sz="7200" dirty="0" smtClean="0"/>
              <a:t> Внешне украшения из мастики неотличимы от марципановых, но: </a:t>
            </a:r>
            <a:br>
              <a:rPr lang="ru-RU" sz="7200" dirty="0" smtClean="0"/>
            </a:br>
            <a:r>
              <a:rPr lang="ru-RU" sz="7200" b="1" dirty="0" smtClean="0">
                <a:hlinkClick r:id="rId2"/>
              </a:rPr>
              <a:t>Марципан</a:t>
            </a:r>
            <a:r>
              <a:rPr lang="ru-RU" sz="7200" dirty="0" smtClean="0"/>
              <a:t> — это замечательная на вкус и очень полезная сладость, прекрасно дополняющая и значительно обогащающая вкусовые и пищевые свойства кондитерских изделий. Но марципан подороже мастики, т.к. миндальные орехи дороже сахара. </a:t>
            </a:r>
            <a:br>
              <a:rPr lang="ru-RU" sz="7200" dirty="0" smtClean="0"/>
            </a:br>
            <a:r>
              <a:rPr lang="ru-RU" sz="7200" dirty="0" smtClean="0"/>
              <a:t>.Изготовление </a:t>
            </a:r>
            <a:r>
              <a:rPr lang="ru-RU" sz="7200" b="1" dirty="0" smtClean="0">
                <a:hlinkClick r:id="rId2"/>
              </a:rPr>
              <a:t>марципановой массы</a:t>
            </a:r>
            <a:r>
              <a:rPr lang="ru-RU" sz="7200" dirty="0" smtClean="0"/>
              <a:t> значительно проще изготовления сахарно-желатиновой мастики. </a:t>
            </a:r>
            <a:br>
              <a:rPr lang="ru-RU" sz="7200" dirty="0" smtClean="0"/>
            </a:br>
            <a:r>
              <a:rPr lang="ru-RU" sz="7200" dirty="0" smtClean="0"/>
              <a:t>Технология изготовления украшений из марципана та же, что при работе с мастикой. Но марципан удобнее в работе (гораздо лучше сохраняется, более пластичен и менее "капризен"), а марципановые покрытия тортов не нуждаются в </a:t>
            </a:r>
            <a:r>
              <a:rPr lang="ru-RU" sz="7200" dirty="0" err="1" smtClean="0"/>
              <a:t>подслойке</a:t>
            </a:r>
            <a:r>
              <a:rPr lang="ru-RU" sz="7200" dirty="0" smtClean="0"/>
              <a:t> масляного крема. </a:t>
            </a:r>
            <a:br>
              <a:rPr lang="ru-RU" sz="7200" dirty="0" smtClean="0"/>
            </a:br>
            <a:r>
              <a:rPr lang="ru-RU" sz="7200" dirty="0" smtClean="0"/>
              <a:t>Кроме того, изделия с марципановым</a:t>
            </a:r>
            <a:r>
              <a:rPr lang="ru-RU" sz="5500" dirty="0" smtClean="0"/>
              <a:t>и украшениями  также можно          </a:t>
            </a:r>
          </a:p>
          <a:p>
            <a:pPr>
              <a:buNone/>
            </a:pPr>
            <a:r>
              <a:rPr lang="ru-RU" sz="5500" dirty="0" smtClean="0"/>
              <a:t>                                            хранить в холодильнике</a:t>
            </a:r>
          </a:p>
          <a:p>
            <a:endParaRPr lang="ru-RU" dirty="0"/>
          </a:p>
        </p:txBody>
      </p:sp>
      <p:pic>
        <p:nvPicPr>
          <p:cNvPr id="4" name="Рисунок 3" descr="http://supercook.ru/decoration/images-pryanik/korn-icing-08.jpg"/>
          <p:cNvPicPr/>
          <p:nvPr/>
        </p:nvPicPr>
        <p:blipFill>
          <a:blip r:embed="rId3" cstate="print"/>
          <a:srcRect/>
          <a:stretch>
            <a:fillRect/>
          </a:stretch>
        </p:blipFill>
        <p:spPr bwMode="auto">
          <a:xfrm>
            <a:off x="285720" y="5286388"/>
            <a:ext cx="2857488" cy="1357322"/>
          </a:xfrm>
          <a:prstGeom prst="rect">
            <a:avLst/>
          </a:prstGeom>
          <a:noFill/>
          <a:ln w="9525">
            <a:noFill/>
            <a:miter lim="800000"/>
            <a:headEnd/>
            <a:tailEnd/>
          </a:ln>
        </p:spPr>
      </p:pic>
      <p:pic>
        <p:nvPicPr>
          <p:cNvPr id="5" name="Рисунок 4" descr="http://supercook.ru/decoration/images-pryanik/korn-icing-09.jpg"/>
          <p:cNvPicPr/>
          <p:nvPr/>
        </p:nvPicPr>
        <p:blipFill>
          <a:blip r:embed="rId4" cstate="print"/>
          <a:srcRect/>
          <a:stretch>
            <a:fillRect/>
          </a:stretch>
        </p:blipFill>
        <p:spPr bwMode="auto">
          <a:xfrm>
            <a:off x="6500826" y="5429264"/>
            <a:ext cx="2204802" cy="121444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642942"/>
          </a:xfrm>
        </p:spPr>
        <p:txBody>
          <a:bodyPr>
            <a:normAutofit/>
          </a:bodyPr>
          <a:lstStyle/>
          <a:p>
            <a:r>
              <a:rPr lang="ru-RU" sz="2400" b="1" dirty="0" smtClean="0"/>
              <a:t>                 Приготовление мастики  </a:t>
            </a:r>
            <a:endParaRPr lang="ru-RU" sz="2400" baseline="0" dirty="0" smtClean="0">
              <a:latin typeface="Times New Roman"/>
            </a:endParaRPr>
          </a:p>
        </p:txBody>
      </p:sp>
      <p:sp>
        <p:nvSpPr>
          <p:cNvPr id="3" name="Текст 2"/>
          <p:cNvSpPr>
            <a:spLocks noGrp="1"/>
          </p:cNvSpPr>
          <p:nvPr>
            <p:ph type="body" idx="1"/>
          </p:nvPr>
        </p:nvSpPr>
        <p:spPr/>
        <p:txBody>
          <a:bodyPr>
            <a:normAutofit fontScale="47500" lnSpcReduction="20000"/>
          </a:bodyPr>
          <a:lstStyle/>
          <a:p>
            <a:endParaRPr lang="ru-RU" sz="3300" i="1" u="sng" dirty="0" smtClean="0"/>
          </a:p>
          <a:p>
            <a:endParaRPr lang="ru-RU" sz="3300" i="1" u="sng" dirty="0" smtClean="0"/>
          </a:p>
          <a:p>
            <a:r>
              <a:rPr lang="ru-RU" sz="3300" i="1" u="sng" dirty="0" smtClean="0"/>
              <a:t>Ингредиенты на 1200 г:</a:t>
            </a:r>
            <a:endParaRPr lang="ru-RU" sz="3300" dirty="0" smtClean="0"/>
          </a:p>
          <a:p>
            <a:pPr lvl="0"/>
            <a:r>
              <a:rPr lang="ru-RU" sz="3300" dirty="0" smtClean="0"/>
              <a:t>Вода 80 мл</a:t>
            </a:r>
          </a:p>
          <a:p>
            <a:pPr lvl="0"/>
            <a:r>
              <a:rPr lang="ru-RU" sz="3300" dirty="0" smtClean="0"/>
              <a:t>Желатин 7 г</a:t>
            </a:r>
          </a:p>
          <a:p>
            <a:pPr lvl="0"/>
            <a:r>
              <a:rPr lang="ru-RU" sz="3300" dirty="0" smtClean="0"/>
              <a:t>Глюкоза (продается в аптеках) – 2 ст.ложки</a:t>
            </a:r>
          </a:p>
          <a:p>
            <a:pPr lvl="0"/>
            <a:r>
              <a:rPr lang="ru-RU" sz="3300" dirty="0" smtClean="0"/>
              <a:t>Мягкий маргарин – 1 ст.ложка</a:t>
            </a:r>
          </a:p>
          <a:p>
            <a:pPr lvl="0"/>
            <a:r>
              <a:rPr lang="ru-RU" sz="3300" dirty="0" smtClean="0"/>
              <a:t>Сахарная пудра 1 кг</a:t>
            </a:r>
          </a:p>
          <a:p>
            <a:r>
              <a:rPr lang="ru-RU" sz="3300" i="1" u="sng" dirty="0" smtClean="0"/>
              <a:t>Приготовление:</a:t>
            </a:r>
            <a:r>
              <a:rPr lang="ru-RU" sz="3300" dirty="0" smtClean="0"/>
              <a:t/>
            </a:r>
            <a:br>
              <a:rPr lang="ru-RU" sz="3300" dirty="0" smtClean="0"/>
            </a:br>
            <a:r>
              <a:rPr lang="ru-RU" sz="3300" dirty="0" smtClean="0"/>
              <a:t>Залить желатин летней водой и оставить до набухания на 40 минут.</a:t>
            </a:r>
            <a:br>
              <a:rPr lang="ru-RU" sz="3300" dirty="0" smtClean="0"/>
            </a:br>
            <a:r>
              <a:rPr lang="ru-RU" sz="3300" dirty="0" smtClean="0"/>
              <a:t>Затем нагреть на водяной бане до полного растворения и добавить маргарин и глюкозу. Хорошо перемешать и оставить охлаждаться.</a:t>
            </a:r>
          </a:p>
          <a:p>
            <a:r>
              <a:rPr lang="ru-RU" sz="3300" dirty="0" smtClean="0"/>
              <a:t>В охлажденную массу добавлять, постепенно перемешивая, сахарную пудру до состояния густой мастики.</a:t>
            </a:r>
            <a:br>
              <a:rPr lang="ru-RU" sz="3300" dirty="0" smtClean="0"/>
            </a:br>
            <a:r>
              <a:rPr lang="ru-RU" sz="3300" dirty="0" smtClean="0"/>
              <a:t>Выложить на разделочный стол. Предварительно насыпав на стол горку пудры, в центре которой сделать углубление  в которое и выложить мастику.</a:t>
            </a:r>
            <a:br>
              <a:rPr lang="ru-RU" sz="3300" dirty="0" smtClean="0"/>
            </a:br>
            <a:r>
              <a:rPr lang="ru-RU" sz="3300" dirty="0" smtClean="0"/>
              <a:t>Вымешивать мастику в сахарной пудре до тех пор, пока она не приобретет эластичную консистенцию.</a:t>
            </a:r>
          </a:p>
          <a:p>
            <a:pPr>
              <a:buNone/>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642942"/>
          </a:xfrm>
        </p:spPr>
        <p:txBody>
          <a:bodyPr>
            <a:normAutofit/>
          </a:bodyPr>
          <a:lstStyle/>
          <a:p>
            <a:pPr marR="0" rtl="0"/>
            <a:r>
              <a:rPr lang="ru-RU" sz="2400" baseline="0" dirty="0" smtClean="0">
                <a:latin typeface="Times New Roman"/>
              </a:rPr>
              <a:t>                               Приготовление мастики</a:t>
            </a:r>
            <a:endParaRPr lang="en-US" sz="2400" baseline="0" dirty="0" smtClean="0">
              <a:latin typeface="Times New Roman"/>
            </a:endParaRPr>
          </a:p>
        </p:txBody>
      </p:sp>
      <p:sp>
        <p:nvSpPr>
          <p:cNvPr id="3" name="Текст 2"/>
          <p:cNvSpPr>
            <a:spLocks noGrp="1"/>
          </p:cNvSpPr>
          <p:nvPr>
            <p:ph type="body" idx="1"/>
          </p:nvPr>
        </p:nvSpPr>
        <p:spPr>
          <a:xfrm>
            <a:off x="502920" y="530352"/>
            <a:ext cx="8183880" cy="4756036"/>
          </a:xfrm>
        </p:spPr>
        <p:txBody>
          <a:bodyPr>
            <a:normAutofit fontScale="92500" lnSpcReduction="10000"/>
          </a:bodyPr>
          <a:lstStyle/>
          <a:p>
            <a:endParaRPr lang="ru-RU" sz="1900" dirty="0" smtClean="0"/>
          </a:p>
          <a:p>
            <a:r>
              <a:rPr lang="ru-RU" sz="1900" smtClean="0"/>
              <a:t>ИНГРЕДИЕНТЫ И</a:t>
            </a:r>
            <a:endParaRPr lang="ru-RU" sz="1900" dirty="0" smtClean="0"/>
          </a:p>
          <a:p>
            <a:endParaRPr lang="ru-RU" sz="1900" dirty="0" smtClean="0"/>
          </a:p>
          <a:p>
            <a:r>
              <a:rPr lang="ru-RU" sz="1900" dirty="0" smtClean="0"/>
              <a:t>500 гр. –сахарная пудра</a:t>
            </a:r>
          </a:p>
          <a:p>
            <a:r>
              <a:rPr lang="ru-RU" sz="1900" dirty="0" smtClean="0"/>
              <a:t>10 </a:t>
            </a:r>
            <a:r>
              <a:rPr lang="ru-RU" sz="1900" dirty="0" err="1" smtClean="0"/>
              <a:t>гр.-желатин</a:t>
            </a:r>
            <a:endParaRPr lang="ru-RU" sz="1900" dirty="0" smtClean="0"/>
          </a:p>
          <a:p>
            <a:r>
              <a:rPr lang="ru-RU" sz="1900" dirty="0" smtClean="0"/>
              <a:t>50 </a:t>
            </a:r>
            <a:r>
              <a:rPr lang="ru-RU" sz="1900" dirty="0" err="1" smtClean="0"/>
              <a:t>гр.-вода</a:t>
            </a:r>
            <a:endParaRPr lang="ru-RU" sz="1900" dirty="0" smtClean="0"/>
          </a:p>
          <a:p>
            <a:r>
              <a:rPr lang="ru-RU" sz="1900" dirty="0" smtClean="0"/>
              <a:t>0,5 </a:t>
            </a:r>
            <a:r>
              <a:rPr lang="ru-RU" sz="1900" dirty="0" err="1" smtClean="0"/>
              <a:t>чайн.ложки-сливоч.масла</a:t>
            </a:r>
            <a:endParaRPr lang="ru-RU" sz="1900" dirty="0" smtClean="0"/>
          </a:p>
          <a:p>
            <a:r>
              <a:rPr lang="ru-RU" sz="1900" dirty="0" smtClean="0"/>
              <a:t>Все ингредиенты смешивают  и приготавливают мастику.</a:t>
            </a:r>
          </a:p>
          <a:p>
            <a:r>
              <a:rPr lang="ru-RU" sz="1900" b="1" dirty="0" smtClean="0"/>
              <a:t>Мастика с сухим молоком</a:t>
            </a:r>
          </a:p>
          <a:p>
            <a:r>
              <a:rPr lang="ru-RU" sz="1900" dirty="0" smtClean="0"/>
              <a:t>Молоко – 0,5 стакана</a:t>
            </a:r>
          </a:p>
          <a:p>
            <a:r>
              <a:rPr lang="ru-RU" sz="1900" dirty="0" smtClean="0"/>
              <a:t>Сахарная пудра – 0,5 стакана</a:t>
            </a:r>
          </a:p>
          <a:p>
            <a:r>
              <a:rPr lang="ru-RU" sz="1900" dirty="0" smtClean="0"/>
              <a:t>Молоко сгущенное – 100 гр.</a:t>
            </a:r>
          </a:p>
          <a:p>
            <a:r>
              <a:rPr lang="ru-RU" sz="1900" dirty="0" smtClean="0"/>
              <a:t>Сок лимонный – 1 </a:t>
            </a:r>
            <a:r>
              <a:rPr lang="ru-RU" sz="1900" dirty="0" err="1" smtClean="0"/>
              <a:t>чайн.ложка</a:t>
            </a:r>
            <a:endParaRPr lang="ru-RU" sz="1900" dirty="0" smtClean="0"/>
          </a:p>
          <a:p>
            <a:r>
              <a:rPr lang="ru-RU" sz="1900" dirty="0" smtClean="0"/>
              <a:t>Сироп сахарный (для цвета) – 1 </a:t>
            </a:r>
            <a:r>
              <a:rPr lang="ru-RU" sz="1900" dirty="0" err="1" smtClean="0"/>
              <a:t>чайн.ложка</a:t>
            </a:r>
            <a:endParaRPr lang="ru-RU" sz="1900" dirty="0" smtClean="0"/>
          </a:p>
          <a:p>
            <a:r>
              <a:rPr lang="ru-RU" sz="1900" dirty="0" smtClean="0"/>
              <a:t>Все ингредиенты смешивают и приготавливают мастику.</a:t>
            </a:r>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714380"/>
          </a:xfrm>
        </p:spPr>
        <p:txBody>
          <a:bodyPr>
            <a:normAutofit/>
          </a:bodyPr>
          <a:lstStyle/>
          <a:p>
            <a:pPr marR="0" rtl="0"/>
            <a:r>
              <a:rPr lang="ru-RU" sz="2400" baseline="0" dirty="0" smtClean="0">
                <a:latin typeface="Times New Roman"/>
              </a:rPr>
              <a:t>                                       Ход урока</a:t>
            </a:r>
          </a:p>
        </p:txBody>
      </p:sp>
      <p:sp>
        <p:nvSpPr>
          <p:cNvPr id="3" name="Текст 2"/>
          <p:cNvSpPr>
            <a:spLocks noGrp="1"/>
          </p:cNvSpPr>
          <p:nvPr>
            <p:ph type="body" idx="1"/>
          </p:nvPr>
        </p:nvSpPr>
        <p:spPr/>
        <p:txBody>
          <a:bodyPr>
            <a:normAutofit/>
          </a:bodyPr>
          <a:lstStyle/>
          <a:p>
            <a:endParaRPr lang="ru-RU" sz="1800" dirty="0" smtClean="0"/>
          </a:p>
          <a:p>
            <a:endParaRPr lang="ru-RU" sz="1800" dirty="0" smtClean="0"/>
          </a:p>
          <a:p>
            <a:pPr>
              <a:buNone/>
            </a:pPr>
            <a:endParaRPr lang="ru-RU" sz="1800" dirty="0" smtClean="0"/>
          </a:p>
          <a:p>
            <a:pPr>
              <a:buNone/>
            </a:pPr>
            <a:r>
              <a:rPr lang="ru-RU" sz="1800" dirty="0" smtClean="0"/>
              <a:t>   1. Приготовление ингредиентов</a:t>
            </a:r>
          </a:p>
          <a:p>
            <a:r>
              <a:rPr lang="ru-RU" sz="1800" dirty="0" smtClean="0"/>
              <a:t>2. Приготовление желатина</a:t>
            </a:r>
          </a:p>
          <a:p>
            <a:r>
              <a:rPr lang="ru-RU" sz="1800" dirty="0" smtClean="0"/>
              <a:t>3. Растворение желатина</a:t>
            </a:r>
          </a:p>
          <a:p>
            <a:r>
              <a:rPr lang="ru-RU" sz="1800" dirty="0" smtClean="0"/>
              <a:t>4. Добавление маргарина и глюкозу.</a:t>
            </a:r>
          </a:p>
          <a:p>
            <a:r>
              <a:rPr lang="ru-RU" sz="1800" dirty="0" smtClean="0"/>
              <a:t>5.  Перемешивание</a:t>
            </a:r>
          </a:p>
          <a:p>
            <a:r>
              <a:rPr lang="ru-RU" sz="1800" dirty="0" smtClean="0"/>
              <a:t>6. Охлаждение</a:t>
            </a:r>
          </a:p>
          <a:p>
            <a:r>
              <a:rPr lang="ru-RU" sz="1800" dirty="0" smtClean="0"/>
              <a:t>7. добавление сахарной пудры</a:t>
            </a:r>
          </a:p>
          <a:p>
            <a:r>
              <a:rPr lang="ru-RU" sz="1800" dirty="0" smtClean="0"/>
              <a:t>8. Замес мастики.</a:t>
            </a:r>
            <a:endParaRPr lang="ru-RU" sz="1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636"/>
            <a:ext cx="8183880" cy="1051560"/>
          </a:xfrm>
        </p:spPr>
        <p:txBody>
          <a:bodyPr>
            <a:normAutofit/>
          </a:bodyPr>
          <a:lstStyle/>
          <a:p>
            <a:pPr marR="0" rtl="0"/>
            <a:r>
              <a:rPr lang="ru-RU" sz="1200" baseline="0" dirty="0" smtClean="0">
                <a:latin typeface="Times New Roman"/>
              </a:rPr>
              <a:t>с.Таштып 2014 г.</a:t>
            </a:r>
          </a:p>
        </p:txBody>
      </p:sp>
      <p:sp>
        <p:nvSpPr>
          <p:cNvPr id="3" name="Текст 2"/>
          <p:cNvSpPr>
            <a:spLocks noGrp="1"/>
          </p:cNvSpPr>
          <p:nvPr>
            <p:ph type="body" idx="1"/>
          </p:nvPr>
        </p:nvSpPr>
        <p:spPr/>
        <p:txBody>
          <a:bodyPr>
            <a:normAutofit/>
          </a:bodyPr>
          <a:lstStyle/>
          <a:p>
            <a:r>
              <a:rPr lang="ru-RU" sz="2400" dirty="0" smtClean="0"/>
              <a:t>                      </a:t>
            </a:r>
          </a:p>
          <a:p>
            <a:r>
              <a:rPr lang="ru-RU" sz="2400" dirty="0" smtClean="0"/>
              <a:t>                         Спасибо за </a:t>
            </a:r>
          </a:p>
          <a:p>
            <a:r>
              <a:rPr lang="ru-RU" sz="2400" dirty="0" smtClean="0"/>
              <a:t>                        внимание</a:t>
            </a:r>
            <a:endParaRPr lang="ru-RU" sz="2400" dirty="0"/>
          </a:p>
        </p:txBody>
      </p:sp>
      <p:pic>
        <p:nvPicPr>
          <p:cNvPr id="4" name="Рисунок 3" descr="Сахарно-желатиновая кондитерская мастика: рецепты , советы, идеи оформления"/>
          <p:cNvPicPr/>
          <p:nvPr/>
        </p:nvPicPr>
        <p:blipFill>
          <a:blip r:embed="rId2" cstate="print"/>
          <a:srcRect/>
          <a:stretch>
            <a:fillRect/>
          </a:stretch>
        </p:blipFill>
        <p:spPr bwMode="auto">
          <a:xfrm>
            <a:off x="214282" y="857232"/>
            <a:ext cx="3048000" cy="2286000"/>
          </a:xfrm>
          <a:prstGeom prst="rect">
            <a:avLst/>
          </a:prstGeom>
          <a:noFill/>
          <a:ln w="9525">
            <a:noFill/>
            <a:miter lim="800000"/>
            <a:headEnd/>
            <a:tailEnd/>
          </a:ln>
        </p:spPr>
      </p:pic>
      <p:pic>
        <p:nvPicPr>
          <p:cNvPr id="5" name="Рисунок 4" descr="Сахарно-желатиновая кондитерская мастика: рецепты , советы, идеи оформления"/>
          <p:cNvPicPr/>
          <p:nvPr/>
        </p:nvPicPr>
        <p:blipFill>
          <a:blip r:embed="rId3" cstate="print"/>
          <a:srcRect/>
          <a:stretch>
            <a:fillRect/>
          </a:stretch>
        </p:blipFill>
        <p:spPr bwMode="auto">
          <a:xfrm>
            <a:off x="5572132" y="928670"/>
            <a:ext cx="3048000" cy="2286016"/>
          </a:xfrm>
          <a:prstGeom prst="rect">
            <a:avLst/>
          </a:prstGeom>
          <a:noFill/>
          <a:ln w="9525">
            <a:noFill/>
            <a:miter lim="800000"/>
            <a:headEnd/>
            <a:tailEnd/>
          </a:ln>
        </p:spPr>
      </p:pic>
      <p:pic>
        <p:nvPicPr>
          <p:cNvPr id="6" name="Рисунок 5" descr="Сахарно-желатиновая кондитерская мастика: рецепты , советы, идеи оформления"/>
          <p:cNvPicPr/>
          <p:nvPr/>
        </p:nvPicPr>
        <p:blipFill>
          <a:blip r:embed="rId4" cstate="print"/>
          <a:srcRect/>
          <a:stretch>
            <a:fillRect/>
          </a:stretch>
        </p:blipFill>
        <p:spPr bwMode="auto">
          <a:xfrm>
            <a:off x="2071670" y="3214686"/>
            <a:ext cx="4357718" cy="304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2920" y="785794"/>
            <a:ext cx="8183880" cy="642942"/>
          </a:xfrm>
        </p:spPr>
        <p:txBody>
          <a:bodyPr>
            <a:normAutofit/>
          </a:bodyPr>
          <a:lstStyle/>
          <a:p>
            <a:r>
              <a:rPr lang="ru-RU" sz="2400" dirty="0" smtClean="0"/>
              <a:t>               Используемая литература</a:t>
            </a:r>
            <a:endParaRPr lang="ru-RU" sz="2400" dirty="0"/>
          </a:p>
        </p:txBody>
      </p:sp>
      <p:sp>
        <p:nvSpPr>
          <p:cNvPr id="3" name="Текст 2"/>
          <p:cNvSpPr>
            <a:spLocks noGrp="1"/>
          </p:cNvSpPr>
          <p:nvPr>
            <p:ph type="body" idx="1"/>
          </p:nvPr>
        </p:nvSpPr>
        <p:spPr>
          <a:xfrm>
            <a:off x="502920" y="2000240"/>
            <a:ext cx="8183880" cy="3714776"/>
          </a:xfrm>
        </p:spPr>
        <p:txBody>
          <a:bodyPr>
            <a:normAutofit/>
          </a:bodyPr>
          <a:lstStyle/>
          <a:p>
            <a:r>
              <a:rPr lang="ru-RU" sz="1800" smtClean="0"/>
              <a:t>Интернет ресурсы</a:t>
            </a:r>
            <a:r>
              <a:rPr lang="ru-RU" sz="2400" smtClean="0"/>
              <a:t>         </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48680"/>
            <a:ext cx="8183880" cy="504056"/>
          </a:xfrm>
        </p:spPr>
        <p:txBody>
          <a:bodyPr>
            <a:normAutofit/>
          </a:bodyPr>
          <a:lstStyle/>
          <a:p>
            <a:r>
              <a:rPr lang="ru-RU" sz="2400" dirty="0" smtClean="0"/>
              <a:t>                     Цели и задачи: </a:t>
            </a:r>
            <a:endParaRPr lang="ru-RU" sz="2400" dirty="0"/>
          </a:p>
        </p:txBody>
      </p:sp>
      <p:sp>
        <p:nvSpPr>
          <p:cNvPr id="3" name="Текст 2"/>
          <p:cNvSpPr>
            <a:spLocks noGrp="1"/>
          </p:cNvSpPr>
          <p:nvPr>
            <p:ph type="body" idx="1"/>
          </p:nvPr>
        </p:nvSpPr>
        <p:spPr>
          <a:xfrm>
            <a:off x="502920" y="1484784"/>
            <a:ext cx="8183880" cy="4680520"/>
          </a:xfrm>
        </p:spPr>
        <p:txBody>
          <a:bodyPr>
            <a:normAutofit/>
          </a:bodyPr>
          <a:lstStyle/>
          <a:p>
            <a:r>
              <a:rPr lang="ru-RU" sz="1800" dirty="0" smtClean="0"/>
              <a:t>Научить приемам приготовления сахарной мастики и изготовлению украшений из них;</a:t>
            </a:r>
          </a:p>
          <a:p>
            <a:r>
              <a:rPr lang="ru-RU" sz="1800" dirty="0" smtClean="0"/>
              <a:t>Развивать творчество и фантазию, образное мышление и любознательность, наблюдательность и воображение;</a:t>
            </a:r>
          </a:p>
          <a:p>
            <a:r>
              <a:rPr lang="ru-RU" sz="1800" dirty="0" smtClean="0"/>
              <a:t>Развивать исполнительские умения и творческие способности;</a:t>
            </a:r>
          </a:p>
          <a:p>
            <a:r>
              <a:rPr lang="ru-RU" sz="1800" dirty="0" smtClean="0"/>
              <a:t>Воспитывать эстетический вкус, внимательность4</a:t>
            </a:r>
          </a:p>
          <a:p>
            <a:r>
              <a:rPr lang="ru-RU" sz="1800" smtClean="0"/>
              <a:t>Прививать навыки культуры труда и аккуратности.</a:t>
            </a:r>
            <a:endParaRPr lang="ru-RU"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71480"/>
            <a:ext cx="8183880" cy="714380"/>
          </a:xfrm>
        </p:spPr>
        <p:txBody>
          <a:bodyPr>
            <a:normAutofit/>
          </a:bodyPr>
          <a:lstStyle/>
          <a:p>
            <a:pPr marR="0" rtl="0"/>
            <a:r>
              <a:rPr lang="ru-RU" b="1" dirty="0" smtClean="0">
                <a:latin typeface="Times New Roman"/>
              </a:rPr>
              <a:t>История мастики</a:t>
            </a:r>
            <a:endParaRPr lang="ru-RU" b="1" baseline="0" dirty="0" smtClean="0">
              <a:latin typeface="Times New Roman"/>
            </a:endParaRPr>
          </a:p>
        </p:txBody>
      </p:sp>
      <p:sp>
        <p:nvSpPr>
          <p:cNvPr id="3" name="Текст 2"/>
          <p:cNvSpPr>
            <a:spLocks noGrp="1"/>
          </p:cNvSpPr>
          <p:nvPr>
            <p:ph type="body" idx="1"/>
          </p:nvPr>
        </p:nvSpPr>
        <p:spPr/>
        <p:txBody>
          <a:bodyPr/>
          <a:lstStyle/>
          <a:p>
            <a:pPr fontAlgn="ctr">
              <a:buNone/>
            </a:pPr>
            <a:r>
              <a:rPr lang="ru-RU" smtClean="0"/>
              <a:t>                            </a:t>
            </a:r>
            <a:endParaRPr lang="ru-RU" dirty="0" smtClean="0"/>
          </a:p>
          <a:p>
            <a:endParaRPr lang="ru-RU" sz="1800" dirty="0" smtClean="0"/>
          </a:p>
          <a:p>
            <a:r>
              <a:rPr lang="ru-RU" sz="1800" dirty="0" smtClean="0"/>
              <a:t>Мастика была изобретена в XVI веке. В это время мастика была известна как глазурь за гибкость и пластичность.</a:t>
            </a:r>
          </a:p>
          <a:p>
            <a:r>
              <a:rPr lang="ru-RU" dirty="0" smtClean="0"/>
              <a:t> </a:t>
            </a:r>
            <a:endParaRPr lang="ru-RU" dirty="0"/>
          </a:p>
        </p:txBody>
      </p:sp>
      <p:pic>
        <p:nvPicPr>
          <p:cNvPr id="4" name="Рисунок 3" descr="история появления мастики">
            <a:hlinkClick r:id="rId2" tooltip="&quot;Нажмите для предварительного просмотра изображения&quot;"/>
          </p:cNvPr>
          <p:cNvPicPr/>
          <p:nvPr/>
        </p:nvPicPr>
        <p:blipFill>
          <a:blip r:embed="rId3" cstate="print"/>
          <a:srcRect/>
          <a:stretch>
            <a:fillRect/>
          </a:stretch>
        </p:blipFill>
        <p:spPr bwMode="auto">
          <a:xfrm>
            <a:off x="785786" y="2285992"/>
            <a:ext cx="7786742" cy="378621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5590"/>
            <a:ext cx="8183880" cy="515112"/>
          </a:xfrm>
        </p:spPr>
        <p:txBody>
          <a:bodyPr>
            <a:normAutofit/>
          </a:bodyPr>
          <a:lstStyle/>
          <a:p>
            <a:r>
              <a:rPr lang="ru-RU" sz="1800" dirty="0" smtClean="0"/>
              <a:t>КОНДИТЕРСКАЯ МАСТИКА ИЗ МАССЫ МАРШМЕЛЛОУ</a:t>
            </a:r>
            <a:endParaRPr lang="ru-RU" sz="1800" b="1" baseline="0" dirty="0" smtClean="0">
              <a:latin typeface="Times New Roman"/>
            </a:endParaRPr>
          </a:p>
        </p:txBody>
      </p:sp>
      <p:sp>
        <p:nvSpPr>
          <p:cNvPr id="3" name="Текст 2"/>
          <p:cNvSpPr>
            <a:spLocks noGrp="1"/>
          </p:cNvSpPr>
          <p:nvPr>
            <p:ph type="body" idx="1"/>
          </p:nvPr>
        </p:nvSpPr>
        <p:spPr>
          <a:xfrm>
            <a:off x="502920" y="530352"/>
            <a:ext cx="8183880" cy="612632"/>
          </a:xfrm>
        </p:spPr>
        <p:txBody>
          <a:bodyPr>
            <a:normAutofit/>
          </a:bodyPr>
          <a:lstStyle/>
          <a:p>
            <a:r>
              <a:rPr lang="ru-RU" sz="1800" b="1" dirty="0" smtClean="0"/>
              <a:t> </a:t>
            </a:r>
            <a:endParaRPr lang="ru-RU" sz="1800" dirty="0" smtClean="0"/>
          </a:p>
          <a:p>
            <a:pPr>
              <a:buNone/>
            </a:pPr>
            <a:endParaRPr lang="ru-RU" dirty="0"/>
          </a:p>
        </p:txBody>
      </p:sp>
      <p:pic>
        <p:nvPicPr>
          <p:cNvPr id="4" name="Рисунок 3" descr="http://122012.imgbb.ru/user/64/646710/1/79e6efa93266a1392fc998bef9b22659.jpg"/>
          <p:cNvPicPr/>
          <p:nvPr/>
        </p:nvPicPr>
        <p:blipFill>
          <a:blip r:embed="rId2" cstate="print"/>
          <a:srcRect/>
          <a:stretch>
            <a:fillRect/>
          </a:stretch>
        </p:blipFill>
        <p:spPr bwMode="auto">
          <a:xfrm>
            <a:off x="4572000" y="500042"/>
            <a:ext cx="4286280" cy="3786214"/>
          </a:xfrm>
          <a:prstGeom prst="rect">
            <a:avLst/>
          </a:prstGeom>
          <a:noFill/>
          <a:ln w="9525">
            <a:noFill/>
            <a:miter lim="800000"/>
            <a:headEnd/>
            <a:tailEnd/>
          </a:ln>
        </p:spPr>
      </p:pic>
      <p:pic>
        <p:nvPicPr>
          <p:cNvPr id="5" name="Рисунок 4" descr="http://ideamenu.ru/wp-content/uploads/2011/08/%D0%BC%D0%B0%D1%80%D1%88%D0%BC%D0%B5%D0%BB%D0%BB%D0%BE%D1%83-300x300.jpg">
            <a:hlinkClick r:id="rId3" tooltip="&quot;маршмеллоу&quot;"/>
          </p:cNvPr>
          <p:cNvPicPr/>
          <p:nvPr/>
        </p:nvPicPr>
        <p:blipFill>
          <a:blip r:embed="rId4" cstate="print"/>
          <a:srcRect/>
          <a:stretch>
            <a:fillRect/>
          </a:stretch>
        </p:blipFill>
        <p:spPr bwMode="auto">
          <a:xfrm>
            <a:off x="785786" y="571480"/>
            <a:ext cx="3500462" cy="3571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500042"/>
            <a:ext cx="8183880" cy="642942"/>
          </a:xfrm>
        </p:spPr>
        <p:txBody>
          <a:bodyPr/>
          <a:lstStyle/>
          <a:p>
            <a:r>
              <a:rPr lang="ru-RU" b="1" i="1" dirty="0" smtClean="0">
                <a:hlinkClick r:id="rId2"/>
              </a:rPr>
              <a:t>Ингредиенты</a:t>
            </a:r>
            <a:r>
              <a:rPr lang="ru-RU" b="1" i="1" dirty="0" smtClean="0"/>
              <a:t> </a:t>
            </a:r>
            <a:r>
              <a:rPr lang="ru-RU" sz="3600" b="1" i="1" dirty="0" smtClean="0"/>
              <a:t>для мастики </a:t>
            </a:r>
            <a:r>
              <a:rPr lang="ru-RU" sz="3600" b="1" dirty="0" smtClean="0"/>
              <a:t>: </a:t>
            </a:r>
            <a:endParaRPr lang="ru-RU" sz="3600" u="sng" baseline="0" dirty="0" smtClean="0">
              <a:latin typeface="Times New Roman"/>
            </a:endParaRPr>
          </a:p>
        </p:txBody>
      </p:sp>
      <p:sp>
        <p:nvSpPr>
          <p:cNvPr id="3" name="Текст 2"/>
          <p:cNvSpPr>
            <a:spLocks noGrp="1"/>
          </p:cNvSpPr>
          <p:nvPr>
            <p:ph type="body" idx="1"/>
          </p:nvPr>
        </p:nvSpPr>
        <p:spPr>
          <a:xfrm>
            <a:off x="571472" y="530352"/>
            <a:ext cx="8072494" cy="469756"/>
          </a:xfrm>
        </p:spPr>
        <p:txBody>
          <a:bodyPr>
            <a:normAutofit/>
          </a:bodyPr>
          <a:lstStyle/>
          <a:p>
            <a:endParaRPr lang="ru-RU" sz="1800" b="1" dirty="0" smtClean="0"/>
          </a:p>
          <a:p>
            <a:endParaRPr lang="ru-RU" sz="1800" b="1" dirty="0" smtClean="0"/>
          </a:p>
          <a:p>
            <a:endParaRPr lang="ru-RU" sz="1800" b="1" dirty="0" smtClean="0"/>
          </a:p>
          <a:p>
            <a:endParaRPr lang="ru-RU" sz="1800" b="1" dirty="0" smtClean="0"/>
          </a:p>
        </p:txBody>
      </p:sp>
      <p:pic>
        <p:nvPicPr>
          <p:cNvPr id="4" name="Рисунок 3" descr="http://veritas.blogshare.ru/files/2011/02/mastika6-350x497.jpg"/>
          <p:cNvPicPr/>
          <p:nvPr/>
        </p:nvPicPr>
        <p:blipFill>
          <a:blip r:embed="rId3" cstate="print"/>
          <a:srcRect/>
          <a:stretch>
            <a:fillRect/>
          </a:stretch>
        </p:blipFill>
        <p:spPr bwMode="auto">
          <a:xfrm>
            <a:off x="6215074" y="3643314"/>
            <a:ext cx="2285984" cy="1500174"/>
          </a:xfrm>
          <a:prstGeom prst="rect">
            <a:avLst/>
          </a:prstGeom>
          <a:noFill/>
          <a:ln w="9525">
            <a:noFill/>
            <a:miter lim="800000"/>
            <a:headEnd/>
            <a:tailEnd/>
          </a:ln>
        </p:spPr>
      </p:pic>
      <p:pic>
        <p:nvPicPr>
          <p:cNvPr id="5" name="Рисунок 4" descr="http://supercook.ru/decoration/images-pryanik/kol-icing-05.jpg"/>
          <p:cNvPicPr/>
          <p:nvPr/>
        </p:nvPicPr>
        <p:blipFill>
          <a:blip r:embed="rId4" cstate="print"/>
          <a:srcRect/>
          <a:stretch>
            <a:fillRect/>
          </a:stretch>
        </p:blipFill>
        <p:spPr bwMode="auto">
          <a:xfrm>
            <a:off x="357158" y="5286388"/>
            <a:ext cx="2357454" cy="1313793"/>
          </a:xfrm>
          <a:prstGeom prst="rect">
            <a:avLst/>
          </a:prstGeom>
          <a:noFill/>
          <a:ln w="9525">
            <a:noFill/>
            <a:miter lim="800000"/>
            <a:headEnd/>
            <a:tailEnd/>
          </a:ln>
        </p:spPr>
      </p:pic>
      <p:sp>
        <p:nvSpPr>
          <p:cNvPr id="6" name="Прямоугольник 5"/>
          <p:cNvSpPr/>
          <p:nvPr/>
        </p:nvSpPr>
        <p:spPr>
          <a:xfrm>
            <a:off x="2285984" y="1571612"/>
            <a:ext cx="4572000" cy="3693319"/>
          </a:xfrm>
          <a:prstGeom prst="rect">
            <a:avLst/>
          </a:prstGeom>
        </p:spPr>
        <p:txBody>
          <a:bodyPr>
            <a:spAutoFit/>
          </a:bodyPr>
          <a:lstStyle/>
          <a:p>
            <a:r>
              <a:rPr lang="ru-RU" b="1" dirty="0" smtClean="0"/>
              <a:t>– 1 стакан кипяченой воды комнатной температуры </a:t>
            </a:r>
            <a:br>
              <a:rPr lang="ru-RU" b="1" dirty="0" smtClean="0"/>
            </a:br>
            <a:r>
              <a:rPr lang="ru-RU" b="1" dirty="0" smtClean="0"/>
              <a:t>– 25 г порошка желатина </a:t>
            </a:r>
            <a:br>
              <a:rPr lang="ru-RU" b="1" dirty="0" smtClean="0"/>
            </a:br>
            <a:r>
              <a:rPr lang="ru-RU" b="1" dirty="0" smtClean="0"/>
              <a:t>– 2 стакана сахара </a:t>
            </a:r>
            <a:br>
              <a:rPr lang="ru-RU" b="1" dirty="0" smtClean="0"/>
            </a:br>
            <a:r>
              <a:rPr lang="ru-RU" b="1" dirty="0" smtClean="0"/>
              <a:t>– 160 г кукурузного сиропа или инвертного сиропа (фруктозный сироп с добавкой лимонной кислоты!) </a:t>
            </a:r>
            <a:br>
              <a:rPr lang="ru-RU" b="1" dirty="0" smtClean="0"/>
            </a:br>
            <a:r>
              <a:rPr lang="ru-RU" b="1" dirty="0" smtClean="0"/>
              <a:t>– 1/4 ч.л. соли </a:t>
            </a:r>
            <a:br>
              <a:rPr lang="ru-RU" b="1" dirty="0" smtClean="0"/>
            </a:br>
            <a:r>
              <a:rPr lang="ru-RU" b="1" dirty="0" smtClean="0"/>
              <a:t>–пищевой краситель</a:t>
            </a:r>
          </a:p>
          <a:p>
            <a:r>
              <a:rPr lang="ru-RU" b="1" dirty="0" smtClean="0"/>
              <a:t> желаемого цвета </a:t>
            </a:r>
            <a:br>
              <a:rPr lang="ru-RU" b="1" dirty="0" smtClean="0"/>
            </a:br>
            <a:r>
              <a:rPr lang="ru-RU" b="1" dirty="0" smtClean="0"/>
              <a:t>–ароматизатор – выберите желаемый по вкусу</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5590"/>
            <a:ext cx="8183880" cy="729426"/>
          </a:xfrm>
        </p:spPr>
        <p:txBody>
          <a:bodyPr>
            <a:normAutofit/>
          </a:bodyPr>
          <a:lstStyle/>
          <a:p>
            <a:pPr marR="0" rtl="0"/>
            <a:r>
              <a:rPr lang="ru-RU" sz="1800" dirty="0" smtClean="0">
                <a:latin typeface="Times New Roman"/>
              </a:rPr>
              <a:t>                                          Приготовление мастики</a:t>
            </a:r>
            <a:endParaRPr lang="ru-RU" sz="1800" baseline="0" dirty="0" smtClean="0">
              <a:latin typeface="Times New Roman"/>
            </a:endParaRPr>
          </a:p>
        </p:txBody>
      </p:sp>
      <p:sp>
        <p:nvSpPr>
          <p:cNvPr id="3" name="Текст 2"/>
          <p:cNvSpPr>
            <a:spLocks noGrp="1"/>
          </p:cNvSpPr>
          <p:nvPr>
            <p:ph type="body" idx="1"/>
          </p:nvPr>
        </p:nvSpPr>
        <p:spPr/>
        <p:txBody>
          <a:bodyPr/>
          <a:lstStyle/>
          <a:p>
            <a:endParaRPr lang="ru-RU" dirty="0"/>
          </a:p>
        </p:txBody>
      </p:sp>
      <p:pic>
        <p:nvPicPr>
          <p:cNvPr id="5" name="Рисунок 4" descr="желатин в воде"/>
          <p:cNvPicPr/>
          <p:nvPr/>
        </p:nvPicPr>
        <p:blipFill>
          <a:blip r:embed="rId2" cstate="print"/>
          <a:srcRect/>
          <a:stretch>
            <a:fillRect/>
          </a:stretch>
        </p:blipFill>
        <p:spPr bwMode="auto">
          <a:xfrm>
            <a:off x="500034" y="428604"/>
            <a:ext cx="1643074" cy="1500198"/>
          </a:xfrm>
          <a:prstGeom prst="rect">
            <a:avLst/>
          </a:prstGeom>
          <a:noFill/>
          <a:ln w="9525">
            <a:noFill/>
            <a:miter lim="800000"/>
            <a:headEnd/>
            <a:tailEnd/>
          </a:ln>
        </p:spPr>
      </p:pic>
      <p:pic>
        <p:nvPicPr>
          <p:cNvPr id="6" name="Рисунок 5" descr="желатин в бане"/>
          <p:cNvPicPr/>
          <p:nvPr/>
        </p:nvPicPr>
        <p:blipFill>
          <a:blip r:embed="rId3" cstate="print"/>
          <a:srcRect/>
          <a:stretch>
            <a:fillRect/>
          </a:stretch>
        </p:blipFill>
        <p:spPr bwMode="auto">
          <a:xfrm>
            <a:off x="3714744" y="500042"/>
            <a:ext cx="1571625" cy="1500198"/>
          </a:xfrm>
          <a:prstGeom prst="rect">
            <a:avLst/>
          </a:prstGeom>
          <a:noFill/>
          <a:ln w="9525">
            <a:noFill/>
            <a:miter lim="800000"/>
            <a:headEnd/>
            <a:tailEnd/>
          </a:ln>
        </p:spPr>
      </p:pic>
      <p:pic>
        <p:nvPicPr>
          <p:cNvPr id="7" name="Рисунок 6" descr="растопленный желатин"/>
          <p:cNvPicPr/>
          <p:nvPr/>
        </p:nvPicPr>
        <p:blipFill>
          <a:blip r:embed="rId4" cstate="print"/>
          <a:srcRect/>
          <a:stretch>
            <a:fillRect/>
          </a:stretch>
        </p:blipFill>
        <p:spPr bwMode="auto">
          <a:xfrm>
            <a:off x="5357818" y="500042"/>
            <a:ext cx="1643074" cy="1524000"/>
          </a:xfrm>
          <a:prstGeom prst="rect">
            <a:avLst/>
          </a:prstGeom>
          <a:noFill/>
          <a:ln w="9525">
            <a:noFill/>
            <a:miter lim="800000"/>
            <a:headEnd/>
            <a:tailEnd/>
          </a:ln>
        </p:spPr>
      </p:pic>
      <p:pic>
        <p:nvPicPr>
          <p:cNvPr id="8" name="Рисунок 7" descr="глюкоза с желатином"/>
          <p:cNvPicPr/>
          <p:nvPr/>
        </p:nvPicPr>
        <p:blipFill>
          <a:blip r:embed="rId5" cstate="print"/>
          <a:srcRect/>
          <a:stretch>
            <a:fillRect/>
          </a:stretch>
        </p:blipFill>
        <p:spPr bwMode="auto">
          <a:xfrm>
            <a:off x="7072330" y="500042"/>
            <a:ext cx="1571636" cy="1500198"/>
          </a:xfrm>
          <a:prstGeom prst="rect">
            <a:avLst/>
          </a:prstGeom>
          <a:noFill/>
          <a:ln w="9525">
            <a:noFill/>
            <a:miter lim="800000"/>
            <a:headEnd/>
            <a:tailEnd/>
          </a:ln>
        </p:spPr>
      </p:pic>
      <p:pic>
        <p:nvPicPr>
          <p:cNvPr id="9" name="Рисунок 8" descr="пароводяная баня с желатином"/>
          <p:cNvPicPr/>
          <p:nvPr/>
        </p:nvPicPr>
        <p:blipFill>
          <a:blip r:embed="rId6" cstate="print"/>
          <a:srcRect/>
          <a:stretch>
            <a:fillRect/>
          </a:stretch>
        </p:blipFill>
        <p:spPr bwMode="auto">
          <a:xfrm>
            <a:off x="285720" y="1928802"/>
            <a:ext cx="1643074" cy="1428760"/>
          </a:xfrm>
          <a:prstGeom prst="rect">
            <a:avLst/>
          </a:prstGeom>
          <a:noFill/>
          <a:ln w="9525">
            <a:noFill/>
            <a:miter lim="800000"/>
            <a:headEnd/>
            <a:tailEnd/>
          </a:ln>
        </p:spPr>
      </p:pic>
      <p:pic>
        <p:nvPicPr>
          <p:cNvPr id="10" name="Рисунок 9" descr="маргарин с желатином"/>
          <p:cNvPicPr/>
          <p:nvPr/>
        </p:nvPicPr>
        <p:blipFill>
          <a:blip r:embed="rId7" cstate="print"/>
          <a:srcRect/>
          <a:stretch>
            <a:fillRect/>
          </a:stretch>
        </p:blipFill>
        <p:spPr bwMode="auto">
          <a:xfrm>
            <a:off x="2143108" y="428604"/>
            <a:ext cx="1538318" cy="1500198"/>
          </a:xfrm>
          <a:prstGeom prst="rect">
            <a:avLst/>
          </a:prstGeom>
          <a:noFill/>
          <a:ln w="9525">
            <a:noFill/>
            <a:miter lim="800000"/>
            <a:headEnd/>
            <a:tailEnd/>
          </a:ln>
        </p:spPr>
      </p:pic>
      <p:pic>
        <p:nvPicPr>
          <p:cNvPr id="11" name="Рисунок 10" descr="маса из желатина"/>
          <p:cNvPicPr/>
          <p:nvPr/>
        </p:nvPicPr>
        <p:blipFill>
          <a:blip r:embed="rId8" cstate="print"/>
          <a:srcRect/>
          <a:stretch>
            <a:fillRect/>
          </a:stretch>
        </p:blipFill>
        <p:spPr bwMode="auto">
          <a:xfrm>
            <a:off x="2000232" y="2000240"/>
            <a:ext cx="1704975" cy="1419225"/>
          </a:xfrm>
          <a:prstGeom prst="rect">
            <a:avLst/>
          </a:prstGeom>
          <a:noFill/>
          <a:ln w="9525">
            <a:noFill/>
            <a:miter lim="800000"/>
            <a:headEnd/>
            <a:tailEnd/>
          </a:ln>
        </p:spPr>
      </p:pic>
      <p:pic>
        <p:nvPicPr>
          <p:cNvPr id="12" name="Рисунок 11" descr="ванильная эсенция в желатине"/>
          <p:cNvPicPr/>
          <p:nvPr/>
        </p:nvPicPr>
        <p:blipFill>
          <a:blip r:embed="rId9" cstate="print"/>
          <a:srcRect/>
          <a:stretch>
            <a:fillRect/>
          </a:stretch>
        </p:blipFill>
        <p:spPr bwMode="auto">
          <a:xfrm>
            <a:off x="3786182" y="2071678"/>
            <a:ext cx="1514475" cy="1357322"/>
          </a:xfrm>
          <a:prstGeom prst="rect">
            <a:avLst/>
          </a:prstGeom>
          <a:noFill/>
          <a:ln w="9525">
            <a:noFill/>
            <a:miter lim="800000"/>
            <a:headEnd/>
            <a:tailEnd/>
          </a:ln>
        </p:spPr>
      </p:pic>
      <p:pic>
        <p:nvPicPr>
          <p:cNvPr id="13" name="Рисунок 12" descr="жидкий глицерин"/>
          <p:cNvPicPr/>
          <p:nvPr/>
        </p:nvPicPr>
        <p:blipFill>
          <a:blip r:embed="rId10" cstate="print"/>
          <a:srcRect/>
          <a:stretch>
            <a:fillRect/>
          </a:stretch>
        </p:blipFill>
        <p:spPr bwMode="auto">
          <a:xfrm>
            <a:off x="5357818" y="2071678"/>
            <a:ext cx="1323975" cy="1357322"/>
          </a:xfrm>
          <a:prstGeom prst="rect">
            <a:avLst/>
          </a:prstGeom>
          <a:noFill/>
          <a:ln w="9525">
            <a:noFill/>
            <a:miter lim="800000"/>
            <a:headEnd/>
            <a:tailEnd/>
          </a:ln>
        </p:spPr>
      </p:pic>
      <p:pic>
        <p:nvPicPr>
          <p:cNvPr id="14" name="Рисунок 13" descr="миска с сахарной пудрой"/>
          <p:cNvPicPr/>
          <p:nvPr/>
        </p:nvPicPr>
        <p:blipFill>
          <a:blip r:embed="rId11" cstate="print"/>
          <a:srcRect/>
          <a:stretch>
            <a:fillRect/>
          </a:stretch>
        </p:blipFill>
        <p:spPr bwMode="auto">
          <a:xfrm>
            <a:off x="6715140" y="2143116"/>
            <a:ext cx="2071702" cy="1352550"/>
          </a:xfrm>
          <a:prstGeom prst="rect">
            <a:avLst/>
          </a:prstGeom>
          <a:noFill/>
          <a:ln w="9525">
            <a:noFill/>
            <a:miter lim="800000"/>
            <a:headEnd/>
            <a:tailEnd/>
          </a:ln>
        </p:spPr>
      </p:pic>
      <p:pic>
        <p:nvPicPr>
          <p:cNvPr id="16" name="Рисунок 15" descr="желатин с пудрой"/>
          <p:cNvPicPr/>
          <p:nvPr/>
        </p:nvPicPr>
        <p:blipFill>
          <a:blip r:embed="rId12" cstate="print"/>
          <a:srcRect/>
          <a:stretch>
            <a:fillRect/>
          </a:stretch>
        </p:blipFill>
        <p:spPr bwMode="auto">
          <a:xfrm>
            <a:off x="428596" y="3429000"/>
            <a:ext cx="1500198" cy="1500198"/>
          </a:xfrm>
          <a:prstGeom prst="rect">
            <a:avLst/>
          </a:prstGeom>
          <a:noFill/>
          <a:ln w="9525">
            <a:noFill/>
            <a:miter lim="800000"/>
            <a:headEnd/>
            <a:tailEnd/>
          </a:ln>
        </p:spPr>
      </p:pic>
      <p:pic>
        <p:nvPicPr>
          <p:cNvPr id="17" name="Рисунок 16" descr="мастика в пудре"/>
          <p:cNvPicPr/>
          <p:nvPr/>
        </p:nvPicPr>
        <p:blipFill>
          <a:blip r:embed="rId13" cstate="print"/>
          <a:srcRect/>
          <a:stretch>
            <a:fillRect/>
          </a:stretch>
        </p:blipFill>
        <p:spPr bwMode="auto">
          <a:xfrm>
            <a:off x="2000232" y="3500438"/>
            <a:ext cx="1714512" cy="1500198"/>
          </a:xfrm>
          <a:prstGeom prst="rect">
            <a:avLst/>
          </a:prstGeom>
          <a:noFill/>
          <a:ln w="9525">
            <a:noFill/>
            <a:miter lim="800000"/>
            <a:headEnd/>
            <a:tailEnd/>
          </a:ln>
        </p:spPr>
      </p:pic>
      <p:pic>
        <p:nvPicPr>
          <p:cNvPr id="18" name="Рисунок 17" descr="мастика на столе"/>
          <p:cNvPicPr/>
          <p:nvPr/>
        </p:nvPicPr>
        <p:blipFill>
          <a:blip r:embed="rId14" cstate="print"/>
          <a:srcRect/>
          <a:stretch>
            <a:fillRect/>
          </a:stretch>
        </p:blipFill>
        <p:spPr bwMode="auto">
          <a:xfrm>
            <a:off x="3857620" y="3571876"/>
            <a:ext cx="1476375" cy="1500198"/>
          </a:xfrm>
          <a:prstGeom prst="rect">
            <a:avLst/>
          </a:prstGeom>
          <a:noFill/>
          <a:ln w="9525">
            <a:noFill/>
            <a:miter lim="800000"/>
            <a:headEnd/>
            <a:tailEnd/>
          </a:ln>
        </p:spPr>
      </p:pic>
      <p:pic>
        <p:nvPicPr>
          <p:cNvPr id="20" name="Рисунок 19" descr="форма сердца"/>
          <p:cNvPicPr/>
          <p:nvPr/>
        </p:nvPicPr>
        <p:blipFill>
          <a:blip r:embed="rId15" cstate="print"/>
          <a:srcRect/>
          <a:stretch>
            <a:fillRect/>
          </a:stretch>
        </p:blipFill>
        <p:spPr bwMode="auto">
          <a:xfrm>
            <a:off x="5429256" y="3500438"/>
            <a:ext cx="1643074" cy="1571636"/>
          </a:xfrm>
          <a:prstGeom prst="rect">
            <a:avLst/>
          </a:prstGeom>
          <a:noFill/>
          <a:ln w="9525">
            <a:noFill/>
            <a:miter lim="800000"/>
            <a:headEnd/>
            <a:tailEnd/>
          </a:ln>
        </p:spPr>
      </p:pic>
      <p:pic>
        <p:nvPicPr>
          <p:cNvPr id="21" name="Рисунок 20" descr="сердце на столе"/>
          <p:cNvPicPr/>
          <p:nvPr/>
        </p:nvPicPr>
        <p:blipFill>
          <a:blip r:embed="rId16" cstate="print"/>
          <a:srcRect/>
          <a:stretch>
            <a:fillRect/>
          </a:stretch>
        </p:blipFill>
        <p:spPr bwMode="auto">
          <a:xfrm>
            <a:off x="7143768" y="3571876"/>
            <a:ext cx="1571636" cy="15716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Times New Roman"/>
              </a:rPr>
              <a:t> украшения  для  тортов</a:t>
            </a:r>
            <a:endParaRPr lang="ru-RU" u="sng" baseline="0" dirty="0" smtClean="0">
              <a:latin typeface="Times New Roman"/>
            </a:endParaRPr>
          </a:p>
        </p:txBody>
      </p:sp>
      <p:sp>
        <p:nvSpPr>
          <p:cNvPr id="3" name="Текст 2"/>
          <p:cNvSpPr>
            <a:spLocks noGrp="1"/>
          </p:cNvSpPr>
          <p:nvPr>
            <p:ph type="body" idx="1"/>
          </p:nvPr>
        </p:nvSpPr>
        <p:spPr/>
        <p:txBody>
          <a:bodyPr>
            <a:normAutofit/>
          </a:bodyPr>
          <a:lstStyle/>
          <a:p>
            <a:r>
              <a:rPr lang="ru-RU" sz="2400" b="1" dirty="0" smtClean="0"/>
              <a:t>             Айсинг</a:t>
            </a:r>
          </a:p>
          <a:p>
            <a:endParaRPr lang="ru-RU" sz="1600" b="1" dirty="0" smtClean="0"/>
          </a:p>
          <a:p>
            <a:endParaRPr lang="ru-RU" sz="1600" b="1" dirty="0" smtClean="0"/>
          </a:p>
          <a:p>
            <a:pPr>
              <a:buNone/>
            </a:pPr>
            <a:r>
              <a:rPr lang="ru-RU" sz="1600" b="1" dirty="0" smtClean="0"/>
              <a:t>      </a:t>
            </a:r>
            <a:r>
              <a:rPr lang="ru-RU" sz="1800" b="1" dirty="0" smtClean="0"/>
              <a:t>  Это сахарно-белковая рисовальная масса, которую используют для изготовления объёмных украшений кондитерских изделий. Эта масса может быть белой или цветной при добавлении в нее пищевых красителей. </a:t>
            </a:r>
            <a:r>
              <a:rPr lang="ru-RU" sz="1800" dirty="0" smtClean="0"/>
              <a:t/>
            </a:r>
            <a:br>
              <a:rPr lang="ru-RU" sz="1800" dirty="0" smtClean="0"/>
            </a:br>
            <a:r>
              <a:rPr lang="ru-RU" dirty="0" smtClean="0"/>
              <a:t/>
            </a:r>
            <a:br>
              <a:rPr lang="ru-RU" dirty="0" smtClean="0"/>
            </a:br>
            <a:endParaRPr lang="ru-RU" dirty="0"/>
          </a:p>
        </p:txBody>
      </p:sp>
      <p:pic>
        <p:nvPicPr>
          <p:cNvPr id="4" name="Рисунок 3" descr="http://supercook.ru/decoration/images-pryanik/sphere-icing-00.jpg"/>
          <p:cNvPicPr/>
          <p:nvPr/>
        </p:nvPicPr>
        <p:blipFill>
          <a:blip r:embed="rId2" cstate="print"/>
          <a:srcRect/>
          <a:stretch>
            <a:fillRect/>
          </a:stretch>
        </p:blipFill>
        <p:spPr bwMode="auto">
          <a:xfrm>
            <a:off x="357158" y="3214686"/>
            <a:ext cx="3786214" cy="2786082"/>
          </a:xfrm>
          <a:prstGeom prst="rect">
            <a:avLst/>
          </a:prstGeom>
          <a:noFill/>
          <a:ln w="9525">
            <a:noFill/>
            <a:miter lim="800000"/>
            <a:headEnd/>
            <a:tailEnd/>
          </a:ln>
        </p:spPr>
      </p:pic>
      <p:pic>
        <p:nvPicPr>
          <p:cNvPr id="5" name="Рисунок 4" descr="http://supercook.ru/decoration/images-pryanik/kol-icing-00.jpg"/>
          <p:cNvPicPr/>
          <p:nvPr/>
        </p:nvPicPr>
        <p:blipFill>
          <a:blip r:embed="rId3" cstate="print"/>
          <a:srcRect/>
          <a:stretch>
            <a:fillRect/>
          </a:stretch>
        </p:blipFill>
        <p:spPr bwMode="auto">
          <a:xfrm>
            <a:off x="4786314" y="3214686"/>
            <a:ext cx="4143403" cy="26432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3071834"/>
          </a:xfrm>
        </p:spPr>
        <p:txBody>
          <a:bodyPr/>
          <a:lstStyle/>
          <a:p>
            <a:r>
              <a:rPr lang="ru-RU" dirty="0" smtClean="0"/>
              <a:t>Айсинг</a:t>
            </a:r>
            <a:endParaRPr lang="ru-RU" baseline="0" dirty="0" smtClean="0">
              <a:latin typeface="Times New Roman"/>
            </a:endParaRPr>
          </a:p>
        </p:txBody>
      </p:sp>
      <p:sp>
        <p:nvSpPr>
          <p:cNvPr id="3" name="Текст 2"/>
          <p:cNvSpPr>
            <a:spLocks noGrp="1"/>
          </p:cNvSpPr>
          <p:nvPr>
            <p:ph type="body" idx="1"/>
          </p:nvPr>
        </p:nvSpPr>
        <p:spPr>
          <a:xfrm>
            <a:off x="502920" y="530352"/>
            <a:ext cx="8183880" cy="2470020"/>
          </a:xfrm>
        </p:spPr>
        <p:txBody>
          <a:bodyPr>
            <a:normAutofit lnSpcReduction="10000"/>
          </a:bodyPr>
          <a:lstStyle/>
          <a:p>
            <a:endParaRPr lang="ru-RU" sz="1800" dirty="0" smtClean="0"/>
          </a:p>
          <a:p>
            <a:r>
              <a:rPr lang="ru-RU" sz="2400" dirty="0" smtClean="0"/>
              <a:t>                      АЙСИНГ</a:t>
            </a:r>
          </a:p>
          <a:p>
            <a:endParaRPr lang="ru-RU" sz="1800" dirty="0" smtClean="0"/>
          </a:p>
          <a:p>
            <a:r>
              <a:rPr lang="ru-RU" sz="1800" dirty="0" smtClean="0"/>
              <a:t>Айсинг представляет собой достаточно густую пластичную массу, полученную растиранием свежего яичного белка с просеянной сахарной пудрой с добавлением для пластичности какого-либо подкислителя – сок лимона, сухая лимонная кислота</a:t>
            </a:r>
            <a:r>
              <a:rPr lang="ru-RU" dirty="0" smtClean="0"/>
              <a:t>. </a:t>
            </a:r>
          </a:p>
          <a:p>
            <a:endParaRPr lang="en-US" dirty="0" smtClean="0"/>
          </a:p>
          <a:p>
            <a:endParaRPr lang="en-US" dirty="0" smtClean="0"/>
          </a:p>
          <a:p>
            <a:endParaRPr lang="ru-RU" dirty="0" smtClean="0"/>
          </a:p>
          <a:p>
            <a:endParaRPr lang="ru-RU" dirty="0" smtClean="0"/>
          </a:p>
          <a:p>
            <a:endParaRPr lang="ru-RU" dirty="0"/>
          </a:p>
        </p:txBody>
      </p:sp>
      <p:pic>
        <p:nvPicPr>
          <p:cNvPr id="4" name="Рисунок 3" descr="http://supercook.ru/decoration/images-pryanik/prig-icing-00a.jpg"/>
          <p:cNvPicPr/>
          <p:nvPr/>
        </p:nvPicPr>
        <p:blipFill>
          <a:blip r:embed="rId2" cstate="print"/>
          <a:srcRect/>
          <a:stretch>
            <a:fillRect/>
          </a:stretch>
        </p:blipFill>
        <p:spPr bwMode="auto">
          <a:xfrm>
            <a:off x="642910" y="3000372"/>
            <a:ext cx="4429156" cy="1857387"/>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948</TotalTime>
  <Words>773</Words>
  <Application>Microsoft Office PowerPoint</Application>
  <PresentationFormat>Экран (4:3)</PresentationFormat>
  <Paragraphs>175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Аспект</vt:lpstr>
      <vt:lpstr>«ЦВЕТОЧНАЯ ФАНТАЗИЯ»  украшение из мастики  ГБОУ РХ НПО «Профессиональное училище №16» </vt:lpstr>
      <vt:lpstr>Слайд 2</vt:lpstr>
      <vt:lpstr>                     Цели и задачи: </vt:lpstr>
      <vt:lpstr>История мастики</vt:lpstr>
      <vt:lpstr>КОНДИТЕРСКАЯ МАСТИКА ИЗ МАССЫ МАРШМЕЛЛОУ</vt:lpstr>
      <vt:lpstr>Ингредиенты для мастики : </vt:lpstr>
      <vt:lpstr>                                          Приготовление мастики</vt:lpstr>
      <vt:lpstr> украшения  для  тортов</vt:lpstr>
      <vt:lpstr>Айсинг</vt:lpstr>
      <vt:lpstr>Слайд 10</vt:lpstr>
      <vt:lpstr>                                         Приготовление айсинга</vt:lpstr>
      <vt:lpstr>                                  Рисуем из айсинга цветок</vt:lpstr>
      <vt:lpstr>                            Ёлочки из айсинга    </vt:lpstr>
      <vt:lpstr>                           Чем красить мастику? </vt:lpstr>
      <vt:lpstr>                     Чем красить мастику? </vt:lpstr>
      <vt:lpstr>     Можно ли хранить готовую мастику?  </vt:lpstr>
      <vt:lpstr>        Дополнительные ингредиенты</vt:lpstr>
      <vt:lpstr>                         Секреты</vt:lpstr>
      <vt:lpstr>                                            Советы</vt:lpstr>
      <vt:lpstr>        Сахарно-желатиновая кондитерская мастика  ВАЖНОЕ ПРИМЕЧАНИЕ О КОНДИТЕРСКОЙ МАСТИКЕ </vt:lpstr>
      <vt:lpstr>                 Приготовление мастики  </vt:lpstr>
      <vt:lpstr>                               Приготовление мастики</vt:lpstr>
      <vt:lpstr>                                       Ход урока</vt:lpstr>
      <vt:lpstr>с.Таштып 2014 г.</vt:lpstr>
      <vt:lpstr>               Используемая литература</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ГОСУДАРСТВЕННОЕ БЮДЖЕТНОЕ ОБРАЗОВАТЕЛЬНОЕ УЧРЕЖДЕНИЕ РЕСПУБЛИКИ ХАКАСИЯ </dc:title>
  <dc:creator>User</dc:creator>
  <cp:lastModifiedBy>Ученик</cp:lastModifiedBy>
  <cp:revision>117</cp:revision>
  <dcterms:created xsi:type="dcterms:W3CDTF">2014-02-09T15:23:00Z</dcterms:created>
  <dcterms:modified xsi:type="dcterms:W3CDTF">2015-05-12T06:33:57Z</dcterms:modified>
</cp:coreProperties>
</file>