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7F45192-10A2-43D9-B9D3-908345C578FA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E9CE4B3-E1BA-42E7-BBF3-6D54EABAA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\&#1056;&#1072;&#1073;&#1086;&#1095;&#1080;&#1081;%20&#1089;&#1090;&#1086;&#1083;\&#1057;&#1091;&#1087;&#1077;&#1088;%20&#1092;&#1080;&#1079;&#1082;&#1091;&#1083;&#1100;&#1090;&#1084;&#1080;&#1085;&#1091;&#1090;&#1082;&#1072;%20&#1076;&#1083;&#1103;%20&#1091;&#1088;&#1086;&#1082;&#1072;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928670"/>
            <a:ext cx="6572296" cy="2643206"/>
          </a:xfrm>
        </p:spPr>
        <p:txBody>
          <a:bodyPr/>
          <a:lstStyle/>
          <a:p>
            <a:pPr algn="ctr"/>
            <a:r>
              <a:rPr lang="ru-RU" dirty="0" smtClean="0"/>
              <a:t>Понятие одночлена. Стандартный вид одночлена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714348" y="1000108"/>
            <a:ext cx="6572296" cy="5186386"/>
          </a:xfrm>
        </p:spPr>
        <p:txBody>
          <a:bodyPr>
            <a:normAutofit/>
          </a:bodyPr>
          <a:lstStyle/>
          <a:p>
            <a:pPr algn="l" eaLnBrk="1"/>
            <a:r>
              <a:rPr lang="ru-RU" altLang="ru-RU" sz="5400" b="1" dirty="0" smtClean="0"/>
              <a:t>а)  8</a:t>
            </a:r>
            <a:r>
              <a:rPr lang="ru-RU" altLang="ru-RU" sz="5400" b="1" i="1" dirty="0" smtClean="0"/>
              <a:t>а</a:t>
            </a:r>
            <a:r>
              <a:rPr lang="ru-RU" altLang="ru-RU" sz="5400" b="1" baseline="30000" dirty="0" smtClean="0"/>
              <a:t>3 </a:t>
            </a:r>
          </a:p>
          <a:p>
            <a:pPr algn="l" eaLnBrk="1"/>
            <a:r>
              <a:rPr lang="ru-RU" altLang="ru-RU" sz="5400" b="1" dirty="0" smtClean="0"/>
              <a:t>б)  5</a:t>
            </a:r>
            <a:r>
              <a:rPr lang="ru-RU" altLang="ru-RU" sz="5400" b="1" i="1" dirty="0" smtClean="0"/>
              <a:t>х</a:t>
            </a:r>
            <a:r>
              <a:rPr lang="ru-RU" altLang="ru-RU" sz="5400" b="1" baseline="30000" dirty="0" smtClean="0"/>
              <a:t>2</a:t>
            </a:r>
            <a:r>
              <a:rPr lang="ru-RU" altLang="ru-RU" sz="5400" b="1" dirty="0" smtClean="0"/>
              <a:t> </a:t>
            </a:r>
            <a:r>
              <a:rPr lang="ru-RU" altLang="ru-RU" sz="5400" b="1" dirty="0" smtClean="0">
                <a:sym typeface="Symbol" pitchFamily="18" charset="2"/>
              </a:rPr>
              <a:t></a:t>
            </a:r>
            <a:r>
              <a:rPr lang="ru-RU" altLang="ru-RU" sz="5400" b="1" dirty="0" smtClean="0"/>
              <a:t> 5</a:t>
            </a:r>
            <a:r>
              <a:rPr lang="ru-RU" altLang="ru-RU" sz="5400" b="1" i="1" dirty="0" smtClean="0"/>
              <a:t>у</a:t>
            </a:r>
            <a:r>
              <a:rPr lang="ru-RU" altLang="ru-RU" sz="5400" b="1" dirty="0" smtClean="0"/>
              <a:t> : 8</a:t>
            </a:r>
            <a:r>
              <a:rPr lang="en-US" altLang="ru-RU" sz="5400" b="1" i="1" dirty="0" smtClean="0"/>
              <a:t>z</a:t>
            </a:r>
            <a:r>
              <a:rPr lang="ru-RU" altLang="ru-RU" sz="5400" b="1" baseline="30000" dirty="0" smtClean="0"/>
              <a:t> </a:t>
            </a:r>
          </a:p>
          <a:p>
            <a:pPr algn="l" eaLnBrk="1"/>
            <a:r>
              <a:rPr lang="ru-RU" altLang="ru-RU" sz="5400" b="1" dirty="0" smtClean="0"/>
              <a:t>в)  3</a:t>
            </a:r>
            <a:r>
              <a:rPr lang="en-US" altLang="ru-RU" sz="5400" b="1" i="1" dirty="0" smtClean="0"/>
              <a:t>m</a:t>
            </a:r>
            <a:r>
              <a:rPr lang="ru-RU" altLang="ru-RU" sz="5400" b="1" baseline="30000" dirty="0" smtClean="0"/>
              <a:t>3</a:t>
            </a:r>
            <a:r>
              <a:rPr lang="ru-RU" altLang="ru-RU" sz="5400" b="1" dirty="0" smtClean="0"/>
              <a:t> + 8</a:t>
            </a:r>
            <a:r>
              <a:rPr lang="en-US" altLang="ru-RU" sz="5400" b="1" i="1" dirty="0" smtClean="0"/>
              <a:t>n</a:t>
            </a:r>
            <a:r>
              <a:rPr lang="ru-RU" altLang="ru-RU" sz="5400" b="1" baseline="30000" dirty="0" smtClean="0"/>
              <a:t>3</a:t>
            </a:r>
            <a:r>
              <a:rPr lang="ru-RU" altLang="ru-RU" sz="5400" b="1" dirty="0" smtClean="0"/>
              <a:t> </a:t>
            </a:r>
            <a:r>
              <a:rPr lang="ru-RU" altLang="ru-RU" sz="5400" b="1" baseline="30000" dirty="0" smtClean="0"/>
              <a:t> </a:t>
            </a:r>
          </a:p>
          <a:p>
            <a:pPr algn="l" eaLnBrk="1"/>
            <a:r>
              <a:rPr lang="ru-RU" altLang="ru-RU" sz="5400" b="1" dirty="0" smtClean="0"/>
              <a:t>г)  9</a:t>
            </a:r>
            <a:r>
              <a:rPr lang="en-US" altLang="ru-RU" sz="5400" b="1" i="1" dirty="0" smtClean="0"/>
              <a:t>b</a:t>
            </a:r>
            <a:r>
              <a:rPr lang="ru-RU" altLang="ru-RU" sz="5400" b="1" baseline="30000" dirty="0"/>
              <a:t>6</a:t>
            </a:r>
            <a:r>
              <a:rPr lang="ru-RU" altLang="ru-RU" sz="5400" b="1" dirty="0" smtClean="0"/>
              <a:t>(</a:t>
            </a:r>
            <a:r>
              <a:rPr lang="en-US" altLang="ru-RU" sz="5400" b="1" i="1" dirty="0" smtClean="0"/>
              <a:t>c</a:t>
            </a:r>
            <a:r>
              <a:rPr lang="ru-RU" altLang="ru-RU" sz="5400" b="1" baseline="30000" dirty="0" smtClean="0"/>
              <a:t>5</a:t>
            </a:r>
            <a:r>
              <a:rPr lang="ru-RU" altLang="ru-RU" sz="5400" b="1" dirty="0" smtClean="0"/>
              <a:t>)</a:t>
            </a:r>
            <a:r>
              <a:rPr lang="ru-RU" altLang="ru-RU" sz="5400" b="1" baseline="30000" dirty="0" smtClean="0"/>
              <a:t>3 </a:t>
            </a:r>
            <a:endParaRPr lang="ru-RU" altLang="ru-RU" sz="5400" b="1" dirty="0" smtClean="0"/>
          </a:p>
        </p:txBody>
      </p:sp>
      <p:pic>
        <p:nvPicPr>
          <p:cNvPr id="5" name="Рисунок 4" descr="156682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071810"/>
            <a:ext cx="2700341" cy="35303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7239000" cy="484632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FF0000"/>
                </a:solidFill>
                <a:latin typeface="Georgia" pitchFamily="18" charset="0"/>
              </a:rPr>
              <a:t>Одночленом</a:t>
            </a:r>
            <a:r>
              <a:rPr lang="ru-RU" altLang="ru-RU" sz="3600" b="1" i="1" dirty="0" smtClean="0">
                <a:latin typeface="Georgia" pitchFamily="18" charset="0"/>
              </a:rPr>
              <a:t> называется</a:t>
            </a:r>
            <a:r>
              <a:rPr lang="en-US" altLang="ru-RU" sz="3600" b="1" i="1" dirty="0" smtClean="0">
                <a:latin typeface="Georgia" pitchFamily="18" charset="0"/>
              </a:rPr>
              <a:t> </a:t>
            </a:r>
            <a:r>
              <a:rPr lang="ru-RU" altLang="ru-RU" sz="3600" b="1" i="1" dirty="0" smtClean="0">
                <a:latin typeface="Georgia" pitchFamily="18" charset="0"/>
              </a:rPr>
              <a:t>алгебраическое выражение, которое представляет собой произведение чисел и переменных, возведённых в степень с натуральным показателем</a:t>
            </a:r>
            <a:endParaRPr lang="ru-RU" sz="3600" dirty="0"/>
          </a:p>
        </p:txBody>
      </p:sp>
      <p:pic>
        <p:nvPicPr>
          <p:cNvPr id="4" name="Рисунок 3" descr="Karandac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8116" y="4939714"/>
            <a:ext cx="1285884" cy="19182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b="1" i="1" u="sng" dirty="0" smtClean="0">
                <a:solidFill>
                  <a:srgbClr val="FFFF00"/>
                </a:solidFill>
              </a:rPr>
              <a:t>Алгоритм записи одночлена в стандартном виде</a:t>
            </a:r>
            <a:r>
              <a:rPr lang="ru-RU" altLang="ru-RU" b="1" i="1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 dirty="0" smtClean="0"/>
              <a:t>1. Вычислить произведение всех числовых множителей (коэффициент) одночлена и записать его на первом месте.</a:t>
            </a:r>
          </a:p>
          <a:p>
            <a:r>
              <a:rPr lang="ru-RU" altLang="ru-RU" b="1" dirty="0" smtClean="0"/>
              <a:t>2. Определить, какие переменные входят в одночлен, и записать их в алфавитном порядке.</a:t>
            </a:r>
          </a:p>
          <a:p>
            <a:r>
              <a:rPr lang="ru-RU" altLang="ru-RU" b="1" dirty="0" smtClean="0"/>
              <a:t>3. Найти и записать степени переменных.</a:t>
            </a:r>
          </a:p>
          <a:p>
            <a:endParaRPr lang="ru-RU" dirty="0"/>
          </a:p>
        </p:txBody>
      </p:sp>
      <p:pic>
        <p:nvPicPr>
          <p:cNvPr id="4" name="Рисунок 3" descr="Karandac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27092" y="4744252"/>
            <a:ext cx="1416908" cy="2113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Какие выражения являются </a:t>
            </a:r>
            <a:r>
              <a:rPr lang="ru-RU" dirty="0" smtClean="0"/>
              <a:t>одночленами?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en-US" sz="3600" i="1" dirty="0"/>
              <a:t>m</a:t>
            </a:r>
            <a:r>
              <a:rPr lang="en-US" sz="3600" baseline="30000" dirty="0"/>
              <a:t>3</a:t>
            </a:r>
            <a:r>
              <a:rPr lang="en-US" sz="3600" dirty="0"/>
              <a:t> + </a:t>
            </a:r>
            <a:r>
              <a:rPr lang="en-US" sz="3600" i="1" dirty="0"/>
              <a:t>n</a:t>
            </a:r>
            <a:r>
              <a:rPr lang="en-US" sz="3600" baseline="30000" dirty="0"/>
              <a:t>3</a:t>
            </a:r>
            <a:r>
              <a:rPr lang="en-US" sz="3600" dirty="0"/>
              <a:t> + </a:t>
            </a:r>
            <a:r>
              <a:rPr lang="en-US" sz="3600" i="1" dirty="0" smtClean="0"/>
              <a:t>k</a:t>
            </a:r>
            <a:r>
              <a:rPr lang="en-US" sz="3600" baseline="30000" dirty="0" smtClean="0"/>
              <a:t>3</a:t>
            </a:r>
            <a:endParaRPr lang="ru-RU" sz="3600" baseline="30000" dirty="0" smtClean="0"/>
          </a:p>
          <a:p>
            <a:r>
              <a:rPr lang="ru-RU" sz="3600" dirty="0" smtClean="0"/>
              <a:t>2,5</a:t>
            </a:r>
            <a:r>
              <a:rPr lang="ru-RU" sz="3600" i="1" dirty="0" smtClean="0"/>
              <a:t>ас</a:t>
            </a:r>
            <a:r>
              <a:rPr lang="ru-RU" sz="3600" baseline="30000" dirty="0" smtClean="0"/>
              <a:t>2</a:t>
            </a:r>
            <a:r>
              <a:rPr lang="ru-RU" sz="3600" i="1" dirty="0" smtClean="0"/>
              <a:t>ху</a:t>
            </a:r>
            <a:r>
              <a:rPr lang="ru-RU" sz="3600" baseline="30000" dirty="0" smtClean="0"/>
              <a:t>2</a:t>
            </a:r>
          </a:p>
          <a:p>
            <a:r>
              <a:rPr lang="ru-RU" sz="3600" dirty="0" smtClean="0"/>
              <a:t>7</a:t>
            </a:r>
            <a:r>
              <a:rPr lang="ru-RU" sz="3600" i="1" dirty="0"/>
              <a:t> – 3 + </a:t>
            </a:r>
            <a:r>
              <a:rPr lang="ru-RU" sz="3600" i="1" dirty="0" smtClean="0"/>
              <a:t>8</a:t>
            </a:r>
          </a:p>
          <a:p>
            <a:r>
              <a:rPr lang="ru-RU" sz="3600" b="1" i="1" dirty="0"/>
              <a:t>х</a:t>
            </a:r>
            <a:r>
              <a:rPr lang="ru-RU" sz="3600" b="1" baseline="30000" dirty="0"/>
              <a:t>2</a:t>
            </a:r>
            <a:r>
              <a:rPr lang="ru-RU" sz="3600" b="1" dirty="0"/>
              <a:t>+</a:t>
            </a:r>
            <a:r>
              <a:rPr lang="ru-RU" sz="3600" b="1" i="1" dirty="0"/>
              <a:t>х</a:t>
            </a:r>
            <a:endParaRPr lang="ru-RU" sz="3600" dirty="0"/>
          </a:p>
          <a:p>
            <a:r>
              <a:rPr lang="ru-RU" sz="3600" b="1" dirty="0"/>
              <a:t>3,4</a:t>
            </a:r>
            <a:r>
              <a:rPr lang="ru-RU" sz="3600" b="1" i="1" dirty="0"/>
              <a:t>х</a:t>
            </a:r>
            <a:r>
              <a:rPr lang="ru-RU" sz="3600" b="1" baseline="30000" dirty="0"/>
              <a:t>2</a:t>
            </a:r>
            <a:r>
              <a:rPr lang="ru-RU" sz="3600" b="1" i="1" dirty="0"/>
              <a:t>у</a:t>
            </a:r>
            <a:endParaRPr lang="ru-RU" sz="3600" dirty="0"/>
          </a:p>
          <a:p>
            <a:r>
              <a:rPr lang="en-US" sz="3600" b="1" i="1" dirty="0"/>
              <a:t>-m</a:t>
            </a:r>
            <a:endParaRPr lang="en-US" sz="3600" dirty="0"/>
          </a:p>
          <a:p>
            <a:r>
              <a:rPr lang="ru-RU" sz="3600" b="1" dirty="0" smtClean="0"/>
              <a:t>-10,2</a:t>
            </a:r>
            <a:r>
              <a:rPr lang="ru-RU" sz="3600" b="1" baseline="30000" dirty="0" smtClean="0"/>
              <a:t>3</a:t>
            </a:r>
            <a:r>
              <a:rPr lang="en-US" sz="3600" b="1" dirty="0" smtClean="0"/>
              <a:t>a</a:t>
            </a:r>
            <a:r>
              <a:rPr lang="ru-RU" sz="3600" b="1" dirty="0" smtClean="0"/>
              <a:t> -</a:t>
            </a:r>
            <a:r>
              <a:rPr lang="en-US" sz="3600" b="1" dirty="0"/>
              <a:t>a</a:t>
            </a:r>
            <a:endParaRPr lang="ru-RU" sz="3600" dirty="0"/>
          </a:p>
          <a:p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endParaRPr lang="ru-RU" baseline="30000" dirty="0" smtClean="0"/>
          </a:p>
          <a:p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357562"/>
            <a:ext cx="3143272" cy="3297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C:\Documents and Settings\Admin\</a:t>
            </a:r>
            <a:r>
              <a:rPr lang="ru-RU" dirty="0" smtClean="0">
                <a:hlinkClick r:id="rId2" action="ppaction://hlinkfile"/>
              </a:rPr>
              <a:t>Рабочий </a:t>
            </a:r>
            <a:r>
              <a:rPr lang="ru-RU" dirty="0" err="1" smtClean="0">
                <a:hlinkClick r:id="rId2" action="ppaction://hlinkfile"/>
              </a:rPr>
              <a:t>стол\Супер</a:t>
            </a:r>
            <a:r>
              <a:rPr lang="ru-RU" dirty="0" smtClean="0">
                <a:hlinkClick r:id="rId2" action="ppaction://hlinkfile"/>
              </a:rPr>
              <a:t> физкультминутка для урока.</a:t>
            </a:r>
            <a:r>
              <a:rPr lang="en-US" dirty="0" smtClean="0">
                <a:hlinkClick r:id="rId2" action="ppaction://hlinkfile"/>
              </a:rPr>
              <a:t>mp4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642918"/>
          <a:ext cx="7143800" cy="5577840"/>
        </p:xfrm>
        <a:graphic>
          <a:graphicData uri="http://schemas.openxmlformats.org/drawingml/2006/table">
            <a:tbl>
              <a:tblPr/>
              <a:tblGrid>
                <a:gridCol w="3750933"/>
                <a:gridCol w="3392867"/>
              </a:tblGrid>
              <a:tr h="219998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Вариант 1 </a:t>
                      </a: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2 )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4a</a:t>
                      </a:r>
                      <a:r>
                        <a:rPr lang="en-US" sz="2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8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*(-5)b</a:t>
                      </a:r>
                      <a:r>
                        <a:rPr lang="en-US" sz="2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 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ac =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. Вычислить произведение всех числовых множителей (коэффициент) одночлена и записать его на первом месте.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2. Определить, какие переменные входят в одночлен, и записать их в алфавитном порядке.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3. Найти и записать степени переменных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5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Вариант 2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i="1" baseline="30000" dirty="0">
                          <a:latin typeface="Cambria Math"/>
                          <a:ea typeface="Times New Roman"/>
                        </a:rPr>
                        <a:t/>
                      </a:r>
                      <a:br>
                        <a:rPr lang="ru-RU" sz="1400" i="1" baseline="30000" dirty="0">
                          <a:latin typeface="Cambria Math"/>
                          <a:ea typeface="Times New Roman"/>
                        </a:rPr>
                      </a:br>
                      <a:endParaRPr lang="en-US" sz="1400" i="1" baseline="30000" dirty="0" smtClean="0">
                        <a:latin typeface="Cambria Math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Times New Roman"/>
                        </a:rPr>
                        <a:t>      </a:t>
                      </a: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Times New Roman"/>
                        </a:rPr>
                        <a:t>2)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(-3)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ru-RU" sz="28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8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ab</a:t>
                      </a: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= </a:t>
                      </a:r>
                      <a:endParaRPr lang="ru-RU" sz="2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928670"/>
            <a:ext cx="2857520" cy="571504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429000"/>
            <a:ext cx="3714776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7500990" cy="5143536"/>
        </p:xfrm>
        <a:graphic>
          <a:graphicData uri="http://schemas.openxmlformats.org/drawingml/2006/table">
            <a:tbl>
              <a:tblPr/>
              <a:tblGrid>
                <a:gridCol w="3983096"/>
                <a:gridCol w="3517894"/>
              </a:tblGrid>
              <a:tr h="2521919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Вариант 1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Коэффициент одночлена: </a:t>
                      </a: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784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Буквенная часть: 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Степень одночлена: 6.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2) Коэффициент одночлена: -20.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Буквенная часть: 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r>
                        <a:rPr lang="en-US" sz="13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</a:t>
                      </a:r>
                      <a:r>
                        <a:rPr lang="en-US" sz="1300" b="1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ru-RU" sz="1300" dirty="0"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ru-RU" sz="13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Степень одночлена: 12.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1. Вычислить произведение всех числовых множителей (коэффициент) одночлена и записать его на первом месте.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2. Определить, какие переменные входят в одночлен, и записать их в алфавитном порядке.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 Найти и записать степени переменных.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6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Вариант 2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1)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Коэффициент одночлена: -64.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Буквенная часть: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Степень одночлена: 24.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2) Коэффициент одночлена: -12.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Буквенная часть: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</a:t>
                      </a:r>
                      <a:r>
                        <a:rPr lang="ru-RU" sz="13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</a:t>
                      </a:r>
                      <a:r>
                        <a:rPr lang="ru-RU" sz="13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en-US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c</a:t>
                      </a:r>
                      <a:r>
                        <a:rPr lang="ru-RU" sz="1300" baseline="30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ts val="14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Степень одночлена: 13</a:t>
                      </a:r>
                      <a:endParaRPr lang="ru-RU" sz="13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142984"/>
            <a:ext cx="381000" cy="200025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714752"/>
            <a:ext cx="552450" cy="20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omment_10190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285728"/>
            <a:ext cx="7523807" cy="61836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</TotalTime>
  <Words>281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Понятие одночлена. Стандартный вид одночлена</vt:lpstr>
      <vt:lpstr>Слайд 2</vt:lpstr>
      <vt:lpstr>Слайд 3</vt:lpstr>
      <vt:lpstr>Алгоритм записи одночлена в стандартном виде:</vt:lpstr>
      <vt:lpstr>Какие выражения являются одночленами?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одночлена. Стандартный вид одночлена</dc:title>
  <dc:creator>Admin</dc:creator>
  <cp:lastModifiedBy>1</cp:lastModifiedBy>
  <cp:revision>9</cp:revision>
  <dcterms:created xsi:type="dcterms:W3CDTF">2015-02-07T21:17:17Z</dcterms:created>
  <dcterms:modified xsi:type="dcterms:W3CDTF">2015-02-10T21:49:40Z</dcterms:modified>
</cp:coreProperties>
</file>