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  <p:sldMasterId id="2147483768" r:id="rId3"/>
  </p:sldMasterIdLst>
  <p:notesMasterIdLst>
    <p:notesMasterId r:id="rId26"/>
  </p:notesMasterIdLst>
  <p:sldIdLst>
    <p:sldId id="257" r:id="rId4"/>
    <p:sldId id="259" r:id="rId5"/>
    <p:sldId id="261" r:id="rId6"/>
    <p:sldId id="263" r:id="rId7"/>
    <p:sldId id="266" r:id="rId8"/>
    <p:sldId id="318" r:id="rId9"/>
    <p:sldId id="319" r:id="rId10"/>
    <p:sldId id="320" r:id="rId11"/>
    <p:sldId id="321" r:id="rId12"/>
    <p:sldId id="271" r:id="rId13"/>
    <p:sldId id="278" r:id="rId14"/>
    <p:sldId id="279" r:id="rId15"/>
    <p:sldId id="280" r:id="rId16"/>
    <p:sldId id="309" r:id="rId17"/>
    <p:sldId id="310" r:id="rId18"/>
    <p:sldId id="311" r:id="rId19"/>
    <p:sldId id="312" r:id="rId20"/>
    <p:sldId id="314" r:id="rId21"/>
    <p:sldId id="315" r:id="rId22"/>
    <p:sldId id="316" r:id="rId23"/>
    <p:sldId id="317" r:id="rId24"/>
    <p:sldId id="30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90" autoAdjust="0"/>
    <p:restoredTop sz="93705" autoAdjust="0"/>
  </p:normalViewPr>
  <p:slideViewPr>
    <p:cSldViewPr>
      <p:cViewPr>
        <p:scale>
          <a:sx n="50" d="100"/>
          <a:sy n="50" d="100"/>
        </p:scale>
        <p:origin x="-1128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562FD69-7EBF-4DCF-91B0-31013457382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F5741-AE98-4C96-8360-F21A899E15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C0CF7-8C9E-4211-B5F8-EEB2A5B655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8A44C-D0BA-4003-8612-FDFAE5DDB7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134B6-FAF7-4041-8F25-269D6C77C1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6408A-381C-4AB2-A804-59882B65A7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D1126-E306-415C-BE6F-9180103BC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C98DC-8395-4028-9580-79804D1101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6D3B9-D318-4D36-B7A4-BA19CE670B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F9908-EA39-4244-9C1A-37918BCEB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DC957-A4FF-4292-BE79-FD66B9B78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B99BA-F87D-49AB-B5EB-4C8BF1CCD5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09536-DC62-418D-9178-26C160D2B7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A543-5C83-440A-97C9-771F9A27A1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37AD-D2BA-4CC6-9180-901BF9184C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9F350-5BA6-48B9-832D-3E22F599FC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CDC7D3-C885-4E1D-813B-13A347643F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614F96-49B2-4E55-BB2A-34E233BA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20B89-7A3D-4C0F-9419-B4BCB46347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F724F8-4E0C-47E5-96BD-7398C5273B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8E0741-33DF-48B5-B666-CBB6B8A13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1A27A-BEE8-4C4E-BF70-D339C50F4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C0F7A-480E-4273-8B9C-40F25A0F7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A9DD3-5B79-4EEB-8D1E-E0494B5A98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8AB3EC-07BA-4511-991B-B9C6F9681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18615-6BA3-4B92-A68A-EDBEDAC3DE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B0165-DF4D-4AAF-BB38-510E3FE06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1AE0B-E863-45BD-8822-EBABD6C08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2B0C2-0D21-40D8-976B-86F72B55C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4849A-6D4E-4D24-AF78-35A5E44F5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0EE91-A44C-403B-B66B-054A88456B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8520D-F0E7-4A49-B236-34497D659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70274-6374-4A7D-9216-1488C0B56C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C69B-28F2-4127-90C3-8F1D2D6F42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B42E214-A6F5-4D89-A356-15301E7251D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1C71A85-E3DE-4D63-9CFD-ED16A43F82F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42E214-A6F5-4D89-A356-15301E7251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jpe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42910" y="714356"/>
            <a:ext cx="807249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Тема: Умножение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одночленов.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Возведение одночлена в степень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еление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одночлена на  одночлен.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500694" y="4500570"/>
            <a:ext cx="3429024" cy="204151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dirty="0" smtClean="0">
                <a:solidFill>
                  <a:schemeClr val="folHlink"/>
                </a:solidFill>
                <a:latin typeface="Times New Roman" pitchFamily="18" charset="0"/>
              </a:rPr>
              <a:t>Учитель-практикант  </a:t>
            </a:r>
          </a:p>
          <a:p>
            <a:pPr>
              <a:lnSpc>
                <a:spcPct val="80000"/>
              </a:lnSpc>
            </a:pPr>
            <a:r>
              <a:rPr lang="ru-RU" sz="2200" b="1" dirty="0" err="1" smtClean="0">
                <a:solidFill>
                  <a:schemeClr val="folHlink"/>
                </a:solidFill>
                <a:latin typeface="Times New Roman" pitchFamily="18" charset="0"/>
              </a:rPr>
              <a:t>Тугушева</a:t>
            </a:r>
            <a:r>
              <a:rPr lang="ru-RU" sz="2200" b="1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folHlink"/>
                </a:solidFill>
                <a:latin typeface="Times New Roman" pitchFamily="18" charset="0"/>
              </a:rPr>
              <a:t>Эльмира</a:t>
            </a:r>
            <a:endParaRPr lang="ru-RU" sz="2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№5. Замените знак </a:t>
            </a:r>
            <a:r>
              <a:rPr lang="ru-RU" sz="4400">
                <a:latin typeface="Times New Roman" pitchFamily="18" charset="0"/>
              </a:rPr>
              <a:t>*</a:t>
            </a:r>
            <a:r>
              <a:rPr lang="ru-RU">
                <a:latin typeface="Times New Roman" pitchFamily="18" charset="0"/>
              </a:rPr>
              <a:t> таким одночленом, чтобы выполнялось равенство: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ru-RU" sz="4000">
                <a:latin typeface="Times New Roman" pitchFamily="18" charset="0"/>
              </a:rPr>
              <a:t>а) 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9в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б)   8а </a:t>
            </a:r>
            <a:r>
              <a:rPr lang="ru-RU" sz="4000" b="1" baseline="30000">
                <a:latin typeface="Times New Roman" pitchFamily="18" charset="0"/>
              </a:rPr>
              <a:t>2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>
                <a:latin typeface="Times New Roman" pitchFamily="18" charset="0"/>
              </a:rPr>
              <a:t> = - 8а</a:t>
            </a:r>
            <a:r>
              <a:rPr lang="ru-RU" sz="4000" b="1" baseline="30000">
                <a:latin typeface="Times New Roman" pitchFamily="18" charset="0"/>
              </a:rPr>
              <a:t>5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5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в) -4а 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>
                <a:latin typeface="Times New Roman" pitchFamily="18" charset="0"/>
              </a:rPr>
              <a:t> = 12а</a:t>
            </a:r>
            <a:r>
              <a:rPr lang="ru-RU" sz="4000" b="1" baseline="30000">
                <a:latin typeface="Times New Roman" pitchFamily="18" charset="0"/>
              </a:rPr>
              <a:t>7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9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4000" b="1">
              <a:latin typeface="Times New Roman" pitchFamily="18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№5. Замените знак </a:t>
            </a:r>
            <a:r>
              <a:rPr lang="ru-RU" sz="4400">
                <a:latin typeface="Times New Roman" pitchFamily="18" charset="0"/>
              </a:rPr>
              <a:t>*</a:t>
            </a:r>
            <a:r>
              <a:rPr lang="ru-RU">
                <a:latin typeface="Times New Roman" pitchFamily="18" charset="0"/>
              </a:rPr>
              <a:t> таким одночленом, чтобы выполнялось равенство: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ru-RU" sz="4000">
                <a:latin typeface="Times New Roman" pitchFamily="18" charset="0"/>
              </a:rPr>
              <a:t>а) 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9в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б)   8а </a:t>
            </a:r>
            <a:r>
              <a:rPr lang="ru-RU" sz="4000" b="1" baseline="30000">
                <a:latin typeface="Times New Roman" pitchFamily="18" charset="0"/>
              </a:rPr>
              <a:t>2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>
                <a:latin typeface="Times New Roman" pitchFamily="18" charset="0"/>
              </a:rPr>
              <a:t> = - 8а</a:t>
            </a:r>
            <a:r>
              <a:rPr lang="ru-RU" sz="4000" b="1" baseline="30000">
                <a:latin typeface="Times New Roman" pitchFamily="18" charset="0"/>
              </a:rPr>
              <a:t>5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5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в) -4а 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>
                <a:latin typeface="Times New Roman" pitchFamily="18" charset="0"/>
              </a:rPr>
              <a:t> = 12а</a:t>
            </a:r>
            <a:r>
              <a:rPr lang="ru-RU" sz="4000" b="1" baseline="30000">
                <a:latin typeface="Times New Roman" pitchFamily="18" charset="0"/>
              </a:rPr>
              <a:t>7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9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4000" b="1">
              <a:latin typeface="Times New Roman" pitchFamily="18" charset="0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№5. Замените знак </a:t>
            </a:r>
            <a:r>
              <a:rPr lang="ru-RU" sz="4400">
                <a:latin typeface="Times New Roman" pitchFamily="18" charset="0"/>
              </a:rPr>
              <a:t>*</a:t>
            </a:r>
            <a:r>
              <a:rPr lang="ru-RU">
                <a:latin typeface="Times New Roman" pitchFamily="18" charset="0"/>
              </a:rPr>
              <a:t> таким одночленом, чтобы выполнялось равенство: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ru-RU" sz="4000">
                <a:latin typeface="Times New Roman" pitchFamily="18" charset="0"/>
              </a:rPr>
              <a:t>а) 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3в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9в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б)   8а </a:t>
            </a:r>
            <a:r>
              <a:rPr lang="ru-RU" sz="4000" b="1" baseline="30000">
                <a:latin typeface="Times New Roman" pitchFamily="18" charset="0"/>
              </a:rPr>
              <a:t>2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(-а</a:t>
            </a:r>
            <a:r>
              <a:rPr lang="ru-RU" sz="4400" b="1" baseline="30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)</a:t>
            </a:r>
            <a:r>
              <a:rPr lang="ru-RU" sz="4000" b="1">
                <a:latin typeface="Times New Roman" pitchFamily="18" charset="0"/>
              </a:rPr>
              <a:t> = - 8а</a:t>
            </a:r>
            <a:r>
              <a:rPr lang="ru-RU" sz="4000" b="1" baseline="30000">
                <a:latin typeface="Times New Roman" pitchFamily="18" charset="0"/>
              </a:rPr>
              <a:t>5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5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в) -4а 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1">
                <a:latin typeface="Times New Roman" pitchFamily="18" charset="0"/>
              </a:rPr>
              <a:t> = 12а</a:t>
            </a:r>
            <a:r>
              <a:rPr lang="ru-RU" sz="4000" b="1" baseline="30000">
                <a:latin typeface="Times New Roman" pitchFamily="18" charset="0"/>
              </a:rPr>
              <a:t>7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9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4000" b="1">
              <a:latin typeface="Times New Roman" pitchFamily="18" charset="0"/>
            </a:endParaRP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№5. Замените знак </a:t>
            </a:r>
            <a:r>
              <a:rPr lang="ru-RU" sz="4400">
                <a:latin typeface="Times New Roman" pitchFamily="18" charset="0"/>
              </a:rPr>
              <a:t>*</a:t>
            </a:r>
            <a:r>
              <a:rPr lang="ru-RU">
                <a:latin typeface="Times New Roman" pitchFamily="18" charset="0"/>
              </a:rPr>
              <a:t> таким одночленом, чтобы выполнялось равенство: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</a:t>
            </a:r>
            <a:r>
              <a:rPr lang="ru-RU" sz="4000">
                <a:latin typeface="Times New Roman" pitchFamily="18" charset="0"/>
              </a:rPr>
              <a:t>а) 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3в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3в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9в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б)   8а </a:t>
            </a:r>
            <a:r>
              <a:rPr lang="ru-RU" sz="4000" b="1" baseline="30000">
                <a:latin typeface="Times New Roman" pitchFamily="18" charset="0"/>
              </a:rPr>
              <a:t>2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(-а</a:t>
            </a:r>
            <a:r>
              <a:rPr lang="ru-RU" sz="4400" b="1" baseline="30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)</a:t>
            </a:r>
            <a:r>
              <a:rPr lang="ru-RU" sz="4000" b="1">
                <a:latin typeface="Times New Roman" pitchFamily="18" charset="0"/>
              </a:rPr>
              <a:t> = - 8а</a:t>
            </a:r>
            <a:r>
              <a:rPr lang="ru-RU" sz="4000" b="1" baseline="30000">
                <a:latin typeface="Times New Roman" pitchFamily="18" charset="0"/>
              </a:rPr>
              <a:t>5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5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   в) -4а 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в </a:t>
            </a:r>
            <a:r>
              <a:rPr lang="ru-RU" sz="4000" b="1" baseline="30000"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(-3а </a:t>
            </a:r>
            <a:r>
              <a:rPr lang="ru-RU" sz="4400" b="1" baseline="30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baseline="300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="1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b="1">
                <a:latin typeface="Times New Roman" pitchFamily="18" charset="0"/>
              </a:rPr>
              <a:t> = 12а</a:t>
            </a:r>
            <a:r>
              <a:rPr lang="ru-RU" sz="4000" b="1" baseline="30000">
                <a:latin typeface="Times New Roman" pitchFamily="18" charset="0"/>
              </a:rPr>
              <a:t>7</a:t>
            </a:r>
            <a:r>
              <a:rPr lang="ru-RU" sz="4000" b="1">
                <a:latin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</a:rPr>
              <a:t>9</a:t>
            </a:r>
            <a:r>
              <a:rPr lang="ru-RU" sz="4000" b="1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z="4000" b="1">
              <a:latin typeface="Times New Roman" pitchFamily="18" charset="0"/>
            </a:endParaRP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8786842" cy="392909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ru-RU" sz="7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-5a</a:t>
            </a:r>
            <a:r>
              <a:rPr lang="pt-BR" sz="70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 </a:t>
            </a:r>
            <a:r>
              <a:rPr lang="pt-BR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∙4a</a:t>
            </a:r>
            <a:r>
              <a:rPr lang="pt-BR" sz="7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7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7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0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s-ES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s-ES" sz="7000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ES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∙4x</a:t>
            </a:r>
            <a:r>
              <a:rPr lang="es-ES" sz="7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s-ES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ES" sz="7000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sz="7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∙(-5xy) </a:t>
            </a:r>
            <a:r>
              <a:rPr lang="es-ES" sz="7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7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−5ab</a:t>
            </a:r>
            <a:r>
              <a:rPr lang="en-US" sz="70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•(−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2ab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7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(9ab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•(−</a:t>
            </a:r>
            <a:r>
              <a:rPr lang="ru-RU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70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=</a:t>
            </a:r>
            <a:endParaRPr lang="ru-RU" sz="7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AutoNum type="arabicPeriod"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214422"/>
            <a:ext cx="9143999" cy="1878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    </a:t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5" name="Рисунок 4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69" y="3071810"/>
            <a:ext cx="3027755" cy="2846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071538" y="0"/>
            <a:ext cx="6572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DA1F2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Times New Roman" pitchFamily="18" charset="0"/>
              </a:rPr>
              <a:t>Работа у доски </a:t>
            </a:r>
            <a:br>
              <a:rPr lang="ru-RU" sz="3600" b="1" dirty="0" smtClean="0">
                <a:solidFill>
                  <a:srgbClr val="DA1F2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DA1F2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Times New Roman" pitchFamily="18" charset="0"/>
              </a:rPr>
              <a:t>(в тетрадях)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rgbClr val="00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</a:br>
            <a:r>
              <a:rPr lang="ru-RU" sz="3600" b="1" dirty="0" smtClean="0">
                <a:solidFill>
                  <a:srgbClr val="44B9E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1.Выполните умножение:</a:t>
            </a:r>
            <a:r>
              <a:rPr lang="ru-RU" sz="41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  <a:t/>
            </a:r>
            <a:br>
              <a:rPr lang="ru-RU" sz="4100" b="1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s-E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с)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)(-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0,3а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8a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ru-RU" sz="4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-(-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5a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58190" cy="21446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chemeClr val="folHlink"/>
                </a:solidFill>
                <a:latin typeface="Times New Roman" pitchFamily="18" charset="0"/>
              </a:rPr>
              <a:t>2</a:t>
            </a:r>
            <a:r>
              <a:rPr lang="ru-RU" sz="5400" b="1" dirty="0">
                <a:solidFill>
                  <a:schemeClr val="folHlink"/>
                </a:solidFill>
                <a:latin typeface="Times New Roman" pitchFamily="18" charset="0"/>
              </a:rPr>
              <a:t>.Возведите одночлен в указанную степень: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roffes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714620"/>
            <a:ext cx="2786082" cy="3361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001000" cy="4267200"/>
          </a:xfrm>
        </p:spPr>
        <p:txBody>
          <a:bodyPr/>
          <a:lstStyle/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45a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-24a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-72a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99ab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569325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folHlink"/>
                </a:solidFill>
                <a:latin typeface="Times New Roman" pitchFamily="18" charset="0"/>
              </a:rPr>
              <a:t>3</a:t>
            </a:r>
            <a: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  <a:t>.    Представьте данный одночлен в виде произведения  </a:t>
            </a:r>
            <a:b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folHlink"/>
                </a:solidFill>
                <a:latin typeface="Times New Roman" pitchFamily="18" charset="0"/>
              </a:rPr>
              <a:t>одночленов</a:t>
            </a:r>
            <a: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  <a:t>: </a:t>
            </a:r>
            <a:b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</a:br>
            <a:endParaRPr lang="ru-RU" sz="40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857628"/>
            <a:ext cx="2997049" cy="22145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i="1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/>
              <a:t>б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"/>
            <a:ext cx="8001000" cy="100010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  <a:t>4. Упростите выражение: </a:t>
            </a:r>
          </a:p>
        </p:txBody>
      </p:sp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2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285860"/>
            <a:ext cx="305875" cy="1357322"/>
          </a:xfrm>
          <a:prstGeom prst="rect">
            <a:avLst/>
          </a:prstGeom>
          <a:noFill/>
        </p:spPr>
      </p:pic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357298"/>
            <a:ext cx="285752" cy="1268025"/>
          </a:xfrm>
          <a:prstGeom prst="rect">
            <a:avLst/>
          </a:prstGeom>
          <a:noFill/>
        </p:spPr>
      </p:pic>
      <p:sp>
        <p:nvSpPr>
          <p:cNvPr id="262151" name="Rectangle 7"/>
          <p:cNvSpPr>
            <a:spLocks noChangeArrowheads="1"/>
          </p:cNvSpPr>
          <p:nvPr/>
        </p:nvSpPr>
        <p:spPr bwMode="auto">
          <a:xfrm rot="10800000" flipV="1">
            <a:off x="1357290" y="1643050"/>
            <a:ext cx="25817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c*5ab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215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0"/>
            <a:ext cx="928694" cy="6191293"/>
          </a:xfrm>
          <a:prstGeom prst="rect">
            <a:avLst/>
          </a:prstGeom>
          <a:noFill/>
        </p:spPr>
      </p:pic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1714488"/>
            <a:ext cx="142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ac</a:t>
            </a:r>
            <a:r>
              <a:rPr lang="en-US" sz="3200" baseline="30000" dirty="0" smtClean="0"/>
              <a:t>2</a:t>
            </a:r>
            <a:r>
              <a:rPr lang="ru-RU" sz="3200" baseline="30000" dirty="0" smtClean="0"/>
              <a:t> </a:t>
            </a:r>
            <a:endParaRPr lang="ru-RU" sz="3200" dirty="0"/>
          </a:p>
        </p:txBody>
      </p:sp>
      <p:sp>
        <p:nvSpPr>
          <p:cNvPr id="262153" name="Rectangle 9"/>
          <p:cNvSpPr>
            <a:spLocks noChangeArrowheads="1"/>
          </p:cNvSpPr>
          <p:nvPr/>
        </p:nvSpPr>
        <p:spPr bwMode="auto">
          <a:xfrm>
            <a:off x="1000100" y="3143248"/>
            <a:ext cx="485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(2a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4400" baseline="30000" dirty="0" smtClean="0"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ru-RU" sz="4400" dirty="0" smtClean="0">
                <a:cs typeface="Times New Roman" pitchFamily="18" charset="0"/>
              </a:rPr>
              <a:t>*</a:t>
            </a:r>
            <a:r>
              <a:rPr lang="en-US" sz="4400" dirty="0" smtClean="0">
                <a:cs typeface="Times New Roman" pitchFamily="18" charset="0"/>
              </a:rPr>
              <a:t>(</a:t>
            </a:r>
            <a:r>
              <a:rPr lang="ru-RU" sz="4400" dirty="0">
                <a:cs typeface="Times New Roman" pitchFamily="18" charset="0"/>
              </a:rPr>
              <a:t>2</a:t>
            </a:r>
            <a:r>
              <a:rPr lang="en-US" sz="4400" dirty="0">
                <a:cs typeface="Times New Roman" pitchFamily="18" charset="0"/>
              </a:rPr>
              <a:t>a</a:t>
            </a:r>
            <a:r>
              <a:rPr lang="ru-RU" sz="4400" baseline="30000" dirty="0">
                <a:cs typeface="Times New Roman" pitchFamily="18" charset="0"/>
              </a:rPr>
              <a:t>3</a:t>
            </a:r>
            <a:r>
              <a:rPr lang="en-US" sz="4400" dirty="0">
                <a:cs typeface="Times New Roman" pitchFamily="18" charset="0"/>
              </a:rPr>
              <a:t>b</a:t>
            </a:r>
            <a:r>
              <a:rPr lang="ru-RU" sz="4400" baseline="30000" dirty="0">
                <a:cs typeface="Times New Roman" pitchFamily="18" charset="0"/>
              </a:rPr>
              <a:t>4</a:t>
            </a:r>
            <a:r>
              <a:rPr lang="en-US" sz="4400" dirty="0">
                <a:cs typeface="Times New Roman" pitchFamily="18" charset="0"/>
              </a:rPr>
              <a:t>)</a:t>
            </a:r>
            <a:r>
              <a:rPr lang="ru-RU" sz="4400" baseline="30000" dirty="0">
                <a:cs typeface="Times New Roman" pitchFamily="18" charset="0"/>
              </a:rPr>
              <a:t>3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642910" y="4688483"/>
            <a:ext cx="48577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dirty="0"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8a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=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pic>
        <p:nvPicPr>
          <p:cNvPr id="15" name="Рисунок 14" descr="proffesor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62637" y="2428868"/>
            <a:ext cx="3081363" cy="3718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(35а</a:t>
            </a:r>
            <a:r>
              <a:rPr lang="ru-RU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:(7а</a:t>
            </a:r>
            <a:r>
              <a:rPr lang="ru-RU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)(-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(3x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75y</a:t>
            </a:r>
            <a:r>
              <a:rPr lang="en-US" sz="4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(-15)=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folHlink"/>
                </a:solidFill>
                <a:latin typeface="Times New Roman" pitchFamily="18" charset="0"/>
              </a:rPr>
              <a:t>5. </a:t>
            </a:r>
            <a: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  <a:t>Выполните деление одночлена на одночлен:</a:t>
            </a:r>
          </a:p>
        </p:txBody>
      </p:sp>
      <p:pic>
        <p:nvPicPr>
          <p:cNvPr id="4" name="Рисунок 3" descr="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500570"/>
            <a:ext cx="2214546" cy="2081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85860"/>
            <a:ext cx="8001000" cy="426720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)(2а</a:t>
            </a:r>
            <a:r>
              <a:rPr lang="ru-RU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:(2а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)(-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:(3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(49y</a:t>
            </a:r>
            <a:r>
              <a:rPr lang="ru-RU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:(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7y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):(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4000" b="1" dirty="0" smtClean="0">
                <a:solidFill>
                  <a:schemeClr val="folHlink"/>
                </a:solidFill>
                <a:latin typeface="Times New Roman" pitchFamily="18" charset="0"/>
              </a:rPr>
              <a:t>6. </a:t>
            </a:r>
            <a:r>
              <a:rPr lang="ru-RU" sz="4000" b="1" dirty="0">
                <a:solidFill>
                  <a:schemeClr val="folHlink"/>
                </a:solidFill>
                <a:latin typeface="Times New Roman" pitchFamily="18" charset="0"/>
              </a:rPr>
              <a:t>Упростите выражение:</a:t>
            </a:r>
          </a:p>
        </p:txBody>
      </p:sp>
      <p:pic>
        <p:nvPicPr>
          <p:cNvPr id="4" name="Рисунок 3" descr="content_asmq_ow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29132"/>
            <a:ext cx="2104619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</a:rPr>
              <a:t>Устная  </a:t>
            </a: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</a:rPr>
              <a:t>работа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200" b="1" dirty="0">
                <a:latin typeface="Times New Roman" pitchFamily="18" charset="0"/>
              </a:rPr>
              <a:t>№1. Упростите  выражение:</a:t>
            </a:r>
            <a:endParaRPr lang="ru-RU" sz="2900" b="1" dirty="0"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ru-RU" sz="1800" b="1" dirty="0"/>
              <a:t>        </a:t>
            </a:r>
            <a:r>
              <a:rPr lang="ru-RU" sz="2900" b="1" dirty="0">
                <a:solidFill>
                  <a:srgbClr val="A50021"/>
                </a:solidFill>
              </a:rPr>
              <a:t>а)</a:t>
            </a:r>
            <a:r>
              <a:rPr lang="ru-RU" sz="2900" b="1" dirty="0"/>
              <a:t>   </a:t>
            </a:r>
            <a:r>
              <a:rPr lang="ru-RU" sz="2900" b="1" dirty="0" smtClean="0"/>
              <a:t>а</a:t>
            </a:r>
            <a:r>
              <a:rPr lang="ru-RU" sz="2900" b="1" baseline="30000" dirty="0" smtClean="0"/>
              <a:t>3</a:t>
            </a:r>
            <a:r>
              <a:rPr lang="ru-RU" sz="2900" b="1" dirty="0" smtClean="0"/>
              <a:t>а</a:t>
            </a:r>
            <a:r>
              <a:rPr lang="ru-RU" sz="2900" b="1" baseline="30000" dirty="0" smtClean="0"/>
              <a:t>13</a:t>
            </a:r>
            <a:r>
              <a:rPr lang="ru-RU" sz="2900" b="1" dirty="0" smtClean="0"/>
              <a:t> </a:t>
            </a:r>
            <a:r>
              <a:rPr lang="ru-RU" sz="2900" b="1" dirty="0"/>
              <a:t>=</a:t>
            </a:r>
            <a:endParaRPr lang="ru-RU" sz="2900" b="1" i="1" dirty="0"/>
          </a:p>
          <a:p>
            <a:pPr algn="just">
              <a:buFont typeface="Wingdings" pitchFamily="2" charset="2"/>
              <a:buNone/>
            </a:pPr>
            <a:r>
              <a:rPr lang="ru-RU" sz="2900" b="1" dirty="0"/>
              <a:t>     б)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b="1" i="1" dirty="0" smtClean="0"/>
              <a:t>в</a:t>
            </a:r>
            <a:r>
              <a:rPr lang="ru-RU" sz="2900" b="1" i="1" baseline="30000" dirty="0" smtClean="0"/>
              <a:t>7</a:t>
            </a:r>
            <a:r>
              <a:rPr lang="ru-RU" sz="2900" b="1" i="1" dirty="0" smtClean="0"/>
              <a:t>вв</a:t>
            </a:r>
            <a:r>
              <a:rPr lang="ru-RU" sz="2900" b="1" i="1" baseline="30000" dirty="0"/>
              <a:t>4</a:t>
            </a:r>
            <a:r>
              <a:rPr lang="ru-RU" sz="2900" b="1" i="1" dirty="0" smtClean="0"/>
              <a:t> </a:t>
            </a:r>
            <a:r>
              <a:rPr lang="ru-RU" sz="2900" b="1" i="1" dirty="0"/>
              <a:t>=</a:t>
            </a:r>
            <a:endParaRPr lang="ru-RU" sz="2900" b="1" dirty="0"/>
          </a:p>
          <a:p>
            <a:pPr algn="just">
              <a:buFont typeface="Wingdings" pitchFamily="2" charset="2"/>
              <a:buNone/>
            </a:pPr>
            <a:r>
              <a:rPr lang="ru-RU" sz="2900" b="1" dirty="0"/>
              <a:t>     </a:t>
            </a:r>
            <a:r>
              <a:rPr lang="ru-RU" sz="2900" b="1" dirty="0">
                <a:solidFill>
                  <a:srgbClr val="A50021"/>
                </a:solidFill>
              </a:rPr>
              <a:t>в)</a:t>
            </a:r>
            <a:r>
              <a:rPr lang="ru-RU" sz="2900" b="1" i="1" dirty="0"/>
              <a:t>   ( х</a:t>
            </a:r>
            <a:r>
              <a:rPr lang="ru-RU" sz="2900" b="1" i="1" baseline="30000" dirty="0"/>
              <a:t>3</a:t>
            </a:r>
            <a:r>
              <a:rPr lang="ru-RU" sz="2900" b="1" i="1" dirty="0"/>
              <a:t>)</a:t>
            </a:r>
            <a:r>
              <a:rPr lang="ru-RU" sz="2900" b="1" i="1" baseline="30000" dirty="0"/>
              <a:t>5 </a:t>
            </a:r>
            <a:r>
              <a:rPr lang="ru-RU" sz="2900" b="1" i="1" dirty="0"/>
              <a:t>=</a:t>
            </a:r>
          </a:p>
          <a:p>
            <a:pPr algn="just">
              <a:buFont typeface="Wingdings" pitchFamily="2" charset="2"/>
              <a:buNone/>
            </a:pPr>
            <a:r>
              <a:rPr lang="ru-RU" sz="2900" b="1" dirty="0"/>
              <a:t>     </a:t>
            </a:r>
            <a:r>
              <a:rPr lang="ru-RU" sz="2900" b="1" dirty="0">
                <a:solidFill>
                  <a:srgbClr val="A50021"/>
                </a:solidFill>
              </a:rPr>
              <a:t>г)</a:t>
            </a:r>
            <a:r>
              <a:rPr lang="ru-RU" sz="2900" b="1" dirty="0"/>
              <a:t>  у</a:t>
            </a:r>
            <a:r>
              <a:rPr lang="ru-RU" sz="2600" b="1" baseline="30000" dirty="0"/>
              <a:t>8</a:t>
            </a:r>
            <a:r>
              <a:rPr lang="ru-RU" sz="2600" b="1" dirty="0"/>
              <a:t>: у</a:t>
            </a:r>
            <a:r>
              <a:rPr lang="ru-RU" sz="2600" b="1" baseline="30000" dirty="0"/>
              <a:t>5  </a:t>
            </a:r>
            <a:r>
              <a:rPr lang="ru-RU" sz="2600" b="1" dirty="0"/>
              <a:t>=</a:t>
            </a:r>
          </a:p>
          <a:p>
            <a:pPr algn="just">
              <a:buFont typeface="Wingdings" pitchFamily="2" charset="2"/>
              <a:buNone/>
            </a:pPr>
            <a:r>
              <a:rPr lang="ru-RU" sz="2900" b="1" dirty="0"/>
              <a:t>     </a:t>
            </a:r>
            <a:r>
              <a:rPr lang="ru-RU" sz="2900" b="1" dirty="0" err="1">
                <a:solidFill>
                  <a:srgbClr val="A50021"/>
                </a:solidFill>
              </a:rPr>
              <a:t>д</a:t>
            </a:r>
            <a:r>
              <a:rPr lang="ru-RU" sz="2900" b="1" dirty="0">
                <a:solidFill>
                  <a:srgbClr val="A50021"/>
                </a:solidFill>
              </a:rPr>
              <a:t>)</a:t>
            </a:r>
            <a:r>
              <a:rPr lang="ru-RU" sz="2900" b="1" dirty="0"/>
              <a:t>  (</a:t>
            </a:r>
            <a:r>
              <a:rPr lang="ru-RU" sz="2900" b="1" dirty="0" err="1"/>
              <a:t>ху</a:t>
            </a:r>
            <a:r>
              <a:rPr lang="ru-RU" sz="2900" b="1" dirty="0"/>
              <a:t>)</a:t>
            </a:r>
            <a:r>
              <a:rPr lang="ru-RU" sz="2900" b="1" baseline="30000" dirty="0"/>
              <a:t>4 </a:t>
            </a:r>
            <a:r>
              <a:rPr lang="ru-RU" sz="2900" b="1" dirty="0"/>
              <a:t>=</a:t>
            </a:r>
            <a:endParaRPr lang="ru-RU" sz="1800" b="1" dirty="0"/>
          </a:p>
          <a:p>
            <a:pPr>
              <a:buFont typeface="Wingdings" pitchFamily="2" charset="2"/>
              <a:buNone/>
            </a:pPr>
            <a:r>
              <a:rPr lang="ru-RU" sz="1800" b="1" dirty="0"/>
              <a:t>              </a:t>
            </a:r>
            <a:endParaRPr lang="en-US" sz="1800" b="1" dirty="0"/>
          </a:p>
          <a:p>
            <a:pPr>
              <a:buFont typeface="Wingdings" pitchFamily="2" charset="2"/>
              <a:buNone/>
            </a:pPr>
            <a:r>
              <a:rPr lang="en-US" sz="1800" b="1" dirty="0"/>
              <a:t>        </a:t>
            </a:r>
            <a:endParaRPr lang="ru-RU" sz="1800" b="1" dirty="0"/>
          </a:p>
        </p:txBody>
      </p:sp>
      <p:graphicFrame>
        <p:nvGraphicFramePr>
          <p:cNvPr id="125121" name="Group 193"/>
          <p:cNvGraphicFramePr>
            <a:graphicFrameLocks noGrp="1"/>
          </p:cNvGraphicFramePr>
          <p:nvPr/>
        </p:nvGraphicFramePr>
        <p:xfrm>
          <a:off x="4932363" y="1773238"/>
          <a:ext cx="1944687" cy="70104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123" name="Group 195"/>
          <p:cNvGraphicFramePr>
            <a:graphicFrameLocks noGrp="1"/>
          </p:cNvGraphicFramePr>
          <p:nvPr/>
        </p:nvGraphicFramePr>
        <p:xfrm>
          <a:off x="4932363" y="2492375"/>
          <a:ext cx="1944687" cy="59436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</a:t>
                      </a:r>
                      <a:r>
                        <a:rPr kumimoji="0" lang="ru-RU" sz="3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</a:t>
                      </a:r>
                      <a:r>
                        <a:rPr kumimoji="0" lang="ru-RU" sz="4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125" name="Group 197"/>
          <p:cNvGraphicFramePr>
            <a:graphicFrameLocks noGrp="1"/>
          </p:cNvGraphicFramePr>
          <p:nvPr/>
        </p:nvGraphicFramePr>
        <p:xfrm>
          <a:off x="4932363" y="3068638"/>
          <a:ext cx="1944687" cy="59436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  <a:r>
                        <a:rPr kumimoji="0" lang="ru-RU" sz="3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4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127" name="Group 199"/>
          <p:cNvGraphicFramePr>
            <a:graphicFrameLocks noGrp="1"/>
          </p:cNvGraphicFramePr>
          <p:nvPr/>
        </p:nvGraphicFramePr>
        <p:xfrm>
          <a:off x="4932363" y="3644900"/>
          <a:ext cx="1944687" cy="59436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</a:t>
                      </a: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33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ru-RU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137" name="Group 209"/>
          <p:cNvGraphicFramePr>
            <a:graphicFrameLocks noGrp="1"/>
          </p:cNvGraphicFramePr>
          <p:nvPr/>
        </p:nvGraphicFramePr>
        <p:xfrm>
          <a:off x="4932363" y="4221163"/>
          <a:ext cx="1944687" cy="579120"/>
        </p:xfrm>
        <a:graphic>
          <a:graphicData uri="http://schemas.openxmlformats.org/drawingml/2006/table">
            <a:tbl>
              <a:tblPr/>
              <a:tblGrid>
                <a:gridCol w="19446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х</a:t>
                      </a:r>
                      <a:r>
                        <a:rPr kumimoji="0" lang="ru-RU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</a:t>
                      </a:r>
                      <a:r>
                        <a:rPr kumimoji="0" lang="ru-RU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Рисунок 6" descr="2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478" r="1791" b="10416"/>
          <a:stretch>
            <a:fillRect/>
          </a:stretch>
        </p:blipFill>
        <p:spPr bwMode="auto">
          <a:xfrm>
            <a:off x="7143768" y="4143380"/>
            <a:ext cx="150018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071678"/>
            <a:ext cx="5934088" cy="3429024"/>
          </a:xfrm>
        </p:spPr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№23.14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№23.15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№22.33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а,б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Работа с учебником</a:t>
            </a:r>
            <a:endParaRPr lang="ru-RU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9432815_den_uchitely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000504"/>
            <a:ext cx="2592920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№22.33  В,Г</a:t>
            </a:r>
          </a:p>
          <a:p>
            <a:pPr marL="514350" indent="-51435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№23.12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№23.12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№23.9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Домашняя работа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600" b="1" dirty="0" smtClean="0">
                <a:solidFill>
                  <a:schemeClr val="folHlink"/>
                </a:solidFill>
              </a:rPr>
              <a:t>    Спасибо </a:t>
            </a:r>
            <a:r>
              <a:rPr lang="ru-RU" sz="4600" b="1" dirty="0">
                <a:solidFill>
                  <a:schemeClr val="folHlink"/>
                </a:solidFill>
              </a:rPr>
              <a:t>за </a:t>
            </a:r>
            <a:r>
              <a:rPr lang="ru-RU" sz="4600" b="1" dirty="0" smtClean="0">
                <a:solidFill>
                  <a:schemeClr val="folHlink"/>
                </a:solidFill>
              </a:rPr>
              <a:t>урок!!!</a:t>
            </a:r>
            <a:endParaRPr lang="ru-RU" sz="4600" b="1" dirty="0">
              <a:solidFill>
                <a:schemeClr val="folHlink"/>
              </a:solidFill>
            </a:endParaRPr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500306"/>
            <a:ext cx="3143272" cy="3201975"/>
          </a:xfrm>
          <a:prstGeom prst="rect">
            <a:avLst/>
          </a:prstGeom>
        </p:spPr>
      </p:pic>
      <p:pic>
        <p:nvPicPr>
          <p:cNvPr id="5" name="Рисунок 4" descr="big-59-773-13648980119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643182"/>
            <a:ext cx="3143272" cy="300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213"/>
            <a:ext cx="9144000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№2. Является ли одночленами выражения:</a:t>
            </a:r>
            <a:r>
              <a:rPr lang="ru-RU" sz="3600" b="1" dirty="0">
                <a:latin typeface="Times New Roman" pitchFamily="18" charset="0"/>
              </a:rPr>
              <a:t>                                                           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ru-RU" sz="2400" b="1" dirty="0"/>
              <a:t>              </a:t>
            </a:r>
            <a:r>
              <a:rPr lang="ru-RU" sz="3600" b="1" dirty="0"/>
              <a:t>а)   </a:t>
            </a:r>
            <a:r>
              <a:rPr lang="ru-RU" sz="3600" b="1" i="1" dirty="0" smtClean="0"/>
              <a:t>3ху</a:t>
            </a:r>
            <a:r>
              <a:rPr lang="ru-RU" sz="3600" b="1" i="1" baseline="30000" dirty="0" smtClean="0"/>
              <a:t>4  </a:t>
            </a:r>
            <a:r>
              <a:rPr lang="ru-RU" sz="3600" b="1" i="1" dirty="0" smtClean="0"/>
              <a:t>         </a:t>
            </a:r>
            <a:endParaRPr lang="ru-RU" sz="3600" b="1" i="1" dirty="0"/>
          </a:p>
          <a:p>
            <a:pPr algn="just">
              <a:buFont typeface="Wingdings" pitchFamily="2" charset="2"/>
              <a:buNone/>
            </a:pPr>
            <a:r>
              <a:rPr lang="ru-RU" sz="3600" b="1" dirty="0"/>
              <a:t>         б)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/>
              <a:t> </a:t>
            </a:r>
            <a:r>
              <a:rPr lang="ru-RU" sz="3600" b="1" i="1" dirty="0" smtClean="0"/>
              <a:t>10а</a:t>
            </a:r>
            <a:r>
              <a:rPr lang="ru-RU" sz="3600" b="1" i="1" baseline="30000" dirty="0" smtClean="0"/>
              <a:t>5</a:t>
            </a:r>
            <a:r>
              <a:rPr lang="ru-RU" sz="3600" b="1" i="1" dirty="0" smtClean="0"/>
              <a:t>в           </a:t>
            </a:r>
            <a:endParaRPr lang="ru-RU" sz="3600" b="1" dirty="0"/>
          </a:p>
          <a:p>
            <a:pPr algn="just">
              <a:buFont typeface="Wingdings" pitchFamily="2" charset="2"/>
              <a:buNone/>
            </a:pPr>
            <a:r>
              <a:rPr lang="ru-RU" sz="3600" b="1" dirty="0"/>
              <a:t>         в)</a:t>
            </a:r>
            <a:r>
              <a:rPr lang="ru-RU" sz="3600" b="1" i="1" dirty="0"/>
              <a:t>   </a:t>
            </a:r>
            <a:r>
              <a:rPr lang="ru-RU" sz="3600" b="1" i="1" dirty="0" smtClean="0"/>
              <a:t>а</a:t>
            </a:r>
            <a:r>
              <a:rPr lang="ru-RU" sz="3600" b="1" i="1" baseline="30000" dirty="0" smtClean="0"/>
              <a:t>9</a:t>
            </a:r>
            <a:r>
              <a:rPr lang="ru-RU" sz="3600" b="1" i="1" dirty="0" smtClean="0"/>
              <a:t>вс</a:t>
            </a:r>
            <a:r>
              <a:rPr lang="ru-RU" sz="3600" b="1" i="1" baseline="30000" dirty="0" smtClean="0"/>
              <a:t>4                   </a:t>
            </a:r>
            <a:endParaRPr lang="ru-RU" sz="3600" b="1" i="1" dirty="0"/>
          </a:p>
          <a:p>
            <a:pPr algn="just">
              <a:buFont typeface="Wingdings" pitchFamily="2" charset="2"/>
              <a:buNone/>
            </a:pPr>
            <a:r>
              <a:rPr lang="ru-RU" sz="3600" b="1" dirty="0"/>
              <a:t>         г)    </a:t>
            </a:r>
            <a:r>
              <a:rPr lang="ru-RU" sz="3600" b="1" i="1" dirty="0" smtClean="0"/>
              <a:t>15х</a:t>
            </a:r>
            <a:r>
              <a:rPr lang="ru-RU" sz="3600" b="1" i="1" baseline="30000" dirty="0" smtClean="0"/>
              <a:t>2</a:t>
            </a:r>
            <a:r>
              <a:rPr lang="ru-RU" sz="3600" b="1" i="1" dirty="0" smtClean="0"/>
              <a:t>у+ху      </a:t>
            </a:r>
            <a:endParaRPr lang="ru-RU" sz="3600" b="1" i="1" dirty="0"/>
          </a:p>
          <a:p>
            <a:pPr algn="just">
              <a:buFont typeface="Wingdings" pitchFamily="2" charset="2"/>
              <a:buNone/>
            </a:pPr>
            <a:r>
              <a:rPr lang="ru-RU" sz="3600" b="1" dirty="0"/>
              <a:t>         </a:t>
            </a:r>
            <a:r>
              <a:rPr lang="ru-RU" sz="3600" b="1" dirty="0" err="1"/>
              <a:t>д</a:t>
            </a:r>
            <a:r>
              <a:rPr lang="ru-RU" sz="3600" b="1" dirty="0"/>
              <a:t>)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/>
              <a:t> </a:t>
            </a:r>
            <a:r>
              <a:rPr lang="ru-RU" sz="3600" b="1" i="1" dirty="0" err="1"/>
              <a:t>х</a:t>
            </a:r>
            <a:r>
              <a:rPr lang="ru-RU" sz="3600" b="1" i="1" dirty="0"/>
              <a:t>                 </a:t>
            </a:r>
            <a:endParaRPr lang="ru-RU" sz="2400" b="1" dirty="0"/>
          </a:p>
          <a:p>
            <a:pPr>
              <a:buFont typeface="Wingdings" pitchFamily="2" charset="2"/>
              <a:buNone/>
            </a:pPr>
            <a:endParaRPr lang="ru-RU" sz="2400" b="1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graphicFrame>
        <p:nvGraphicFramePr>
          <p:cNvPr id="132173" name="Group 77"/>
          <p:cNvGraphicFramePr>
            <a:graphicFrameLocks noGrp="1"/>
          </p:cNvGraphicFramePr>
          <p:nvPr/>
        </p:nvGraphicFramePr>
        <p:xfrm>
          <a:off x="5580063" y="2276475"/>
          <a:ext cx="1223962" cy="762000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74" name="Group 78"/>
          <p:cNvGraphicFramePr>
            <a:graphicFrameLocks noGrp="1"/>
          </p:cNvGraphicFramePr>
          <p:nvPr/>
        </p:nvGraphicFramePr>
        <p:xfrm>
          <a:off x="5580063" y="2997200"/>
          <a:ext cx="1223962" cy="762000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57" name="Group 61"/>
          <p:cNvGraphicFramePr>
            <a:graphicFrameLocks noGrp="1"/>
          </p:cNvGraphicFramePr>
          <p:nvPr/>
        </p:nvGraphicFramePr>
        <p:xfrm>
          <a:off x="5580063" y="3716338"/>
          <a:ext cx="1223962" cy="762000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78" name="Group 82"/>
          <p:cNvGraphicFramePr>
            <a:graphicFrameLocks noGrp="1"/>
          </p:cNvGraphicFramePr>
          <p:nvPr/>
        </p:nvGraphicFramePr>
        <p:xfrm>
          <a:off x="5580063" y="4437063"/>
          <a:ext cx="1223962" cy="720725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Verdan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2180" name="Group 84"/>
          <p:cNvGraphicFramePr>
            <a:graphicFrameLocks noGrp="1"/>
          </p:cNvGraphicFramePr>
          <p:nvPr/>
        </p:nvGraphicFramePr>
        <p:xfrm>
          <a:off x="5580063" y="5084763"/>
          <a:ext cx="1223962" cy="762000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213"/>
            <a:ext cx="9144000" cy="46085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</a:rPr>
              <a:t>     </a:t>
            </a:r>
            <a:r>
              <a:rPr lang="ru-RU" b="1" dirty="0">
                <a:latin typeface="Times New Roman" pitchFamily="18" charset="0"/>
              </a:rPr>
              <a:t>                                    ОПРЕДЕЛИТЕ:  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                                коэффициент   степень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                                                            одночлена                                                                                         </a:t>
            </a:r>
          </a:p>
          <a:p>
            <a:pPr algn="just">
              <a:buFont typeface="Wingdings" pitchFamily="2" charset="2"/>
              <a:buNone/>
            </a:pPr>
            <a:r>
              <a:rPr lang="ru-RU" sz="2000" b="1" dirty="0"/>
              <a:t>  </a:t>
            </a:r>
            <a:r>
              <a:rPr lang="ru-RU" b="1" dirty="0"/>
              <a:t>а)   </a:t>
            </a:r>
            <a:r>
              <a:rPr lang="ru-RU" b="1" i="1" dirty="0" smtClean="0"/>
              <a:t>1,9ху</a:t>
            </a:r>
            <a:r>
              <a:rPr lang="ru-RU" b="1" i="1" baseline="30000" dirty="0" smtClean="0"/>
              <a:t>4                </a:t>
            </a:r>
            <a:r>
              <a:rPr lang="ru-RU" b="1" i="1" dirty="0" smtClean="0"/>
              <a:t>              </a:t>
            </a:r>
            <a:endParaRPr lang="ru-RU" b="1" i="1" dirty="0"/>
          </a:p>
          <a:p>
            <a:pPr algn="just">
              <a:buFont typeface="Wingdings" pitchFamily="2" charset="2"/>
              <a:buNone/>
            </a:pPr>
            <a:r>
              <a:rPr lang="ru-RU" b="1" dirty="0"/>
              <a:t> </a:t>
            </a:r>
            <a:endParaRPr lang="ru-RU" b="1" dirty="0" smtClean="0"/>
          </a:p>
          <a:p>
            <a:pPr algn="just">
              <a:buFont typeface="Wingdings" pitchFamily="2" charset="2"/>
              <a:buNone/>
            </a:pPr>
            <a:r>
              <a:rPr lang="ru-RU" b="1" dirty="0" smtClean="0"/>
              <a:t>б</a:t>
            </a:r>
            <a:r>
              <a:rPr lang="ru-RU" b="1" dirty="0"/>
              <a:t>)   </a:t>
            </a:r>
            <a:r>
              <a:rPr lang="ru-RU" b="1" dirty="0" smtClean="0"/>
              <a:t> </a:t>
            </a:r>
            <a:r>
              <a:rPr lang="ru-RU" b="1" i="1" dirty="0"/>
              <a:t>-7а</a:t>
            </a:r>
            <a:r>
              <a:rPr lang="ru-RU" b="1" i="1" baseline="30000" dirty="0"/>
              <a:t>3</a:t>
            </a:r>
            <a:r>
              <a:rPr lang="ru-RU" b="1" i="1" dirty="0"/>
              <a:t>в                               </a:t>
            </a:r>
            <a:endParaRPr lang="ru-RU" b="1" dirty="0"/>
          </a:p>
          <a:p>
            <a:pPr algn="just">
              <a:buFont typeface="Wingdings" pitchFamily="2" charset="2"/>
              <a:buNone/>
            </a:pPr>
            <a:r>
              <a:rPr lang="ru-RU" b="1" dirty="0"/>
              <a:t> </a:t>
            </a:r>
            <a:endParaRPr lang="ru-RU" b="1" dirty="0" smtClean="0"/>
          </a:p>
          <a:p>
            <a:pPr algn="just">
              <a:buFont typeface="Wingdings" pitchFamily="2" charset="2"/>
              <a:buNone/>
            </a:pPr>
            <a:r>
              <a:rPr lang="ru-RU" b="1" dirty="0" smtClean="0"/>
              <a:t>в</a:t>
            </a:r>
            <a:r>
              <a:rPr lang="ru-RU" b="1" dirty="0"/>
              <a:t>)</a:t>
            </a:r>
            <a:r>
              <a:rPr lang="ru-RU" b="1" i="1" dirty="0"/>
              <a:t>   </a:t>
            </a:r>
            <a:r>
              <a:rPr lang="ru-RU" b="1" i="1" dirty="0" smtClean="0"/>
              <a:t>а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вс</a:t>
            </a:r>
            <a:r>
              <a:rPr lang="ru-RU" b="1" i="1" baseline="30000" dirty="0"/>
              <a:t>6</a:t>
            </a:r>
            <a:r>
              <a:rPr lang="ru-RU" b="1" i="1" baseline="30000" dirty="0" smtClean="0"/>
              <a:t>                     </a:t>
            </a:r>
            <a:r>
              <a:rPr lang="ru-RU" b="1" i="1" dirty="0" smtClean="0"/>
              <a:t>                   </a:t>
            </a:r>
            <a:endParaRPr lang="ru-RU" b="1" i="1" dirty="0"/>
          </a:p>
          <a:p>
            <a:pPr algn="just">
              <a:buFont typeface="Wingdings" pitchFamily="2" charset="2"/>
              <a:buNone/>
            </a:pPr>
            <a:endParaRPr lang="ru-RU" b="1" dirty="0" smtClean="0"/>
          </a:p>
          <a:p>
            <a:pPr algn="just">
              <a:buFont typeface="Wingdings" pitchFamily="2" charset="2"/>
              <a:buNone/>
            </a:pPr>
            <a:r>
              <a:rPr lang="ru-RU" b="1" dirty="0" smtClean="0"/>
              <a:t> </a:t>
            </a:r>
            <a:r>
              <a:rPr lang="ru-RU" b="1" dirty="0" err="1"/>
              <a:t>д</a:t>
            </a:r>
            <a:r>
              <a:rPr lang="ru-RU" b="1" dirty="0"/>
              <a:t>)   </a:t>
            </a:r>
            <a:r>
              <a:rPr lang="ru-RU" b="1" i="1" dirty="0"/>
              <a:t>-</a:t>
            </a:r>
            <a:r>
              <a:rPr lang="ru-RU" b="1" i="1" dirty="0" err="1"/>
              <a:t>х</a:t>
            </a:r>
            <a:r>
              <a:rPr lang="ru-RU" b="1" i="1" dirty="0"/>
              <a:t>                                      </a:t>
            </a:r>
            <a:endParaRPr lang="ru-RU" sz="2000" b="1" dirty="0"/>
          </a:p>
          <a:p>
            <a:pPr>
              <a:buFont typeface="Wingdings" pitchFamily="2" charset="2"/>
              <a:buNone/>
            </a:pPr>
            <a:endParaRPr lang="ru-RU" sz="2000" b="1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graphicFrame>
        <p:nvGraphicFramePr>
          <p:cNvPr id="134312" name="Group 168"/>
          <p:cNvGraphicFramePr>
            <a:graphicFrameLocks noGrp="1"/>
          </p:cNvGraphicFramePr>
          <p:nvPr/>
        </p:nvGraphicFramePr>
        <p:xfrm>
          <a:off x="6516688" y="3284538"/>
          <a:ext cx="1368425" cy="64928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19" name="Group 175"/>
          <p:cNvGraphicFramePr>
            <a:graphicFrameLocks noGrp="1"/>
          </p:cNvGraphicFramePr>
          <p:nvPr/>
        </p:nvGraphicFramePr>
        <p:xfrm>
          <a:off x="6516688" y="3860800"/>
          <a:ext cx="1368425" cy="640080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32" name="Group 188"/>
          <p:cNvGraphicFramePr>
            <a:graphicFrameLocks noGrp="1"/>
          </p:cNvGraphicFramePr>
          <p:nvPr/>
        </p:nvGraphicFramePr>
        <p:xfrm>
          <a:off x="6516688" y="4437063"/>
          <a:ext cx="1368425" cy="640080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31" name="Group 187"/>
          <p:cNvGraphicFramePr>
            <a:graphicFrameLocks noGrp="1"/>
          </p:cNvGraphicFramePr>
          <p:nvPr/>
        </p:nvGraphicFramePr>
        <p:xfrm>
          <a:off x="6516688" y="5013325"/>
          <a:ext cx="1368425" cy="640080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285" name="Group 141"/>
          <p:cNvGraphicFramePr>
            <a:graphicFrameLocks noGrp="1"/>
          </p:cNvGraphicFramePr>
          <p:nvPr/>
        </p:nvGraphicFramePr>
        <p:xfrm>
          <a:off x="3563938" y="3284538"/>
          <a:ext cx="1439862" cy="640080"/>
        </p:xfrm>
        <a:graphic>
          <a:graphicData uri="http://schemas.openxmlformats.org/drawingml/2006/table">
            <a:tbl>
              <a:tblPr/>
              <a:tblGrid>
                <a:gridCol w="14398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21" name="Group 177"/>
          <p:cNvGraphicFramePr>
            <a:graphicFrameLocks noGrp="1"/>
          </p:cNvGraphicFramePr>
          <p:nvPr/>
        </p:nvGraphicFramePr>
        <p:xfrm>
          <a:off x="3563938" y="3860800"/>
          <a:ext cx="1439862" cy="647700"/>
        </p:xfrm>
        <a:graphic>
          <a:graphicData uri="http://schemas.openxmlformats.org/drawingml/2006/table">
            <a:tbl>
              <a:tblPr/>
              <a:tblGrid>
                <a:gridCol w="14398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27" name="Group 183"/>
          <p:cNvGraphicFramePr>
            <a:graphicFrameLocks noGrp="1"/>
          </p:cNvGraphicFramePr>
          <p:nvPr/>
        </p:nvGraphicFramePr>
        <p:xfrm>
          <a:off x="3563938" y="4437063"/>
          <a:ext cx="1439862" cy="640080"/>
        </p:xfrm>
        <a:graphic>
          <a:graphicData uri="http://schemas.openxmlformats.org/drawingml/2006/table">
            <a:tbl>
              <a:tblPr/>
              <a:tblGrid>
                <a:gridCol w="143986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329" name="Group 185"/>
          <p:cNvGraphicFramePr>
            <a:graphicFrameLocks noGrp="1"/>
          </p:cNvGraphicFramePr>
          <p:nvPr/>
        </p:nvGraphicFramePr>
        <p:xfrm>
          <a:off x="3563938" y="5013325"/>
          <a:ext cx="1439862" cy="640080"/>
        </p:xfrm>
        <a:graphic>
          <a:graphicData uri="http://schemas.openxmlformats.org/drawingml/2006/table">
            <a:tbl>
              <a:tblPr/>
              <a:tblGrid>
                <a:gridCol w="14398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7" name="Rectangle 9"/>
          <p:cNvGraphicFramePr>
            <a:graphicFrameLocks/>
          </p:cNvGraphicFramePr>
          <p:nvPr>
            <p:ph idx="1"/>
          </p:nvPr>
        </p:nvGraphicFramePr>
        <p:xfrm>
          <a:off x="4572000" y="3744913"/>
          <a:ext cx="0" cy="0"/>
        </p:xfrm>
        <a:graphic>
          <a:graphicData uri="http://schemas.openxmlformats.org/presentationml/2006/ole">
            <p:oleObj spid="_x0000_s145417" name="Формула" r:id="rId3" imgW="0" imgH="0" progId="Equation.3">
              <p:embed/>
            </p:oleObj>
          </a:graphicData>
        </a:graphic>
      </p:graphicFrame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773238"/>
            <a:ext cx="8001000" cy="4267200"/>
          </a:xfrm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№3.</a:t>
            </a:r>
            <a:r>
              <a:rPr lang="en-US" b="1" dirty="0">
                <a:latin typeface="Times New Roman" pitchFamily="18" charset="0"/>
              </a:rPr>
              <a:t>  </a:t>
            </a:r>
            <a:r>
              <a:rPr lang="ru-RU" b="1" dirty="0">
                <a:latin typeface="Times New Roman" pitchFamily="18" charset="0"/>
              </a:rPr>
              <a:t>Представьте одночлен в стандартном  виде: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   </a:t>
            </a:r>
            <a:r>
              <a:rPr lang="ru-RU" sz="3600" b="1" dirty="0">
                <a:latin typeface="Times New Roman" pitchFamily="18" charset="0"/>
              </a:rPr>
              <a:t>а)    7а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2в)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10с=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      а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4,6ав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5а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6ав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)= 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)    1,4а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5ав=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145418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2786050" y="2857496"/>
          <a:ext cx="419100" cy="1081087"/>
        </p:xfrm>
        <a:graphic>
          <a:graphicData uri="http://schemas.openxmlformats.org/presentationml/2006/ole">
            <p:oleObj spid="_x0000_s145418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45416" name="Rectangle 8"/>
          <p:cNvGraphicFramePr>
            <a:graphicFrameLocks/>
          </p:cNvGraphicFramePr>
          <p:nvPr>
            <p:ph sz="half" idx="4294967295"/>
          </p:nvPr>
        </p:nvGraphicFramePr>
        <p:xfrm>
          <a:off x="5219700" y="2578100"/>
          <a:ext cx="3924300" cy="2616200"/>
        </p:xfrm>
        <a:graphic>
          <a:graphicData uri="http://schemas.openxmlformats.org/presentationml/2006/ole">
            <p:oleObj spid="_x0000_s145416" name="Формула" r:id="rId5" imgW="0" imgH="0" progId="Equation.3">
              <p:embed/>
            </p:oleObj>
          </a:graphicData>
        </a:graphic>
      </p:graphicFrame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5446" name="Group 38"/>
          <p:cNvGraphicFramePr>
            <a:graphicFrameLocks noGrp="1"/>
          </p:cNvGraphicFramePr>
          <p:nvPr/>
        </p:nvGraphicFramePr>
        <p:xfrm>
          <a:off x="5857884" y="2285992"/>
          <a:ext cx="2376487" cy="649288"/>
        </p:xfrm>
        <a:graphic>
          <a:graphicData uri="http://schemas.openxmlformats.org/drawingml/2006/table">
            <a:tbl>
              <a:tblPr/>
              <a:tblGrid>
                <a:gridCol w="2376487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140авс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48" name="Group 40"/>
          <p:cNvGraphicFramePr>
            <a:graphicFrameLocks noGrp="1"/>
          </p:cNvGraphicFramePr>
          <p:nvPr/>
        </p:nvGraphicFramePr>
        <p:xfrm>
          <a:off x="5857884" y="3000372"/>
          <a:ext cx="2376487" cy="640080"/>
        </p:xfrm>
        <a:graphic>
          <a:graphicData uri="http://schemas.openxmlformats.org/drawingml/2006/table">
            <a:tbl>
              <a:tblPr/>
              <a:tblGrid>
                <a:gridCol w="23764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2,3а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0" name="Group 42"/>
          <p:cNvGraphicFramePr>
            <a:graphicFrameLocks noGrp="1"/>
          </p:cNvGraphicFramePr>
          <p:nvPr/>
        </p:nvGraphicFramePr>
        <p:xfrm>
          <a:off x="5857884" y="3786190"/>
          <a:ext cx="2376487" cy="640080"/>
        </p:xfrm>
        <a:graphic>
          <a:graphicData uri="http://schemas.openxmlformats.org/drawingml/2006/table">
            <a:tbl>
              <a:tblPr/>
              <a:tblGrid>
                <a:gridCol w="23764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30а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5451" name="Group 43"/>
          <p:cNvGraphicFramePr>
            <a:graphicFrameLocks noGrp="1"/>
          </p:cNvGraphicFramePr>
          <p:nvPr/>
        </p:nvGraphicFramePr>
        <p:xfrm>
          <a:off x="5857884" y="4500570"/>
          <a:ext cx="2376487" cy="640080"/>
        </p:xfrm>
        <a:graphic>
          <a:graphicData uri="http://schemas.openxmlformats.org/drawingml/2006/table">
            <a:tbl>
              <a:tblPr/>
              <a:tblGrid>
                <a:gridCol w="23764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7а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r>
                        <a:rPr kumimoji="0" lang="ru-RU" sz="3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№4. Выполните возведение в степень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а)   (3 а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с)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= 27 а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с</a:t>
            </a:r>
            <a:r>
              <a:rPr lang="ru-RU" sz="4000" b="1" baseline="30000">
                <a:latin typeface="Times New Roman" pitchFamily="18" charset="0"/>
              </a:rPr>
              <a:t>3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б)  (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 в</a:t>
            </a:r>
            <a:r>
              <a:rPr lang="ru-RU" sz="4000" b="1">
                <a:latin typeface="Times New Roman" pitchFamily="18" charset="0"/>
              </a:rPr>
              <a:t>)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=</a:t>
            </a:r>
            <a:endParaRPr 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8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в)  (- 0,5 х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</a:t>
            </a:r>
            <a:endParaRPr lang="ru-RU" sz="40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16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г)  (1    х 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1857356" y="2571744"/>
          <a:ext cx="446088" cy="1152525"/>
        </p:xfrm>
        <a:graphic>
          <a:graphicData uri="http://schemas.openxmlformats.org/presentationml/2006/ole">
            <p:oleObj spid="_x0000_s240642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1785918" y="4071942"/>
          <a:ext cx="476250" cy="1223963"/>
        </p:xfrm>
        <a:graphic>
          <a:graphicData uri="http://schemas.openxmlformats.org/presentationml/2006/ole">
            <p:oleObj spid="_x0000_s240643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№4. Выполните возведение в степень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а)   (3 а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с)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= 27 а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с</a:t>
            </a:r>
            <a:r>
              <a:rPr lang="ru-RU" sz="4000" b="1" baseline="30000">
                <a:latin typeface="Times New Roman" pitchFamily="18" charset="0"/>
              </a:rPr>
              <a:t>3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б)  (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 в</a:t>
            </a:r>
            <a:r>
              <a:rPr lang="ru-RU" sz="4000" b="1">
                <a:latin typeface="Times New Roman" pitchFamily="18" charset="0"/>
              </a:rPr>
              <a:t>)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=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в)  (-0,5 х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</a:t>
            </a:r>
          </a:p>
          <a:p>
            <a:pPr>
              <a:buFont typeface="Wingdings" pitchFamily="2" charset="2"/>
              <a:buNone/>
            </a:pPr>
            <a:endParaRPr lang="ru-RU" sz="12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г)  (1    х 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1928794" y="2643182"/>
          <a:ext cx="446087" cy="1152525"/>
        </p:xfrm>
        <a:graphic>
          <a:graphicData uri="http://schemas.openxmlformats.org/presentationml/2006/ole">
            <p:oleObj spid="_x0000_s241666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1714480" y="4357694"/>
          <a:ext cx="476250" cy="1223962"/>
        </p:xfrm>
        <a:graphic>
          <a:graphicData uri="http://schemas.openxmlformats.org/presentationml/2006/ole">
            <p:oleObj spid="_x0000_s24166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4214810" y="2500306"/>
          <a:ext cx="409575" cy="1152525"/>
        </p:xfrm>
        <a:graphic>
          <a:graphicData uri="http://schemas.openxmlformats.org/presentationml/2006/ole">
            <p:oleObj spid="_x0000_s241668" name="Формула" r:id="rId5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№4. Выполните возведение в степень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а)   (3 а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с)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= 27 а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с</a:t>
            </a:r>
            <a:r>
              <a:rPr lang="ru-RU" sz="4000" b="1" baseline="30000">
                <a:latin typeface="Times New Roman" pitchFamily="18" charset="0"/>
              </a:rPr>
              <a:t>3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б)  (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 в</a:t>
            </a:r>
            <a:r>
              <a:rPr lang="ru-RU" sz="4000" b="1">
                <a:latin typeface="Times New Roman" pitchFamily="18" charset="0"/>
              </a:rPr>
              <a:t>)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=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в)  (-0,5 х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0,25 х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у</a:t>
            </a:r>
            <a:r>
              <a:rPr lang="ru-RU" sz="4000" b="1" baseline="30000">
                <a:latin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endParaRPr lang="ru-RU" sz="16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г)  (1    х 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1857356" y="2500306"/>
          <a:ext cx="446087" cy="1152525"/>
        </p:xfrm>
        <a:graphic>
          <a:graphicData uri="http://schemas.openxmlformats.org/presentationml/2006/ole">
            <p:oleObj spid="_x0000_s24269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785918" y="4429132"/>
          <a:ext cx="476250" cy="1223962"/>
        </p:xfrm>
        <a:graphic>
          <a:graphicData uri="http://schemas.openxmlformats.org/presentationml/2006/ole">
            <p:oleObj spid="_x0000_s24269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4214810" y="2500306"/>
          <a:ext cx="409575" cy="1152525"/>
        </p:xfrm>
        <a:graphic>
          <a:graphicData uri="http://schemas.openxmlformats.org/presentationml/2006/ole">
            <p:oleObj spid="_x0000_s242692" name="Формула" r:id="rId5" imgW="13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chemeClr val="folHlink"/>
                </a:solidFill>
                <a:latin typeface="Times New Roman" pitchFamily="18" charset="0"/>
              </a:rPr>
              <a:t>Устная  работа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№4. Выполните возведение в степень</a:t>
            </a: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а)   (3 а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с)</a:t>
            </a:r>
            <a:r>
              <a:rPr lang="ru-RU" sz="4000" b="1" baseline="30000">
                <a:latin typeface="Times New Roman" pitchFamily="18" charset="0"/>
              </a:rPr>
              <a:t>3</a:t>
            </a:r>
            <a:r>
              <a:rPr lang="ru-RU" sz="4000" b="1">
                <a:latin typeface="Times New Roman" pitchFamily="18" charset="0"/>
              </a:rPr>
              <a:t> = 27 а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с</a:t>
            </a:r>
            <a:r>
              <a:rPr lang="ru-RU" sz="4000" b="1" baseline="30000">
                <a:latin typeface="Times New Roman" pitchFamily="18" charset="0"/>
              </a:rPr>
              <a:t>3</a:t>
            </a:r>
            <a:endParaRPr lang="ru-RU" sz="4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б)  (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 в</a:t>
            </a:r>
            <a:r>
              <a:rPr lang="ru-RU" sz="4000" b="1">
                <a:latin typeface="Times New Roman" pitchFamily="18" charset="0"/>
              </a:rPr>
              <a:t>)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=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–     а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000" b="1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в)  (-0,5 х</a:t>
            </a:r>
            <a:r>
              <a:rPr lang="ru-RU" sz="4000" b="1" baseline="30000">
                <a:latin typeface="Times New Roman" pitchFamily="18" charset="0"/>
              </a:rPr>
              <a:t>3 </a:t>
            </a:r>
            <a:r>
              <a:rPr lang="ru-RU" sz="4000" b="1">
                <a:latin typeface="Times New Roman" pitchFamily="18" charset="0"/>
              </a:rPr>
              <a:t>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0,25 х</a:t>
            </a:r>
            <a:r>
              <a:rPr lang="ru-RU" sz="4000" b="1" baseline="30000">
                <a:latin typeface="Times New Roman" pitchFamily="18" charset="0"/>
              </a:rPr>
              <a:t>6 </a:t>
            </a:r>
            <a:r>
              <a:rPr lang="ru-RU" sz="4000" b="1">
                <a:latin typeface="Times New Roman" pitchFamily="18" charset="0"/>
              </a:rPr>
              <a:t>у</a:t>
            </a:r>
            <a:r>
              <a:rPr lang="ru-RU" sz="4000" b="1" baseline="30000">
                <a:latin typeface="Times New Roman" pitchFamily="18" charset="0"/>
              </a:rPr>
              <a:t>2</a:t>
            </a:r>
          </a:p>
          <a:p>
            <a:pPr>
              <a:buFont typeface="Wingdings" pitchFamily="2" charset="2"/>
              <a:buNone/>
            </a:pPr>
            <a:endParaRPr lang="ru-RU" sz="1600" b="1" baseline="300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>
                <a:latin typeface="Times New Roman" pitchFamily="18" charset="0"/>
              </a:rPr>
              <a:t>г)  (1    х у)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=      х</a:t>
            </a:r>
            <a:r>
              <a:rPr lang="ru-RU" sz="4000" b="1" baseline="30000">
                <a:latin typeface="Times New Roman" pitchFamily="18" charset="0"/>
              </a:rPr>
              <a:t>2 </a:t>
            </a:r>
            <a:r>
              <a:rPr lang="ru-RU" sz="4000" b="1">
                <a:latin typeface="Times New Roman" pitchFamily="18" charset="0"/>
              </a:rPr>
              <a:t>у</a:t>
            </a:r>
            <a:r>
              <a:rPr lang="ru-RU" sz="4000" b="1" baseline="30000">
                <a:latin typeface="Times New Roman" pitchFamily="18" charset="0"/>
              </a:rPr>
              <a:t>2</a:t>
            </a:r>
            <a:endParaRPr lang="ru-RU" sz="4000" b="1">
              <a:latin typeface="Times New Roman" pitchFamily="18" charset="0"/>
            </a:endParaRP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785918" y="2571744"/>
          <a:ext cx="446087" cy="1152525"/>
        </p:xfrm>
        <a:graphic>
          <a:graphicData uri="http://schemas.openxmlformats.org/presentationml/2006/ole">
            <p:oleObj spid="_x0000_s243714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1785918" y="4286256"/>
          <a:ext cx="476250" cy="1223962"/>
        </p:xfrm>
        <a:graphic>
          <a:graphicData uri="http://schemas.openxmlformats.org/presentationml/2006/ole">
            <p:oleObj spid="_x0000_s243715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59750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4214810" y="2571744"/>
          <a:ext cx="409575" cy="1152525"/>
        </p:xfrm>
        <a:graphic>
          <a:graphicData uri="http://schemas.openxmlformats.org/presentationml/2006/ole">
            <p:oleObj spid="_x0000_s243716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159751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3714744" y="4286256"/>
          <a:ext cx="576262" cy="1150937"/>
        </p:xfrm>
        <a:graphic>
          <a:graphicData uri="http://schemas.openxmlformats.org/presentationml/2006/ole">
            <p:oleObj spid="_x0000_s243717" name="Формула" r:id="rId6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1502</TotalTime>
  <Words>757</Words>
  <Application>Microsoft PowerPoint</Application>
  <PresentationFormat>Экран 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Оформление по умолчанию</vt:lpstr>
      <vt:lpstr>1_Оформление по умолчанию</vt:lpstr>
      <vt:lpstr>Открытая</vt:lpstr>
      <vt:lpstr>Формула</vt:lpstr>
      <vt:lpstr> Тема: Умножение одночленов. Возведение одночлена в степень. Деление  одночлена на  одночлен.  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Устная  работа</vt:lpstr>
      <vt:lpstr>                                   </vt:lpstr>
      <vt:lpstr>2.Возведите одночлен в указанную степень:  </vt:lpstr>
      <vt:lpstr>3.    Представьте данный одночлен в виде произведения   одночленов:  </vt:lpstr>
      <vt:lpstr>4. Упростите выражение: </vt:lpstr>
      <vt:lpstr>5. Выполните деление одночлена на одночлен:</vt:lpstr>
      <vt:lpstr>   6. Упростите выражение:</vt:lpstr>
      <vt:lpstr>    Работа с учебником</vt:lpstr>
      <vt:lpstr>Домашняя работа</vt:lpstr>
      <vt:lpstr>    Спасибо за урок!!!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5.12.2007</dc:title>
  <dc:creator>karpova</dc:creator>
  <cp:lastModifiedBy>Admin</cp:lastModifiedBy>
  <cp:revision>49</cp:revision>
  <cp:lastPrinted>1601-01-01T00:00:00Z</cp:lastPrinted>
  <dcterms:created xsi:type="dcterms:W3CDTF">2007-11-30T17:32:53Z</dcterms:created>
  <dcterms:modified xsi:type="dcterms:W3CDTF">2015-02-02T12:04:24Z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