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9" r:id="rId3"/>
    <p:sldId id="317" r:id="rId4"/>
    <p:sldId id="286" r:id="rId5"/>
    <p:sldId id="335" r:id="rId6"/>
    <p:sldId id="319" r:id="rId7"/>
    <p:sldId id="328" r:id="rId8"/>
    <p:sldId id="330" r:id="rId9"/>
    <p:sldId id="324" r:id="rId10"/>
    <p:sldId id="320" r:id="rId11"/>
    <p:sldId id="331" r:id="rId12"/>
    <p:sldId id="336" r:id="rId13"/>
    <p:sldId id="337" r:id="rId14"/>
    <p:sldId id="310" r:id="rId15"/>
    <p:sldId id="300" r:id="rId16"/>
    <p:sldId id="316" r:id="rId17"/>
    <p:sldId id="301" r:id="rId18"/>
    <p:sldId id="302" r:id="rId19"/>
    <p:sldId id="258" r:id="rId20"/>
    <p:sldId id="259" r:id="rId21"/>
    <p:sldId id="260" r:id="rId22"/>
    <p:sldId id="338" r:id="rId23"/>
    <p:sldId id="304" r:id="rId24"/>
    <p:sldId id="307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DB2"/>
    <a:srgbClr val="3F7D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5E225-F3BC-4B75-A204-055395667924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CC43-38E8-4D3B-9500-96826E2A16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CC43-38E8-4D3B-9500-96826E2A16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E1F8-1696-4966-BF37-D1E501483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Microsoft_Office_PowerPoint1.sldx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prezentatsii/pedagogika/Sovremennyj-urok/005-Lichnostno-orientirovannyj-urok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1066800" y="0"/>
            <a:ext cx="4653618" cy="6172200"/>
            <a:chOff x="1080467" y="-299731"/>
            <a:chExt cx="4806018" cy="6586251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76382" y="-207978"/>
              <a:ext cx="4224957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rgbClr val="0070C0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39862" y="-299731"/>
              <a:ext cx="4572350" cy="592935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546006">
              <a:off x="1080467" y="765820"/>
              <a:ext cx="4806018" cy="43095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pPr algn="ctr"/>
              <a:r>
                <a:rPr lang="ru-RU" sz="4400" b="1" dirty="0" err="1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</a:rPr>
                <a:t>Личностно-ориентированноеобучение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</a:endParaRP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1295400" y="152400"/>
            <a:ext cx="2438348" cy="31194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95600" y="5943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 учитель  начальных классов Титова Л.А. Тамбов МАОУ СОШ №5 им. Ю.А.Гагарина  </a:t>
            </a:r>
            <a:r>
              <a:rPr lang="ru-RU" b="1" dirty="0" smtClean="0"/>
              <a:t>2014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Универсальные черты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ЛОО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endParaRPr lang="ru-RU" sz="1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сотрудничество;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диалогичность;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i="1" dirty="0" err="1" smtClean="0">
                <a:solidFill>
                  <a:schemeClr val="tx1"/>
                </a:solidFill>
              </a:rPr>
              <a:t>деятельностно-творческий</a:t>
            </a:r>
            <a:r>
              <a:rPr lang="ru-RU" sz="2000" b="1" i="1" dirty="0" smtClean="0">
                <a:solidFill>
                  <a:schemeClr val="tx1"/>
                </a:solidFill>
              </a:rPr>
              <a:t> характер;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поддержка индивидуального развития ученика;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предоставление ученику свободы для выбора содержания и способов учения и поведения;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сотворчество учителя и учащихся</a:t>
            </a:r>
            <a:endParaRPr lang="ru-RU" sz="2000" b="1" i="1" dirty="0" smtClean="0">
              <a:solidFill>
                <a:schemeClr val="tx1"/>
              </a:solidFill>
              <a:latin typeface="Arno Pro Smbd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D:\Мои документы\Мои рисунки\Начальная школа\skool-kid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352800"/>
            <a:ext cx="1566140" cy="185089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Личностно –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ориентированный урок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( И.С. </a:t>
            </a:r>
            <a:r>
              <a:rPr lang="ru-RU" sz="2400" b="1" dirty="0" err="1" smtClean="0">
                <a:solidFill>
                  <a:srgbClr val="7030A0"/>
                </a:solidFill>
                <a:latin typeface="+mj-lt"/>
              </a:rPr>
              <a:t>Якиманская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  использование субъектного опыта ребенка;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предоставление ему свободы выбора при выполнении заданий;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стимулирование к самостоятельному выбору и использованию наиболее значимых для него способов проработки учебного материала с учетом разнообразия его типов, видов, форм; 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76800" y="609600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i="1" dirty="0" smtClean="0">
                <a:solidFill>
                  <a:schemeClr val="tx1"/>
                </a:solidFill>
              </a:rPr>
              <a:t>накопление знаний, умений, навыков не в качестве самоцели (конечного результата), а важного средства самореализации ребенка;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обеспечение на уроке личностно значимого эмоционального контакта учителя и учеников на основе сотрудничества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04800" y="381000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838200"/>
            <a:ext cx="11430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28600" y="22860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Особенности личностно-ориентированного урока.</a:t>
            </a:r>
            <a:endParaRPr lang="ru-RU" sz="24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</a:rPr>
              <a:t>     </a:t>
            </a:r>
            <a:r>
              <a:rPr lang="ru-RU" sz="2000" b="1" i="1" dirty="0" smtClean="0"/>
              <a:t>Ориентир на самостоятельные открытия  учащегося;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i="1" dirty="0" err="1" smtClean="0"/>
              <a:t>ипользуется</a:t>
            </a:r>
            <a:r>
              <a:rPr lang="ru-RU" sz="2000" b="1" i="1" dirty="0" smtClean="0"/>
              <a:t> дидактический материал, варьирующийся для учащихся с разной успеваемостью;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i="1" dirty="0" smtClean="0"/>
              <a:t>изучение учебного материала, сложность которого выбирается учеником и варьируется учителем;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b="1" i="1" dirty="0" smtClean="0"/>
              <a:t>активность каждого учащегося с учетом его возможностей и индивидуальных склонностей;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i="1" dirty="0" smtClean="0"/>
              <a:t>учитель предоставляет возможность выбора ученику групповой или самостоятельной работы;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i="1" dirty="0" smtClean="0"/>
              <a:t>возможность выбора учащимся объема, сложности и формы домашнего задания;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i="1" dirty="0" smtClean="0"/>
              <a:t>сначала оценка собственного ответа учащимся, потом – оценка учителя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 </a:t>
            </a:r>
          </a:p>
          <a:p>
            <a:pPr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28600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642919"/>
            <a:ext cx="4038600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Задания, развивающие личностный потенциал учащихся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Задания в паре(обсуди);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Задания- исследования(найди);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Дифференцированные задания(выбери);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Задания в группе(распредели);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Творческого характера(придумай, дополни, представь);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err="1" smtClean="0">
                <a:solidFill>
                  <a:schemeClr val="tx1"/>
                </a:solidFill>
              </a:rPr>
              <a:t>Поисково</a:t>
            </a:r>
            <a:r>
              <a:rPr lang="ru-RU" sz="2400" b="1" i="1" dirty="0" smtClean="0">
                <a:solidFill>
                  <a:schemeClr val="tx1"/>
                </a:solidFill>
              </a:rPr>
              <a:t>-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деятельностного</a:t>
            </a:r>
            <a:r>
              <a:rPr lang="ru-RU" sz="2400" b="1" i="1" dirty="0" smtClean="0">
                <a:solidFill>
                  <a:schemeClr val="tx1"/>
                </a:solidFill>
              </a:rPr>
              <a:t> характера(изучи, спроси, подготовь)</a:t>
            </a: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dirty="0" smtClean="0">
              <a:latin typeface="Times New Roman" pitchFamily="18" charset="0"/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    Методы ЛОО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дидактические игры;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«круглый стол»;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проблемные ситуации;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консилиум;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«мозговой штурм»;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дискуссии;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индивидуальная и групповая работа;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проектная деятельность;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системная исследовательская и поисковая работа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решение ситуативных задач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Распределение учебного материала на фрагменты-задания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8" charset="0"/>
              </a:rPr>
              <a:t>дифференциация)</a:t>
            </a:r>
            <a:endParaRPr lang="ru-RU" sz="2400" b="1" i="1" dirty="0" smtClean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724400" y="642918"/>
            <a:ext cx="3964240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endParaRPr lang="ru-RU" sz="2000" dirty="0" smtClean="0"/>
          </a:p>
          <a:p>
            <a:pPr indent="0">
              <a:buFont typeface="Wingdings" pitchFamily="2" charset="2"/>
              <a:buChar char="§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Char char="§"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Char char="§"/>
            </a:pPr>
            <a:r>
              <a:rPr lang="ru-RU" sz="2000" b="1" i="1" dirty="0" smtClean="0">
                <a:cs typeface="Times New Roman" pitchFamily="18" charset="0"/>
              </a:rPr>
              <a:t>Фрагменты-задания нормативного уровня-«удовлетворительно»;</a:t>
            </a:r>
          </a:p>
          <a:p>
            <a:pPr indent="0">
              <a:buNone/>
            </a:pPr>
            <a:endParaRPr lang="ru-RU" sz="2000" b="1" i="1" dirty="0" smtClean="0">
              <a:cs typeface="Times New Roman" pitchFamily="18" charset="0"/>
            </a:endParaRPr>
          </a:p>
          <a:p>
            <a:pPr indent="0">
              <a:buFont typeface="Wingdings" pitchFamily="2" charset="2"/>
              <a:buChar char="§"/>
            </a:pPr>
            <a:r>
              <a:rPr lang="ru-RU" sz="2000" b="1" i="1" dirty="0" smtClean="0">
                <a:cs typeface="Times New Roman" pitchFamily="18" charset="0"/>
              </a:rPr>
              <a:t>Фрагменты-задания компетентного уровня-«хорошо»;</a:t>
            </a:r>
          </a:p>
          <a:p>
            <a:pPr indent="0">
              <a:buFont typeface="Wingdings" pitchFamily="2" charset="2"/>
              <a:buChar char="§"/>
            </a:pPr>
            <a:endParaRPr lang="ru-RU" sz="2000" b="1" i="1" dirty="0" smtClean="0">
              <a:cs typeface="Times New Roman" pitchFamily="18" charset="0"/>
            </a:endParaRPr>
          </a:p>
          <a:p>
            <a:pPr indent="0">
              <a:buFont typeface="Wingdings" pitchFamily="2" charset="2"/>
              <a:buChar char="§"/>
            </a:pPr>
            <a:r>
              <a:rPr lang="ru-RU" sz="2000" b="1" i="1" dirty="0" smtClean="0">
                <a:cs typeface="Times New Roman" pitchFamily="18" charset="0"/>
              </a:rPr>
              <a:t>Фрагменты-задания творческого уровня-«отлично»</a:t>
            </a: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0386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52400" y="22860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9200" y="2743200"/>
            <a:ext cx="25908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ОЦЕНИВАНИЕ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05400" y="838200"/>
            <a:ext cx="29718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РЕЙТИНГ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05400" y="1828800"/>
            <a:ext cx="2971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КРЕДИТ  ДОВЕРИЯ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05400" y="3048000"/>
            <a:ext cx="2971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ДИПЛОМ «ЗА ПОБЕДУ НА УРОКЕ»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05400" y="4114800"/>
            <a:ext cx="29718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ГРАМОТА «ЗА ПОМОЩЬ ДРУГУ»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05400" y="5257800"/>
            <a:ext cx="30480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ОТКРЫТК А  С  ДАРСТВЕННОЙ  НАДПИСЬЮ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20017001">
            <a:off x="4051477" y="1287692"/>
            <a:ext cx="978408" cy="25035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20546309">
            <a:off x="3998996" y="2446723"/>
            <a:ext cx="978408" cy="24205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308388">
            <a:off x="3886748" y="4333312"/>
            <a:ext cx="978408" cy="19141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2056087">
            <a:off x="3639876" y="5088278"/>
            <a:ext cx="978408" cy="23867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038600" y="3200400"/>
            <a:ext cx="978408" cy="2286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Picture 4" descr="C:\Users\Михаил\Desktop\урок на конкурс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762000"/>
            <a:ext cx="3292365" cy="220656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2" descr="C:\Users\Михаил\Desktop\урок на конкурс\Снимок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3810000" cy="350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3" descr="C:\Users\Михаил\Desktop\урок на конкурс\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429000"/>
            <a:ext cx="3830638" cy="2356594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28600" y="30480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09600" y="6858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Приемы ЛОО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4400" y="2743200"/>
            <a:ext cx="2971800" cy="9906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ОПРОС</a:t>
            </a: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5029200" y="990600"/>
            <a:ext cx="3505200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солидарный опрос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505200" cy="6858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</a:t>
            </a:r>
            <a:r>
              <a:rPr lang="ru-RU" b="1" dirty="0" err="1" smtClean="0">
                <a:solidFill>
                  <a:srgbClr val="7030A0"/>
                </a:solidFill>
              </a:rPr>
              <a:t>взаимоопрос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5029200" y="3048000"/>
            <a:ext cx="3581400" cy="76200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тихий опрос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5029200" y="5334000"/>
            <a:ext cx="3581400" cy="6888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защитный лист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9368324">
            <a:off x="4066971" y="1498686"/>
            <a:ext cx="791080" cy="2574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21103435">
            <a:off x="4205407" y="2341595"/>
            <a:ext cx="791080" cy="2574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135210" y="3317977"/>
            <a:ext cx="791080" cy="2574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429795">
            <a:off x="4092188" y="4278309"/>
            <a:ext cx="791080" cy="2574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5105400" y="4191000"/>
            <a:ext cx="3505200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идеальный опрос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2658898">
            <a:off x="3939789" y="5116510"/>
            <a:ext cx="791080" cy="25741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5715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800" y="762000"/>
            <a:ext cx="30480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Первый уровень -обязательный минимум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2971800"/>
            <a:ext cx="2895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Второй уровень - тренировочный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2000" y="5105400"/>
            <a:ext cx="28956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Третий уровень -творческий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3760992">
            <a:off x="3797886" y="1639586"/>
            <a:ext cx="1014472" cy="23326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3067304">
            <a:off x="5069553" y="4599313"/>
            <a:ext cx="795361" cy="288311"/>
          </a:xfrm>
          <a:prstGeom prst="rightArrow">
            <a:avLst>
              <a:gd name="adj1" fmla="val 40357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8197080">
            <a:off x="3388124" y="4566309"/>
            <a:ext cx="978408" cy="27015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562600" y="838200"/>
            <a:ext cx="27432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массивом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43600" y="2971800"/>
            <a:ext cx="26670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сам себе учитель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410200" y="5105400"/>
            <a:ext cx="29718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идеальное  задание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Стрелка вправо 52"/>
          <p:cNvSpPr/>
          <p:nvPr/>
        </p:nvSpPr>
        <p:spPr>
          <a:xfrm rot="18479101">
            <a:off x="4761293" y="1629606"/>
            <a:ext cx="795361" cy="288311"/>
          </a:xfrm>
          <a:prstGeom prst="rightArrow">
            <a:avLst>
              <a:gd name="adj1" fmla="val 40357"/>
              <a:gd name="adj2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33800" y="2438400"/>
            <a:ext cx="2057400" cy="1447800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ДОМАШНЕЕ ЗАДАНИЕ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4000528" cy="5910281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Формирование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понятий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Перечисление объектов и составление их перечня;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Объединение в группы;</a:t>
            </a:r>
          </a:p>
          <a:p>
            <a:pPr>
              <a:buNone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Обозначение, категоризация</a:t>
            </a:r>
          </a:p>
          <a:p>
            <a:pPr algn="ctr">
              <a:buNone/>
            </a:pPr>
            <a:endParaRPr lang="ru-RU" sz="4000" b="1" dirty="0" smtClean="0">
              <a:solidFill>
                <a:srgbClr val="00B050"/>
              </a:solidFill>
              <a:latin typeface="Arno Pro Smbd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910282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-Что увидели?  </a:t>
            </a:r>
          </a:p>
          <a:p>
            <a:pPr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-Заметили?</a:t>
            </a: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Что связано друг с другом? По какому признаку?  </a:t>
            </a:r>
          </a:p>
          <a:p>
            <a:pPr>
              <a:buNone/>
            </a:pP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 Как бы вы назвали эти   группы? Какие объекты к чему относятся?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>
              <a:buNone/>
            </a:pPr>
            <a:endParaRPr lang="ru-RU" sz="2400" b="1" dirty="0" smtClean="0"/>
          </a:p>
          <a:p>
            <a:pPr indent="0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indent="0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indent="0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«Признание ученика главной действующей фигурой всего образовательного процесса и есть личностно -ориентированная педагогика»</a:t>
            </a:r>
          </a:p>
          <a:p>
            <a:pPr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(И. С. </a:t>
            </a:r>
            <a:r>
              <a:rPr lang="ru-RU" sz="2400" b="1" dirty="0" err="1" smtClean="0">
                <a:solidFill>
                  <a:srgbClr val="7030A0"/>
                </a:solidFill>
              </a:rPr>
              <a:t>Якиманская</a:t>
            </a:r>
            <a:r>
              <a:rPr lang="ru-RU" sz="2400" b="1" dirty="0" smtClean="0">
                <a:solidFill>
                  <a:srgbClr val="7030A0"/>
                </a:solidFill>
              </a:rPr>
              <a:t>)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  <a:latin typeface="Arno Pro Smbd" pitchFamily="18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0" y="914400"/>
            <a:ext cx="211981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57600"/>
            <a:ext cx="197090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762000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Интерпретация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данных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endParaRPr lang="ru-RU" b="1" dirty="0" smtClean="0">
              <a:solidFill>
                <a:srgbClr val="7030A0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Выявление основных черт;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Объяснение выявленных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      данных;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Построение выводов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-Что вы заметили? Обнаружили?</a:t>
            </a: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-Почему это произошло?</a:t>
            </a: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-Что это означает? Что из этого следует? Какие выводы можно из этого сделать?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Применение правил и принципов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Выдвижение гипотез, объяснение незнакомых явлений;</a:t>
            </a:r>
          </a:p>
          <a:p>
            <a:pPr>
              <a:buFont typeface="Wingdings" pitchFamily="2" charset="2"/>
              <a:buChar char="§"/>
            </a:pPr>
            <a:endParaRPr lang="ru-RU" sz="24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Объяснение и подтверждение гипотез;</a:t>
            </a:r>
          </a:p>
          <a:p>
            <a:pPr>
              <a:buNone/>
            </a:pPr>
            <a:endParaRPr lang="ru-RU" sz="24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ru-RU" sz="24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Проверка предположений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76800" y="609600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-Что могло бы произойти, если бы…</a:t>
            </a:r>
          </a:p>
          <a:p>
            <a:pPr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-Почему по- вашему это могло бы произойти?</a:t>
            </a:r>
          </a:p>
          <a:p>
            <a:pPr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-Что понадобилось бы для подтверждения предположения?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342900" lvl="1" indent="-342900" algn="ctr">
              <a:buNone/>
            </a:pPr>
            <a:r>
              <a:rPr lang="ru-RU" sz="8600" b="1" dirty="0" smtClean="0">
                <a:solidFill>
                  <a:srgbClr val="7030A0"/>
                </a:solidFill>
              </a:rPr>
              <a:t>Рефлексия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ru-RU" sz="6000" b="1" dirty="0" smtClean="0">
              <a:solidFill>
                <a:srgbClr val="002060"/>
              </a:solidFill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какая цель была поставлена… </a:t>
            </a:r>
          </a:p>
          <a:p>
            <a:pPr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решена ли она…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сегодня я узнал…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было интересно…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было трудно…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выполнял задания…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понял, что…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теперь я могу…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почувствовал, что…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приобрел…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научился…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у меня получилось 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смог…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я попробую…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меня удивило…</a:t>
            </a:r>
          </a:p>
          <a:p>
            <a:pPr lvl="0">
              <a:buFont typeface="Wingdings" pitchFamily="2" charset="2"/>
              <a:buChar char="§"/>
            </a:pPr>
            <a:r>
              <a:rPr lang="ru-RU" sz="6000" b="1" dirty="0" smtClean="0">
                <a:solidFill>
                  <a:srgbClr val="002060"/>
                </a:solidFill>
              </a:rPr>
              <a:t>урок дал мне для жизни…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endParaRPr lang="ru-RU" sz="2000" b="1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5181600" y="1371600"/>
          <a:ext cx="3505200" cy="4724400"/>
        </p:xfrm>
        <a:graphic>
          <a:graphicData uri="http://schemas.openxmlformats.org/presentationml/2006/ole">
            <p:oleObj spid="_x0000_s76802" name="Слайд" r:id="rId5" imgW="4569445" imgH="342661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Критерии эффективности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ЛОУ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Использование проблемных задач;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Применение знаний, позволяющих ученику самому выбирать тип, вид и форму материала;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>
                <a:solidFill>
                  <a:schemeClr val="tx1"/>
                </a:solidFill>
              </a:rPr>
              <a:t>обсуждение с детьми в конце урока не только того, «что мы узнали», но и того что понравилось (не понравилось) и почему;</a:t>
            </a:r>
          </a:p>
          <a:p>
            <a:pPr>
              <a:buFont typeface="Wingdings" pitchFamily="2" charset="2"/>
              <a:buChar char="§"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76800" y="609600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оценка при опросе на уроке не только правильного ответа ученика, но и анализ того, как ученик рассуждал, почему и в чем ошибся;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отметка, выставляемая ученику в конце урока, должна аргументироваться по ряду параметров: правильность, самостоятельность, оригинальность;</a:t>
            </a:r>
          </a:p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создание положительного эмоционального настроя на работу всех учеников;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04800" y="381000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Принципы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современного урока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18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8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Я общаюсь – значит, я учусь.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  Я действую – значит, я изменяюсь.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  Я исследую – значит, я познаю мир.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chemeClr val="tx1"/>
                </a:solidFill>
              </a:rPr>
              <a:t>  Я любознательный – значит, я задаю вопросы.</a:t>
            </a:r>
          </a:p>
          <a:p>
            <a:pPr indent="0" algn="ctr">
              <a:buNone/>
            </a:pP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4290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04800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09600" y="5334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  <a:latin typeface="Arno Pro Smbd" pitchFamily="18" charset="0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  <a:latin typeface="Arno Pro Smbd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Информационные ресурсы</a:t>
            </a:r>
          </a:p>
          <a:p>
            <a:pPr algn="ctr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  <a:latin typeface="Arno Pro Smbd" pitchFamily="18" charset="0"/>
              <a:hlinkClick r:id="rId3"/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  <a:latin typeface="Arno Pro Smbd" pitchFamily="18" charset="0"/>
              <a:hlinkClick r:id="rId3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</a:pPr>
            <a:endParaRPr lang="ru-RU" sz="1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chemeClr val="tx1"/>
                </a:solidFill>
                <a:hlinkClick r:id="rId3"/>
              </a:rPr>
              <a:t>http://900igr.net/prezentatsii/pedagogika/Sovremennyj-urok/005-Lichnostno-orientirovannyj-urok.html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i="1" dirty="0" err="1" smtClean="0">
                <a:solidFill>
                  <a:schemeClr val="tx1"/>
                </a:solidFill>
              </a:rPr>
              <a:t>referat.ru›referats</a:t>
            </a:r>
            <a:r>
              <a:rPr lang="en-US" sz="2000" b="1" i="1" dirty="0" smtClean="0">
                <a:solidFill>
                  <a:schemeClr val="tx1"/>
                </a:solidFill>
              </a:rPr>
              <a:t>/view/18436 </a:t>
            </a:r>
            <a:r>
              <a:rPr lang="ru-RU" sz="2000" b="1" i="1" dirty="0" smtClean="0">
                <a:solidFill>
                  <a:schemeClr val="tx1"/>
                </a:solidFill>
              </a:rPr>
              <a:t>к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CoolReferat.com›</a:t>
            </a:r>
            <a:r>
              <a:rPr lang="ru-RU" sz="2000" b="1" i="1" dirty="0" smtClean="0">
                <a:solidFill>
                  <a:schemeClr val="tx1"/>
                </a:solidFill>
              </a:rPr>
              <a:t>Личностно…обучение…</a:t>
            </a:r>
            <a:r>
              <a:rPr lang="ru-RU" sz="2000" b="1" i="1" dirty="0" err="1" smtClean="0">
                <a:solidFill>
                  <a:schemeClr val="tx1"/>
                </a:solidFill>
              </a:rPr>
              <a:t>Якиманской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000" b="1" i="1" dirty="0" err="1" smtClean="0">
                <a:solidFill>
                  <a:schemeClr val="tx1"/>
                </a:solidFill>
              </a:rPr>
              <a:t>images.yandex.ru</a:t>
            </a:r>
            <a:r>
              <a:rPr lang="ru-RU" sz="2000" b="1" i="1" dirty="0" smtClean="0">
                <a:solidFill>
                  <a:schemeClr val="tx1"/>
                </a:solidFill>
              </a:rPr>
              <a:t>›фото личностно ориентированное обучение </a:t>
            </a:r>
            <a:r>
              <a:rPr lang="ru-RU" sz="2000" b="1" i="1" dirty="0" err="1" smtClean="0">
                <a:solidFill>
                  <a:schemeClr val="tx1"/>
                </a:solidFill>
              </a:rPr>
              <a:t>Якиманской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otherreferats.allbest.ru›</a:t>
            </a:r>
            <a:r>
              <a:rPr lang="ru-RU" sz="2000" b="1" i="1" dirty="0" smtClean="0">
                <a:solidFill>
                  <a:schemeClr val="tx1"/>
                </a:solidFill>
              </a:rPr>
              <a:t>Педагогика›00002856_0.</a:t>
            </a:r>
            <a:r>
              <a:rPr lang="en-US" sz="2000" b="1" i="1" dirty="0" smtClean="0">
                <a:solidFill>
                  <a:schemeClr val="tx1"/>
                </a:solidFill>
              </a:rPr>
              <a:t>html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chemeClr val="tx1"/>
                </a:solidFill>
              </a:rPr>
              <a:t>BestReferat.ru›referat-50291.html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4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одержимое 19" descr="22ecdb766c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276600"/>
            <a:ext cx="2065550" cy="1757377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428564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85800" y="6858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И.С. </a:t>
            </a:r>
            <a:r>
              <a:rPr lang="ru-RU" b="1" dirty="0" err="1" smtClean="0">
                <a:solidFill>
                  <a:srgbClr val="7030A0"/>
                </a:solidFill>
              </a:rPr>
              <a:t>Якиманская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i="1" dirty="0" smtClean="0"/>
              <a:t>     </a:t>
            </a:r>
            <a:r>
              <a:rPr lang="ru-RU" sz="2000" b="1" i="1" dirty="0" smtClean="0">
                <a:solidFill>
                  <a:srgbClr val="7030A0"/>
                </a:solidFill>
              </a:rPr>
              <a:t>«Кто хочет что-то сделать, тот ищет возможности, кто не хочет, тот всегда найдет причину, по которой это сделать невозможно»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r>
              <a:rPr lang="ru-RU" sz="2000" b="1" i="1" dirty="0" smtClean="0">
                <a:solidFill>
                  <a:srgbClr val="3F7DB1"/>
                </a:solidFill>
              </a:rPr>
              <a:t>Всеобщая талантливость </a:t>
            </a:r>
            <a:r>
              <a:rPr lang="ru-RU" sz="2000" b="1" dirty="0" smtClean="0"/>
              <a:t>– нет бесталанных людей, а есть занятые не своим делом.</a:t>
            </a:r>
          </a:p>
          <a:p>
            <a:pPr lvl="1">
              <a:buNone/>
            </a:pPr>
            <a:r>
              <a:rPr lang="ru-RU" sz="2000" b="1" i="1" dirty="0" smtClean="0">
                <a:solidFill>
                  <a:srgbClr val="3E6DB2"/>
                </a:solidFill>
              </a:rPr>
              <a:t>Взаимное превосходство </a:t>
            </a:r>
            <a:r>
              <a:rPr lang="ru-RU" sz="2000" b="1" dirty="0" smtClean="0"/>
              <a:t>– если у кого-то что-то получается хуже, чем у других, значит что-то должно получаться лучше; это что-то нужно искать.</a:t>
            </a:r>
          </a:p>
          <a:p>
            <a:pPr lvl="1">
              <a:buNone/>
            </a:pPr>
            <a:r>
              <a:rPr lang="ru-RU" sz="2000" b="1" i="1" dirty="0" smtClean="0">
                <a:solidFill>
                  <a:srgbClr val="3E6DB2"/>
                </a:solidFill>
              </a:rPr>
              <a:t>Неизбежность перемен </a:t>
            </a:r>
            <a:r>
              <a:rPr lang="ru-RU" sz="2000" b="1" dirty="0" smtClean="0">
                <a:solidFill>
                  <a:srgbClr val="3E6DB2"/>
                </a:solidFill>
              </a:rPr>
              <a:t>– </a:t>
            </a:r>
          </a:p>
          <a:p>
            <a:pPr lvl="1">
              <a:buNone/>
            </a:pPr>
            <a:r>
              <a:rPr lang="ru-RU" sz="2000" b="1" dirty="0" smtClean="0"/>
              <a:t>ни одно суждение о человеке не может считаться окончательным. 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114800"/>
            <a:ext cx="2485324" cy="178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304800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Модель личностно-ориентированного образования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По И. С. </a:t>
            </a:r>
            <a:r>
              <a:rPr lang="ru-RU" sz="2400" b="1" dirty="0" err="1" smtClean="0">
                <a:solidFill>
                  <a:srgbClr val="7030A0"/>
                </a:solidFill>
              </a:rPr>
              <a:t>Якиманской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Субъектно-личностный подход </a:t>
            </a:r>
            <a:r>
              <a:rPr lang="ru-RU" sz="2000" b="1" i="1" dirty="0" smtClean="0"/>
              <a:t>– отношение к каждому ребёнку, как к уникальности, несхожести, неповторимости. </a:t>
            </a:r>
            <a:endParaRPr lang="ru-RU" sz="2000" b="1" i="1" dirty="0" smtClean="0">
              <a:solidFill>
                <a:srgbClr val="00B050"/>
              </a:solidFill>
              <a:latin typeface="Arno Pro Smbd" pitchFamily="18" charset="0"/>
            </a:endParaRPr>
          </a:p>
          <a:p>
            <a:pPr algn="ctr">
              <a:buNone/>
            </a:pPr>
            <a:r>
              <a:rPr lang="ru-RU" sz="2000" b="1" i="1" dirty="0" err="1" smtClean="0">
                <a:solidFill>
                  <a:srgbClr val="0070C0"/>
                </a:solidFill>
              </a:rPr>
              <a:t>Разноуровневый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 smtClean="0"/>
              <a:t>подход – ориентация на разный уровень сложности программного материала, доступного ученику.</a:t>
            </a:r>
          </a:p>
          <a:p>
            <a:pPr algn="ctr">
              <a:buNone/>
            </a:pPr>
            <a:endParaRPr lang="ru-RU" sz="1400" i="1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98144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Дифференцированный </a:t>
            </a:r>
            <a:r>
              <a:rPr lang="ru-RU" sz="2000" b="1" i="1" dirty="0" smtClean="0"/>
              <a:t>подход – выделение групп детей на основе дифференциации: по знаниям, способностям, </a:t>
            </a:r>
          </a:p>
          <a:p>
            <a:pPr algn="ctr">
              <a:buNone/>
            </a:pPr>
            <a:r>
              <a:rPr lang="ru-RU" sz="2000" b="1" i="1" dirty="0" smtClean="0"/>
              <a:t>типу образовательного учреждения.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Индивидуальный</a:t>
            </a:r>
            <a:r>
              <a:rPr lang="ru-RU" sz="2000" b="1" i="1" dirty="0" smtClean="0"/>
              <a:t> подход – распределение детей по однородным группам: успеваемости, способностям, социальной (профессиональной) направленности</a:t>
            </a:r>
          </a:p>
          <a:p>
            <a:pPr algn="ctr">
              <a:buNone/>
            </a:pPr>
            <a:r>
              <a:rPr lang="ru-RU" sz="2000" b="1" i="1" dirty="0" smtClean="0"/>
              <a:t>. </a:t>
            </a:r>
            <a:endParaRPr lang="ru-RU" sz="2000" b="1" i="1" dirty="0" smtClean="0">
              <a:solidFill>
                <a:srgbClr val="00B050"/>
              </a:solidFill>
              <a:latin typeface="Arno Pro Smbd" pitchFamily="18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91200" y="914400"/>
            <a:ext cx="1681320" cy="114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3857653" cy="59388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Современные требования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ЛОО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953000" y="685800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ru-RU" sz="2000" b="1" i="1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общая культура и </a:t>
            </a:r>
            <a:r>
              <a:rPr lang="ru-RU" sz="2000" b="1" i="1" dirty="0" err="1" smtClean="0"/>
              <a:t>эрудиционный</a:t>
            </a:r>
            <a:r>
              <a:rPr lang="ru-RU" sz="2000" b="1" i="1" dirty="0" smtClean="0"/>
              <a:t> фон ребенка;</a:t>
            </a:r>
            <a:endParaRPr lang="ru-RU" sz="2000" b="1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 способность детей самостоятельно добывать знания и применять их;</a:t>
            </a:r>
            <a:endParaRPr lang="ru-RU" sz="2000" b="1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готовность жить и действовать в изменившихся жизненных условиях;</a:t>
            </a:r>
            <a:endParaRPr lang="ru-RU" sz="2000" b="1" dirty="0" smtClean="0"/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идея ведущей деятельности детей – самостоятельность,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инициативность,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деловитость,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ответственность</a:t>
            </a:r>
            <a:endParaRPr lang="ru-RU" sz="2000" b="1" dirty="0" smtClean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828800" y="3733800"/>
            <a:ext cx="1524000" cy="149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28600" y="428580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ЛОО:</a:t>
            </a: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2400" b="1" i="1" dirty="0" smtClean="0"/>
              <a:t>    В центре образовательной системы – личность ученика</a:t>
            </a:r>
          </a:p>
          <a:p>
            <a:pPr marL="342900" lvl="1" indent="-342900" algn="ctr">
              <a:buFont typeface="Wingdings" pitchFamily="2" charset="2"/>
              <a:buChar char="§"/>
            </a:pPr>
            <a:r>
              <a:rPr lang="ru-RU" sz="2000" b="1" i="1" dirty="0" smtClean="0"/>
              <a:t>Ученик – приоритетный субъект, цель образовательной системы;</a:t>
            </a:r>
          </a:p>
          <a:p>
            <a:pPr marL="342900" lvl="1" indent="-342900" algn="ctr">
              <a:buFont typeface="Wingdings" pitchFamily="2" charset="2"/>
              <a:buChar char="§"/>
            </a:pPr>
            <a:r>
              <a:rPr lang="ru-RU" sz="2000" b="1" i="1" dirty="0" smtClean="0"/>
              <a:t>содержание обучения –средство развития личности ученика;</a:t>
            </a:r>
          </a:p>
          <a:p>
            <a:pPr algn="ctr">
              <a:buNone/>
            </a:pPr>
            <a:endParaRPr lang="ru-RU" sz="2400" b="1" dirty="0" smtClean="0">
              <a:solidFill>
                <a:srgbClr val="00B050"/>
              </a:solidFill>
              <a:latin typeface="Arno Pro Smbd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None/>
            </a:pPr>
            <a:endParaRPr lang="ru-RU" sz="2000" b="1" i="1" dirty="0" smtClean="0"/>
          </a:p>
          <a:p>
            <a:pPr lvl="1">
              <a:buFont typeface="Wingdings" pitchFamily="2" charset="2"/>
              <a:buChar char="§"/>
            </a:pPr>
            <a:r>
              <a:rPr lang="ru-RU" sz="2000" b="1" i="1" dirty="0" smtClean="0"/>
              <a:t>обучение ведется обобщенным знаниям, умениям и способам мышления;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b="1" i="1" dirty="0" smtClean="0"/>
              <a:t>осуществляется интеграция различных дисциплин;</a:t>
            </a:r>
          </a:p>
          <a:p>
            <a:pPr lvl="1">
              <a:buFont typeface="Wingdings" pitchFamily="2" charset="2"/>
              <a:buChar char="§"/>
            </a:pPr>
            <a:r>
              <a:rPr lang="ru-RU" sz="2000" b="1" i="1" dirty="0" smtClean="0"/>
              <a:t>вариативность и дифференциация обучения на основе </a:t>
            </a:r>
            <a:r>
              <a:rPr lang="ru-RU" sz="2000" b="1" i="1" dirty="0" err="1" smtClean="0"/>
              <a:t>деятельностного</a:t>
            </a:r>
            <a:r>
              <a:rPr lang="ru-RU" sz="2000" b="1" i="1" dirty="0" smtClean="0"/>
              <a:t> подхода;</a:t>
            </a:r>
          </a:p>
          <a:p>
            <a:pPr>
              <a:buFont typeface="Wingdings" pitchFamily="2" charset="2"/>
              <a:buChar char="§"/>
            </a:pPr>
            <a:r>
              <a:rPr lang="ru-RU" sz="2000" b="1" i="1" dirty="0" smtClean="0"/>
              <a:t>     положительная     стимуляция учения;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2362200"/>
            <a:ext cx="1066800" cy="99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71472" y="642919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Деятельность учителя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i="1" dirty="0" smtClean="0"/>
              <a:t>Организатор учебной деятельности, в которой ученик, опираясь на совместные наработки, ведёт самостоятельный поиск.</a:t>
            </a: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2000" b="1" i="1" dirty="0" smtClean="0"/>
              <a:t>Отказ учителя от деления детей на «сильных» и «слабых», понимая, что все  дети разные, и что каждый знает и умеет что-то лучше других.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b="1" i="1" dirty="0" smtClean="0"/>
              <a:t>Признание того, что учитель – такой же равноценный участник учебного процесса, как и ученик, только с «направляющей» функцией.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marL="342900" lvl="1" indent="-342900" algn="ctr">
              <a:buFont typeface="Wingdings" pitchFamily="2" charset="2"/>
              <a:buChar char="§"/>
            </a:pPr>
            <a:r>
              <a:rPr lang="ru-RU" sz="2000" b="1" i="1" dirty="0" smtClean="0"/>
              <a:t>Переход с позиции «я тебя учу» на позицию «мы с тобой учимся» и мне интересно, что ты думаешь о …;.</a:t>
            </a:r>
          </a:p>
          <a:p>
            <a:pPr lvl="1">
              <a:buNone/>
            </a:pPr>
            <a:endParaRPr lang="ru-RU" sz="2000" dirty="0" smtClean="0"/>
          </a:p>
          <a:p>
            <a:pPr lvl="1">
              <a:buNone/>
            </a:pPr>
            <a:endParaRPr lang="ru-RU" sz="2000" dirty="0" smtClean="0"/>
          </a:p>
          <a:p>
            <a:pPr lvl="1">
              <a:buNone/>
            </a:pPr>
            <a:endParaRPr lang="ru-RU" sz="2000" dirty="0" smtClean="0"/>
          </a:p>
          <a:p>
            <a:pPr lvl="1">
              <a:buNone/>
            </a:pPr>
            <a:endParaRPr lang="ru-RU" sz="2000" dirty="0" smtClean="0"/>
          </a:p>
          <a:p>
            <a:pPr lvl="1">
              <a:buNone/>
            </a:pPr>
            <a:endParaRPr lang="ru-RU" sz="2000" dirty="0" smtClean="0"/>
          </a:p>
          <a:p>
            <a:pPr lvl="1">
              <a:buNone/>
            </a:pPr>
            <a:endParaRPr lang="ru-RU" sz="2000" dirty="0" smtClean="0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114800"/>
            <a:ext cx="2362200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Деятельность ученика 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724400" y="642918"/>
            <a:ext cx="3964240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</a:pPr>
            <a:endParaRPr lang="ru-RU" sz="2000" b="1" i="1" dirty="0" smtClean="0"/>
          </a:p>
          <a:p>
            <a:pPr indent="0">
              <a:buNone/>
            </a:pPr>
            <a:endParaRPr lang="ru-RU" sz="2000" b="1" i="1" dirty="0" smtClean="0"/>
          </a:p>
          <a:p>
            <a:pPr indent="0">
              <a:buFont typeface="Wingdings" pitchFamily="2" charset="2"/>
              <a:buChar char="§"/>
            </a:pPr>
            <a:r>
              <a:rPr lang="ru-RU" sz="2000" b="1" i="1" dirty="0" smtClean="0"/>
              <a:t>Ученику предоставляется право выбора способа и пути деятельности.</a:t>
            </a:r>
          </a:p>
          <a:p>
            <a:pPr indent="0">
              <a:buFont typeface="Wingdings" pitchFamily="2" charset="2"/>
              <a:buChar char="§"/>
            </a:pPr>
            <a:r>
              <a:rPr lang="ru-RU" sz="2000" b="1" i="1" dirty="0" smtClean="0"/>
              <a:t> Его участие в обучении заключается не в принятии готового образца, а высказывании предположений, гипотез, коллективном обсуждении наиболее целесообразных путей решения учебной задачи.</a:t>
            </a:r>
          </a:p>
          <a:p>
            <a:pPr indent="0">
              <a:buFont typeface="Wingdings" pitchFamily="2" charset="2"/>
              <a:buChar char="§"/>
            </a:pPr>
            <a:r>
              <a:rPr lang="ru-RU" sz="2000" b="1" i="1" dirty="0" smtClean="0"/>
              <a:t> Мотивы его деятельности становятся личностно значимыми для него</a:t>
            </a:r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Peterson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981200"/>
            <a:ext cx="1981200" cy="160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3" descr="Peterson17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1600200" y="4038600"/>
            <a:ext cx="2397102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241046" y="304778"/>
            <a:ext cx="8715436" cy="6429420"/>
            <a:chOff x="357158" y="172250"/>
            <a:chExt cx="8715436" cy="64294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7158" y="172250"/>
              <a:ext cx="8715436" cy="6429420"/>
            </a:xfrm>
            <a:prstGeom prst="roundRect">
              <a:avLst>
                <a:gd name="adj" fmla="val 2118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0636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1181" y="285728"/>
              <a:ext cx="4250545" cy="62150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2000">
                  <a:schemeClr val="bg1"/>
                </a:gs>
                <a:gs pos="100000">
                  <a:srgbClr val="F0EBE0"/>
                </a:gs>
              </a:gsLst>
              <a:lin ang="10800000" scaled="1"/>
              <a:tileRect/>
            </a:gra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8598694" y="418278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flipH="1">
            <a:off x="357158" y="418256"/>
            <a:ext cx="261937" cy="554831"/>
          </a:xfrm>
          <a:custGeom>
            <a:avLst/>
            <a:gdLst>
              <a:gd name="connsiteX0" fmla="*/ 0 w 261937"/>
              <a:gd name="connsiteY0" fmla="*/ 0 h 554831"/>
              <a:gd name="connsiteX1" fmla="*/ 259556 w 261937"/>
              <a:gd name="connsiteY1" fmla="*/ 554831 h 554831"/>
              <a:gd name="connsiteX2" fmla="*/ 261937 w 261937"/>
              <a:gd name="connsiteY2" fmla="*/ 0 h 554831"/>
              <a:gd name="connsiteX3" fmla="*/ 0 w 261937"/>
              <a:gd name="connsiteY3" fmla="*/ 0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937" h="554831">
                <a:moveTo>
                  <a:pt x="0" y="0"/>
                </a:moveTo>
                <a:lnTo>
                  <a:pt x="259556" y="554831"/>
                </a:lnTo>
                <a:cubicBezTo>
                  <a:pt x="260350" y="369887"/>
                  <a:pt x="261143" y="184944"/>
                  <a:pt x="261937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5000">
                <a:schemeClr val="bg1"/>
              </a:gs>
              <a:gs pos="57000">
                <a:srgbClr val="F0EBE0"/>
              </a:gs>
            </a:gsLst>
            <a:lin ang="189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3857653" cy="5786478"/>
          </a:xfrm>
          <a:ln w="38100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Новые функции педагога в ЛОО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3830888" cy="5786478"/>
          </a:xfrm>
          <a:ln w="28575">
            <a:solidFill>
              <a:srgbClr val="00A44A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ru-RU" sz="2000" b="1" i="1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ru-RU" sz="2000" b="1" i="1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ru-RU" sz="2000" b="1" i="1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ru-RU" sz="2000" b="1" i="1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i="1" dirty="0" smtClean="0"/>
              <a:t>Учитель как собеседник;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i="1" dirty="0" smtClean="0"/>
              <a:t>учитель как исследователь;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i="1" dirty="0" smtClean="0"/>
              <a:t>учитель как </a:t>
            </a:r>
            <a:r>
              <a:rPr lang="ru-RU" sz="2000" b="1" i="1" dirty="0" err="1" smtClean="0"/>
              <a:t>фасилитатор</a:t>
            </a:r>
            <a:r>
              <a:rPr lang="ru-RU" sz="2000" b="1" i="1" dirty="0" smtClean="0"/>
              <a:t>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b="1" i="1" dirty="0" smtClean="0"/>
              <a:t>учитель как эксперт</a:t>
            </a:r>
          </a:p>
          <a:p>
            <a:pPr algn="ctr">
              <a:buFont typeface="Wingdings" pitchFamily="2" charset="2"/>
              <a:buChar char="§"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indent="0" algn="ctr">
              <a:buNone/>
            </a:pPr>
            <a:endParaRPr lang="ru-RU" sz="20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4000496" y="214290"/>
            <a:ext cx="500066" cy="214314"/>
          </a:xfrm>
          <a:prstGeom prst="round2Same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скругленными соседними углами 21">
            <a:hlinkClick r:id="rId3" action="ppaction://hlinksldjump"/>
          </p:cNvPr>
          <p:cNvSpPr/>
          <p:nvPr/>
        </p:nvSpPr>
        <p:spPr>
          <a:xfrm>
            <a:off x="3500430" y="214290"/>
            <a:ext cx="500066" cy="214314"/>
          </a:xfrm>
          <a:prstGeom prst="round2Same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скругленными соседними углами 22">
            <a:hlinkClick r:id="" action="ppaction://hlinkshowjump?jump=firstslide"/>
          </p:cNvPr>
          <p:cNvSpPr/>
          <p:nvPr/>
        </p:nvSpPr>
        <p:spPr>
          <a:xfrm>
            <a:off x="3000364" y="214290"/>
            <a:ext cx="500066" cy="214314"/>
          </a:xfrm>
          <a:prstGeom prst="round2Same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4714876" y="214290"/>
            <a:ext cx="500066" cy="214314"/>
          </a:xfrm>
          <a:prstGeom prst="round2Same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двумя скругленными соседними углами 24">
            <a:hlinkClick r:id="" action="ppaction://hlinkshowjump?jump=lastslide"/>
          </p:cNvPr>
          <p:cNvSpPr/>
          <p:nvPr/>
        </p:nvSpPr>
        <p:spPr>
          <a:xfrm>
            <a:off x="5214942" y="214290"/>
            <a:ext cx="500066" cy="214314"/>
          </a:xfrm>
          <a:prstGeom prst="round2Same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соседними углами 25">
            <a:hlinkClick r:id="" action="ppaction://hlinkshowjump?jump=endshow"/>
          </p:cNvPr>
          <p:cNvSpPr/>
          <p:nvPr/>
        </p:nvSpPr>
        <p:spPr>
          <a:xfrm>
            <a:off x="5715008" y="214290"/>
            <a:ext cx="500066" cy="214314"/>
          </a:xfrm>
          <a:prstGeom prst="round2Same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>
            <a:hlinkClick r:id="" action="ppaction://hlinkshowjump?jump=nextslide"/>
          </p:cNvPr>
          <p:cNvSpPr/>
          <p:nvPr/>
        </p:nvSpPr>
        <p:spPr>
          <a:xfrm>
            <a:off x="8365928" y="418256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>
            <a:hlinkClick r:id="" action="ppaction://hlinkshowjump?jump=previousslide"/>
          </p:cNvPr>
          <p:cNvSpPr/>
          <p:nvPr/>
        </p:nvSpPr>
        <p:spPr>
          <a:xfrm flipH="1">
            <a:off x="353983" y="415081"/>
            <a:ext cx="500066" cy="571504"/>
          </a:xfrm>
          <a:custGeom>
            <a:avLst/>
            <a:gdLst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271752"/>
              <a:gd name="connsiteY0" fmla="*/ 536028 h 1166648"/>
              <a:gd name="connsiteX1" fmla="*/ 1271752 w 1271752"/>
              <a:gd name="connsiteY1" fmla="*/ 1166648 h 1166648"/>
              <a:gd name="connsiteX2" fmla="*/ 283779 w 1271752"/>
              <a:gd name="connsiteY2" fmla="*/ 0 h 1166648"/>
              <a:gd name="connsiteX3" fmla="*/ 0 w 1271752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593697"/>
              <a:gd name="connsiteY0" fmla="*/ 536028 h 1166648"/>
              <a:gd name="connsiteX1" fmla="*/ 1593697 w 1593697"/>
              <a:gd name="connsiteY1" fmla="*/ 1166648 h 1166648"/>
              <a:gd name="connsiteX2" fmla="*/ 605724 w 1593697"/>
              <a:gd name="connsiteY2" fmla="*/ 0 h 1166648"/>
              <a:gd name="connsiteX3" fmla="*/ 0 w 1593697"/>
              <a:gd name="connsiteY3" fmla="*/ 5360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  <a:gd name="connsiteX0" fmla="*/ 0 w 1841752"/>
              <a:gd name="connsiteY0" fmla="*/ 393128 h 1166648"/>
              <a:gd name="connsiteX1" fmla="*/ 1841752 w 1841752"/>
              <a:gd name="connsiteY1" fmla="*/ 1166648 h 1166648"/>
              <a:gd name="connsiteX2" fmla="*/ 853779 w 1841752"/>
              <a:gd name="connsiteY2" fmla="*/ 0 h 1166648"/>
              <a:gd name="connsiteX3" fmla="*/ 0 w 1841752"/>
              <a:gd name="connsiteY3" fmla="*/ 393128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752" h="1166648">
                <a:moveTo>
                  <a:pt x="0" y="393128"/>
                </a:moveTo>
                <a:cubicBezTo>
                  <a:pt x="669063" y="673495"/>
                  <a:pt x="1417835" y="956441"/>
                  <a:pt x="1841752" y="1166648"/>
                </a:cubicBezTo>
                <a:lnTo>
                  <a:pt x="853779" y="0"/>
                </a:lnTo>
                <a:cubicBezTo>
                  <a:pt x="800710" y="372155"/>
                  <a:pt x="408264" y="307282"/>
                  <a:pt x="0" y="393128"/>
                </a:cubicBezTo>
                <a:close/>
              </a:path>
            </a:pathLst>
          </a:custGeom>
          <a:gradFill flip="none" rotWithShape="1">
            <a:gsLst>
              <a:gs pos="12000">
                <a:schemeClr val="bg1"/>
              </a:gs>
              <a:gs pos="65000">
                <a:schemeClr val="bg1"/>
              </a:gs>
              <a:gs pos="40000">
                <a:srgbClr val="F0EBE0"/>
              </a:gs>
            </a:gsLst>
            <a:lin ang="8100000" scaled="1"/>
            <a:tileRect/>
          </a:gradFill>
          <a:ln w="63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971800"/>
            <a:ext cx="189071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1175</Words>
  <PresentationFormat>Экран (4:3)</PresentationFormat>
  <Paragraphs>308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Office Theme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Лариса</cp:lastModifiedBy>
  <cp:revision>182</cp:revision>
  <dcterms:created xsi:type="dcterms:W3CDTF">2012-01-02T04:46:58Z</dcterms:created>
  <dcterms:modified xsi:type="dcterms:W3CDTF">2015-02-13T10:32:14Z</dcterms:modified>
</cp:coreProperties>
</file>