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2" r:id="rId2"/>
    <p:sldId id="257" r:id="rId3"/>
    <p:sldId id="258" r:id="rId4"/>
    <p:sldId id="263" r:id="rId5"/>
    <p:sldId id="264" r:id="rId6"/>
    <p:sldId id="265" r:id="rId7"/>
    <p:sldId id="266" r:id="rId8"/>
    <p:sldId id="267" r:id="rId9"/>
    <p:sldId id="268" r:id="rId10"/>
    <p:sldId id="269" r:id="rId11"/>
    <p:sldId id="280" r:id="rId12"/>
    <p:sldId id="270" r:id="rId13"/>
    <p:sldId id="271" r:id="rId14"/>
    <p:sldId id="272" r:id="rId15"/>
    <p:sldId id="273" r:id="rId16"/>
    <p:sldId id="274" r:id="rId17"/>
    <p:sldId id="276" r:id="rId18"/>
    <p:sldId id="278" r:id="rId19"/>
    <p:sldId id="279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234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8D2B59-4894-41B0-B9B8-BC15A2569D92}" type="datetimeFigureOut">
              <a:rPr lang="ru-RU" smtClean="0"/>
              <a:pPr/>
              <a:t>23.04.2016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3F1AAA-0346-432D-9896-D718ADCA52AC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7" name="Рисунок 6" descr="театр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1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8D2B59-4894-41B0-B9B8-BC15A2569D92}" type="datetimeFigureOut">
              <a:rPr lang="ru-RU" smtClean="0"/>
              <a:pPr/>
              <a:t>23.04.2016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3F1AAA-0346-432D-9896-D718ADCA52A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8D2B59-4894-41B0-B9B8-BC15A2569D92}" type="datetimeFigureOut">
              <a:rPr lang="ru-RU" smtClean="0"/>
              <a:pPr/>
              <a:t>23.04.2016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3F1AAA-0346-432D-9896-D718ADCA52A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8D2B59-4894-41B0-B9B8-BC15A2569D92}" type="datetimeFigureOut">
              <a:rPr lang="ru-RU" smtClean="0"/>
              <a:pPr/>
              <a:t>23.04.2016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3F1AAA-0346-432D-9896-D718ADCA52AC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7" name="Рисунок 6" descr="2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7393" y="0"/>
            <a:ext cx="9129213" cy="6858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8D2B59-4894-41B0-B9B8-BC15A2569D92}" type="datetimeFigureOut">
              <a:rPr lang="ru-RU" smtClean="0"/>
              <a:pPr/>
              <a:t>23.04.2016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3F1AAA-0346-432D-9896-D718ADCA52A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1_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8D2B59-4894-41B0-B9B8-BC15A2569D92}" type="datetimeFigureOut">
              <a:rPr lang="ru-RU" smtClean="0"/>
              <a:pPr/>
              <a:t>23.04.2016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3F1AAA-0346-432D-9896-D718ADCA52AC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7" name="Рисунок 6" descr="2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1" y="0"/>
            <a:ext cx="9136606" cy="6858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8D2B59-4894-41B0-B9B8-BC15A2569D92}" type="datetimeFigureOut">
              <a:rPr lang="ru-RU" smtClean="0"/>
              <a:pPr/>
              <a:t>23.04.2016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3F1AAA-0346-432D-9896-D718ADCA52A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8D2B59-4894-41B0-B9B8-BC15A2569D92}" type="datetimeFigureOut">
              <a:rPr lang="ru-RU" smtClean="0"/>
              <a:pPr/>
              <a:t>23.04.2016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3F1AAA-0346-432D-9896-D718ADCA52A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_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8D2B59-4894-41B0-B9B8-BC15A2569D92}" type="datetimeFigureOut">
              <a:rPr lang="ru-RU" smtClean="0"/>
              <a:pPr/>
              <a:t>23.04.2016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3F1AAA-0346-432D-9896-D718ADCA52A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8D2B59-4894-41B0-B9B8-BC15A2569D92}" type="datetimeFigureOut">
              <a:rPr lang="ru-RU" smtClean="0"/>
              <a:pPr/>
              <a:t>23.04.2016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3F1AAA-0346-432D-9896-D718ADCA52A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8D2B59-4894-41B0-B9B8-BC15A2569D92}" type="datetimeFigureOut">
              <a:rPr lang="ru-RU" smtClean="0"/>
              <a:pPr/>
              <a:t>23.04.2016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3F1AAA-0346-432D-9896-D718ADCA52AC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7" name="Рисунок 6" descr="3.jpg"/>
          <p:cNvPicPr>
            <a:picLocks noChangeAspect="1"/>
          </p:cNvPicPr>
          <p:nvPr userDrawn="1"/>
        </p:nvPicPr>
        <p:blipFill>
          <a:blip r:embed="rId12" cstate="print"/>
          <a:stretch>
            <a:fillRect/>
          </a:stretch>
        </p:blipFill>
        <p:spPr>
          <a:xfrm>
            <a:off x="1" y="0"/>
            <a:ext cx="9144000" cy="685800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2" r:id="rId3"/>
    <p:sldLayoutId id="2147483651" r:id="rId4"/>
    <p:sldLayoutId id="2147483660" r:id="rId5"/>
    <p:sldLayoutId id="2147483652" r:id="rId6"/>
    <p:sldLayoutId id="2147483654" r:id="rId7"/>
    <p:sldLayoutId id="2147483661" r:id="rId8"/>
    <p:sldLayoutId id="2147483655" r:id="rId9"/>
    <p:sldLayoutId id="2147483657" r:id="rId10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0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1259632" y="2564904"/>
            <a:ext cx="6931312" cy="243143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8000" b="1" i="1" cap="none" spc="50" dirty="0" smtClean="0">
                <a:ln w="11430"/>
                <a:solidFill>
                  <a:srgbClr val="8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nstantia" pitchFamily="18" charset="0"/>
              </a:rPr>
              <a:t>МХАТ</a:t>
            </a:r>
            <a:r>
              <a:rPr lang="ru-RU" sz="5400" b="1" i="1" cap="none" spc="50" dirty="0" smtClean="0">
                <a:ln w="11430"/>
                <a:solidFill>
                  <a:srgbClr val="8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nstantia" pitchFamily="18" charset="0"/>
              </a:rPr>
              <a:t> и </a:t>
            </a:r>
            <a:r>
              <a:rPr lang="ru-RU" sz="7200" b="1" i="1" cap="none" spc="50" dirty="0" smtClean="0">
                <a:ln w="11430"/>
                <a:solidFill>
                  <a:srgbClr val="8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nstantia" pitchFamily="18" charset="0"/>
              </a:rPr>
              <a:t>А.М. Горький</a:t>
            </a:r>
            <a:endParaRPr lang="ru-RU" sz="7200" b="1" i="1" cap="none" spc="50" dirty="0">
              <a:ln w="11430"/>
              <a:solidFill>
                <a:srgbClr val="80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Constantia" pitchFamily="18" charset="0"/>
            </a:endParaRPr>
          </a:p>
        </p:txBody>
      </p:sp>
      <p:sp>
        <p:nvSpPr>
          <p:cNvPr id="8" name="Подзаголовок 20"/>
          <p:cNvSpPr txBox="1">
            <a:spLocks/>
          </p:cNvSpPr>
          <p:nvPr/>
        </p:nvSpPr>
        <p:spPr>
          <a:xfrm>
            <a:off x="251520" y="5661248"/>
            <a:ext cx="5688012" cy="175260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ru-RU" b="1" i="1" u="none" strike="noStrike" kern="1200" cap="none" spc="0" normalizeH="0" baseline="0" noProof="0" dirty="0">
              <a:ln>
                <a:noFill/>
              </a:ln>
              <a:solidFill>
                <a:srgbClr val="800000"/>
              </a:solidFill>
              <a:effectLst/>
              <a:uLnTx/>
              <a:uFillTx/>
              <a:latin typeface="Cambria" pitchFamily="18" charset="0"/>
              <a:ea typeface="+mn-ea"/>
              <a:cs typeface="Aharoni" pitchFamily="2" charset="-79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412776"/>
            <a:ext cx="4474840" cy="4968552"/>
          </a:xfrm>
        </p:spPr>
      </p:pic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dirty="0"/>
              <a:t>Р</a:t>
            </a:r>
            <a:r>
              <a:rPr lang="ru-RU" dirty="0" smtClean="0"/>
              <a:t>абота </a:t>
            </a:r>
            <a:r>
              <a:rPr lang="ru-RU" dirty="0"/>
              <a:t>над постановкой «На дне» проходила в самом тесном содружестве театра и автора, помогавшего и режиссёру и актёрам овладеть материалом пьесы, требовавшим безупречного знания своеобразной общественной среды, в ней показанной</a:t>
            </a:r>
          </a:p>
        </p:txBody>
      </p:sp>
    </p:spTree>
    <p:extLst>
      <p:ext uri="{BB962C8B-B14F-4D97-AF65-F5344CB8AC3E}">
        <p14:creationId xmlns:p14="http://schemas.microsoft.com/office/powerpoint/2010/main" val="31051879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Объект 5"/>
          <p:cNvSpPr>
            <a:spLocks noGrp="1"/>
          </p:cNvSpPr>
          <p:nvPr>
            <p:ph idx="1"/>
          </p:nvPr>
        </p:nvSpPr>
        <p:spPr>
          <a:xfrm>
            <a:off x="457200" y="1052736"/>
            <a:ext cx="8229600" cy="5073427"/>
          </a:xfrm>
        </p:spPr>
        <p:txBody>
          <a:bodyPr>
            <a:normAutofit lnSpcReduction="10000"/>
          </a:bodyPr>
          <a:lstStyle/>
          <a:p>
            <a:r>
              <a:rPr lang="ru-RU" dirty="0"/>
              <a:t>Тема прославления свободного человека, утверждения его конечной победы над социальным злом отчётливо звучала в спектакле «На дне», определяя его громкий общественный успех. Главным носителем этой темы в спектакле был Сатин в исполнении Станиславского. Замечательны были и другие образы, созданные в этом спектакле, — странник Лука — И. М. Москвин, барон — В. И. Качалов, Настя — О. Л. </a:t>
            </a:r>
            <a:r>
              <a:rPr lang="ru-RU" dirty="0" err="1"/>
              <a:t>Книппер</a:t>
            </a:r>
            <a:r>
              <a:rPr lang="ru-RU" dirty="0"/>
              <a:t>, татарин — А. Л. Вишневский. </a:t>
            </a:r>
          </a:p>
        </p:txBody>
      </p:sp>
    </p:spTree>
    <p:extLst>
      <p:ext uri="{BB962C8B-B14F-4D97-AF65-F5344CB8AC3E}">
        <p14:creationId xmlns:p14="http://schemas.microsoft.com/office/powerpoint/2010/main" val="9502600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250706"/>
          </a:xfrm>
        </p:spPr>
        <p:txBody>
          <a:bodyPr/>
          <a:lstStyle/>
          <a:p>
            <a:r>
              <a:rPr lang="ru-RU" dirty="0"/>
              <a:t>Последняя встреча Художественного театра с Горьким-драматургом до Октябрьской революции произошла в 1905 году, когда на его сцене были показаны «Дети солнца». </a:t>
            </a:r>
            <a:br>
              <a:rPr lang="ru-RU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26356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052736"/>
            <a:ext cx="8229600" cy="5544616"/>
          </a:xfrm>
        </p:spPr>
        <p:txBody>
          <a:bodyPr>
            <a:normAutofit fontScale="90000"/>
          </a:bodyPr>
          <a:lstStyle/>
          <a:p>
            <a:r>
              <a:rPr lang="ru-RU" sz="3600" b="1" dirty="0"/>
              <a:t>После Октябрьской революции пьесы Чехова и Горького не сходят со сцены МХАТ. Если К. С. </a:t>
            </a:r>
            <a:r>
              <a:rPr lang="ru-RU" sz="3600" b="1" dirty="0" smtClean="0"/>
              <a:t>Станиславский </a:t>
            </a:r>
            <a:r>
              <a:rPr lang="ru-RU" sz="3600" b="1" dirty="0"/>
              <a:t>и Вл. И. Немирович-Данченко создали идущий в искусстве новым путем творческий коллектив, то Чехов и Горький создали репертуар театра, проникнутый духом современности и гражданским пафосом.</a:t>
            </a:r>
            <a:br>
              <a:rPr lang="ru-RU" sz="3600" b="1" dirty="0"/>
            </a:br>
            <a:endParaRPr lang="ru-RU" sz="3600" b="1" dirty="0"/>
          </a:p>
        </p:txBody>
      </p:sp>
    </p:spTree>
    <p:extLst>
      <p:ext uri="{BB962C8B-B14F-4D97-AF65-F5344CB8AC3E}">
        <p14:creationId xmlns:p14="http://schemas.microsoft.com/office/powerpoint/2010/main" val="2499185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836712"/>
            <a:ext cx="8712968" cy="5760640"/>
          </a:xfrm>
        </p:spPr>
        <p:txBody>
          <a:bodyPr>
            <a:normAutofit fontScale="90000"/>
          </a:bodyPr>
          <a:lstStyle/>
          <a:p>
            <a:r>
              <a:rPr lang="ru-RU" dirty="0"/>
              <a:t>Присвоенное МХАТу в 1932 году имя М. Горького обязывало театр иметь его пьесы в своём репертуаре, и в 30-х годах, впервые после 1905-го, МХАТ вновь обратился к Горькому, поставив сначала инсценировку повести «В людях» (1933), а затем и его пьесы: «Егор Булычев и другие», «Враги», «</a:t>
            </a:r>
            <a:r>
              <a:rPr lang="ru-RU" dirty="0" err="1"/>
              <a:t>Достигаев</a:t>
            </a:r>
            <a:r>
              <a:rPr lang="ru-RU" dirty="0"/>
              <a:t> и </a:t>
            </a:r>
            <a:r>
              <a:rPr lang="ru-RU"/>
              <a:t>другие</a:t>
            </a:r>
            <a:r>
              <a:rPr lang="ru-RU" smtClean="0"/>
              <a:t>»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22552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980728"/>
            <a:ext cx="8856984" cy="5472608"/>
          </a:xfrm>
        </p:spPr>
        <p:txBody>
          <a:bodyPr>
            <a:normAutofit fontScale="90000"/>
          </a:bodyPr>
          <a:lstStyle/>
          <a:p>
            <a:r>
              <a:rPr lang="ru-RU" dirty="0"/>
              <a:t>В 1933 году из нескольких произведений Горького была создана инсценировка, объединенная общей </a:t>
            </a:r>
            <a:r>
              <a:rPr lang="ru-RU" dirty="0" err="1"/>
              <a:t>те¬мой</a:t>
            </a:r>
            <a:r>
              <a:rPr lang="ru-RU" dirty="0"/>
              <a:t>, — «В людях». Спектакль, поставленный М. </a:t>
            </a:r>
            <a:r>
              <a:rPr lang="ru-RU" dirty="0" err="1"/>
              <a:t>Кедро¬вым</a:t>
            </a:r>
            <a:r>
              <a:rPr lang="ru-RU" dirty="0"/>
              <a:t> (художник — С. Иванов), отображал детские и юношеские годы писателя, чудовищное уродство окружавшей его жизни. </a:t>
            </a:r>
          </a:p>
        </p:txBody>
      </p:sp>
    </p:spTree>
    <p:extLst>
      <p:ext uri="{BB962C8B-B14F-4D97-AF65-F5344CB8AC3E}">
        <p14:creationId xmlns:p14="http://schemas.microsoft.com/office/powerpoint/2010/main" val="40913598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052736"/>
            <a:ext cx="8229600" cy="5544616"/>
          </a:xfrm>
        </p:spPr>
        <p:txBody>
          <a:bodyPr/>
          <a:lstStyle/>
          <a:p>
            <a:r>
              <a:rPr lang="ru-RU" dirty="0"/>
              <a:t>Пьеса М. Горького «Враги» была поставлена во МХАТ Вл. И. Немировичем-Данченко и М. Кедровым в 1935 году (художник — В. Дмитриев)</a:t>
            </a:r>
          </a:p>
        </p:txBody>
      </p:sp>
    </p:spTree>
    <p:extLst>
      <p:ext uri="{BB962C8B-B14F-4D97-AF65-F5344CB8AC3E}">
        <p14:creationId xmlns:p14="http://schemas.microsoft.com/office/powerpoint/2010/main" val="9748155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96752"/>
            <a:ext cx="8229600" cy="5256584"/>
          </a:xfrm>
        </p:spPr>
        <p:txBody>
          <a:bodyPr/>
          <a:lstStyle/>
          <a:p>
            <a:r>
              <a:rPr lang="ru-RU" dirty="0"/>
              <a:t>В 1934 году театр обратился к новой пьесе М. Горького «Егор </a:t>
            </a:r>
            <a:r>
              <a:rPr lang="ru-RU" dirty="0" err="1"/>
              <a:t>Булычов</a:t>
            </a:r>
            <a:r>
              <a:rPr lang="ru-RU" dirty="0"/>
              <a:t> и другие» (режиссер —В. </a:t>
            </a:r>
            <a:r>
              <a:rPr lang="ru-RU" dirty="0" err="1"/>
              <a:t>Сахновский</a:t>
            </a:r>
            <a:r>
              <a:rPr lang="ru-RU" dirty="0"/>
              <a:t>, художник — К. </a:t>
            </a:r>
            <a:r>
              <a:rPr lang="ru-RU" dirty="0" err="1"/>
              <a:t>Юон</a:t>
            </a:r>
            <a:r>
              <a:rPr lang="ru-RU" dirty="0"/>
              <a:t>). </a:t>
            </a:r>
          </a:p>
        </p:txBody>
      </p:sp>
    </p:spTree>
    <p:extLst>
      <p:ext uri="{BB962C8B-B14F-4D97-AF65-F5344CB8AC3E}">
        <p14:creationId xmlns:p14="http://schemas.microsoft.com/office/powerpoint/2010/main" val="31800121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Спектакли по пьесам А.М. Горького до сих пор не сходят со сцены МХАТа</a:t>
            </a:r>
            <a:endParaRPr lang="ru-RU" dirty="0"/>
          </a:p>
        </p:txBody>
      </p:sp>
      <p:pic>
        <p:nvPicPr>
          <p:cNvPr id="11" name="Рисунок 10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56" r="5556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40489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Объект 5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484784"/>
            <a:ext cx="5328592" cy="4968552"/>
          </a:xfrm>
        </p:spPr>
      </p:pic>
      <p:sp>
        <p:nvSpPr>
          <p:cNvPr id="7" name="Объект 6"/>
          <p:cNvSpPr>
            <a:spLocks noGrp="1"/>
          </p:cNvSpPr>
          <p:nvPr>
            <p:ph sz="half" idx="2"/>
          </p:nvPr>
        </p:nvSpPr>
        <p:spPr>
          <a:xfrm>
            <a:off x="5652120" y="1600200"/>
            <a:ext cx="3034680" cy="4525963"/>
          </a:xfrm>
        </p:spPr>
        <p:txBody>
          <a:bodyPr/>
          <a:lstStyle/>
          <a:p>
            <a:r>
              <a:rPr lang="ru-RU" dirty="0"/>
              <a:t>Спектакль «На дне» был показан свыше 1200 раз и сохранился в репертуаре театра вплоть до настоящего времени. </a:t>
            </a:r>
            <a:br>
              <a:rPr lang="ru-RU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83594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1148680"/>
          </a:xfrm>
        </p:spPr>
        <p:txBody>
          <a:bodyPr>
            <a:normAutofit/>
          </a:bodyPr>
          <a:lstStyle/>
          <a:p>
            <a:r>
              <a:rPr lang="ru-RU" dirty="0" smtClean="0"/>
              <a:t>Здание Московского Художественного театра в Камергерском переулке, 1900 – е годы</a:t>
            </a:r>
            <a:endParaRPr lang="ru-RU" dirty="0"/>
          </a:p>
        </p:txBody>
      </p:sp>
      <p:pic>
        <p:nvPicPr>
          <p:cNvPr id="7" name="Рисунок 6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03" r="4603"/>
          <a:stretch>
            <a:fillRect/>
          </a:stretch>
        </p:blipFill>
        <p:spPr/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История создания</a:t>
            </a: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600200"/>
            <a:ext cx="4834880" cy="3642836"/>
          </a:xfrm>
        </p:spPr>
      </p:pic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292080" y="1268760"/>
            <a:ext cx="3672408" cy="4857403"/>
          </a:xfrm>
        </p:spPr>
        <p:txBody>
          <a:bodyPr>
            <a:normAutofit/>
          </a:bodyPr>
          <a:lstStyle/>
          <a:p>
            <a:r>
              <a:rPr lang="ru-RU" dirty="0" smtClean="0"/>
              <a:t>Началом Художественного театра считается встреча в ресторане «Славянский базар» 19 июня 1897 года режиссера К.С. Станиславского и драматурга В.И. Немировича – Данченко.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052736"/>
            <a:ext cx="8229600" cy="5328592"/>
          </a:xfrm>
        </p:spPr>
        <p:txBody>
          <a:bodyPr>
            <a:normAutofit/>
          </a:bodyPr>
          <a:lstStyle/>
          <a:p>
            <a:r>
              <a:rPr lang="ru-RU" sz="6000" b="1" dirty="0" smtClean="0"/>
              <a:t>Московский Художественный – общедоступный театр открылся 26 октября 1898 года</a:t>
            </a:r>
            <a:endParaRPr lang="ru-RU" sz="6000" b="1" dirty="0"/>
          </a:p>
        </p:txBody>
      </p:sp>
    </p:spTree>
    <p:extLst>
      <p:ext uri="{BB962C8B-B14F-4D97-AF65-F5344CB8AC3E}">
        <p14:creationId xmlns:p14="http://schemas.microsoft.com/office/powerpoint/2010/main" val="1131282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История театра</a:t>
            </a: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484784"/>
            <a:ext cx="5410944" cy="4536504"/>
          </a:xfrm>
        </p:spPr>
      </p:pic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868144" y="1417638"/>
            <a:ext cx="3096344" cy="4708525"/>
          </a:xfrm>
        </p:spPr>
        <p:txBody>
          <a:bodyPr>
            <a:normAutofit/>
          </a:bodyPr>
          <a:lstStyle/>
          <a:p>
            <a:r>
              <a:rPr lang="ru-RU" sz="3600" b="1" dirty="0" smtClean="0"/>
              <a:t>17 декабря 1898 года состоялась легендарная премьера чеховской «Чайки»</a:t>
            </a:r>
            <a:endParaRPr lang="ru-RU" sz="3600" b="1" dirty="0"/>
          </a:p>
        </p:txBody>
      </p:sp>
    </p:spTree>
    <p:extLst>
      <p:ext uri="{BB962C8B-B14F-4D97-AF65-F5344CB8AC3E}">
        <p14:creationId xmlns:p14="http://schemas.microsoft.com/office/powerpoint/2010/main" val="170183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Объект 5"/>
          <p:cNvSpPr>
            <a:spLocks noGrp="1"/>
          </p:cNvSpPr>
          <p:nvPr>
            <p:ph sz="half" idx="2"/>
          </p:nvPr>
        </p:nvSpPr>
        <p:spPr>
          <a:xfrm>
            <a:off x="4648200" y="1196752"/>
            <a:ext cx="4038600" cy="4929411"/>
          </a:xfrm>
        </p:spPr>
        <p:txBody>
          <a:bodyPr>
            <a:noAutofit/>
          </a:bodyPr>
          <a:lstStyle/>
          <a:p>
            <a:r>
              <a:rPr lang="ru-RU" sz="3200" b="1" dirty="0"/>
              <a:t>Важнейшим этапом в творческой жизни МХТ явилось его обращение к драматургии великого пролетарского писателя А. М. Горького. </a:t>
            </a:r>
            <a:br>
              <a:rPr lang="ru-RU" sz="3200" b="1" dirty="0"/>
            </a:br>
            <a:endParaRPr lang="ru-RU" sz="3200" b="1" dirty="0"/>
          </a:p>
        </p:txBody>
      </p:sp>
      <p:pic>
        <p:nvPicPr>
          <p:cNvPr id="9" name="Объект 8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196752"/>
            <a:ext cx="4204921" cy="4929411"/>
          </a:xfrm>
        </p:spPr>
      </p:pic>
    </p:spTree>
    <p:extLst>
      <p:ext uri="{BB962C8B-B14F-4D97-AF65-F5344CB8AC3E}">
        <p14:creationId xmlns:p14="http://schemas.microsoft.com/office/powerpoint/2010/main" val="4193563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274638"/>
            <a:ext cx="8784976" cy="6322714"/>
          </a:xfrm>
        </p:spPr>
        <p:txBody>
          <a:bodyPr>
            <a:noAutofit/>
          </a:bodyPr>
          <a:lstStyle/>
          <a:p>
            <a:r>
              <a:rPr lang="en-US" sz="2800" b="1" dirty="0" smtClean="0"/>
              <a:t/>
            </a:r>
            <a:br>
              <a:rPr lang="en-US" sz="2800" b="1" dirty="0" smtClean="0"/>
            </a:br>
            <a:r>
              <a:rPr lang="en-US" sz="2800" b="1" dirty="0"/>
              <a:t/>
            </a:r>
            <a:br>
              <a:rPr lang="en-US" sz="2800" b="1" dirty="0"/>
            </a:br>
            <a:r>
              <a:rPr lang="ru-RU" sz="2800" b="1" dirty="0" smtClean="0"/>
              <a:t>Труппа </a:t>
            </a:r>
            <a:r>
              <a:rPr lang="ru-RU" sz="2800" b="1" dirty="0"/>
              <a:t>Московского Художественного театра в 1900 году отправилась в Крым, чтобы поставить перед А. Чеховым его пьесы «Дядя Ваня» и «Чайка». Но не только в этом состояла миссия актеров. Как признался Немирович-Данченко, руководитель театра, их целью также было встретиться с Горьким и убедить его написать пьесу. Им это удалось. Сама история создания «На дне» Горького послужила толчком к написанию и других пьес. Это такие известные произведения, как «Мещане» и «Дачники». Благодаря уговорам артистов, Максим Горький открыл в себе драматурга.</a:t>
            </a:r>
          </a:p>
        </p:txBody>
      </p:sp>
    </p:spTree>
    <p:extLst>
      <p:ext uri="{BB962C8B-B14F-4D97-AF65-F5344CB8AC3E}">
        <p14:creationId xmlns:p14="http://schemas.microsoft.com/office/powerpoint/2010/main" val="20048196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268412"/>
            <a:ext cx="4396680" cy="5256931"/>
          </a:xfrm>
        </p:spPr>
      </p:pic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ru-RU" dirty="0"/>
              <a:t>Все три произведения писались почти одновременно. Уже в 1901 году театру была передана рукопись «Мещан». Весной 1902 года во время гастролей МХТ в Петербурге состоялась премьера «Мещан». </a:t>
            </a:r>
          </a:p>
        </p:txBody>
      </p:sp>
    </p:spTree>
    <p:extLst>
      <p:ext uri="{BB962C8B-B14F-4D97-AF65-F5344CB8AC3E}">
        <p14:creationId xmlns:p14="http://schemas.microsoft.com/office/powerpoint/2010/main" val="28446741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1846957"/>
            <a:ext cx="4176464" cy="4032447"/>
          </a:xfrm>
        </p:spPr>
      </p:pic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r>
              <a:rPr lang="ru-RU" dirty="0" smtClean="0"/>
              <a:t>«На </a:t>
            </a:r>
            <a:r>
              <a:rPr lang="ru-RU" dirty="0"/>
              <a:t>дне» — пьеса, поставленная через несколько месяцев после «Мещан», — стала полноценным воплощением на сцене МХТ драматургии Горького. </a:t>
            </a:r>
            <a:br>
              <a:rPr lang="ru-RU" dirty="0"/>
            </a:br>
            <a:r>
              <a:rPr lang="ru-RU" dirty="0"/>
              <a:t>Премьера «На дне» состоялась в декабре 1902 года.</a:t>
            </a:r>
          </a:p>
        </p:txBody>
      </p:sp>
    </p:spTree>
    <p:extLst>
      <p:ext uri="{BB962C8B-B14F-4D97-AF65-F5344CB8AC3E}">
        <p14:creationId xmlns:p14="http://schemas.microsoft.com/office/powerpoint/2010/main" val="35607055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129</TotalTime>
  <Words>541</Words>
  <Application>Microsoft Office PowerPoint</Application>
  <PresentationFormat>Экран (4:3)</PresentationFormat>
  <Paragraphs>21</Paragraphs>
  <Slides>19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5" baseType="lpstr">
      <vt:lpstr>Aharoni</vt:lpstr>
      <vt:lpstr>Arial</vt:lpstr>
      <vt:lpstr>Calibri</vt:lpstr>
      <vt:lpstr>Cambria</vt:lpstr>
      <vt:lpstr>Constantia</vt:lpstr>
      <vt:lpstr>Тема Office</vt:lpstr>
      <vt:lpstr>Презентация PowerPoint</vt:lpstr>
      <vt:lpstr>Здание Московского Художественного театра в Камергерском переулке, 1900 – е годы</vt:lpstr>
      <vt:lpstr>История создания</vt:lpstr>
      <vt:lpstr>Московский Художественный – общедоступный театр открылся 26 октября 1898 года</vt:lpstr>
      <vt:lpstr>История театра</vt:lpstr>
      <vt:lpstr>Презентация PowerPoint</vt:lpstr>
      <vt:lpstr>  Труппа Московского Художественного театра в 1900 году отправилась в Крым, чтобы поставить перед А. Чеховым его пьесы «Дядя Ваня» и «Чайка». Но не только в этом состояла миссия актеров. Как признался Немирович-Данченко, руководитель театра, их целью также было встретиться с Горьким и убедить его написать пьесу. Им это удалось. Сама история создания «На дне» Горького послужила толчком к написанию и других пьес. Это такие известные произведения, как «Мещане» и «Дачники». Благодаря уговорам артистов, Максим Горький открыл в себе драматурга.</vt:lpstr>
      <vt:lpstr>Презентация PowerPoint</vt:lpstr>
      <vt:lpstr>Презентация PowerPoint</vt:lpstr>
      <vt:lpstr>Презентация PowerPoint</vt:lpstr>
      <vt:lpstr>Презентация PowerPoint</vt:lpstr>
      <vt:lpstr>Последняя встреча Художественного театра с Горьким-драматургом до Октябрьской революции произошла в 1905 году, когда на его сцене были показаны «Дети солнца».  </vt:lpstr>
      <vt:lpstr>После Октябрьской революции пьесы Чехова и Горького не сходят со сцены МХАТ. Если К. С. Станиславский и Вл. И. Немирович-Данченко создали идущий в искусстве новым путем творческий коллектив, то Чехов и Горький создали репертуар театра, проникнутый духом современности и гражданским пафосом. </vt:lpstr>
      <vt:lpstr>Присвоенное МХАТу в 1932 году имя М. Горького обязывало театр иметь его пьесы в своём репертуаре, и в 30-х годах, впервые после 1905-го, МХАТ вновь обратился к Горькому, поставив сначала инсценировку повести «В людях» (1933), а затем и его пьесы: «Егор Булычев и другие», «Враги», «Достигаев и другие»</vt:lpstr>
      <vt:lpstr>В 1933 году из нескольких произведений Горького была создана инсценировка, объединенная общей те¬мой, — «В людях». Спектакль, поставленный М. Кедро¬вым (художник — С. Иванов), отображал детские и юношеские годы писателя, чудовищное уродство окружавшей его жизни. </vt:lpstr>
      <vt:lpstr>Пьеса М. Горького «Враги» была поставлена во МХАТ Вл. И. Немировичем-Данченко и М. Кедровым в 1935 году (художник — В. Дмитриев)</vt:lpstr>
      <vt:lpstr>В 1934 году театр обратился к новой пьесе М. Горького «Егор Булычов и другие» (режиссер —В. Сахновский, художник — К. Юон). </vt:lpstr>
      <vt:lpstr>Спектакли по пьесам А.М. Горького до сих пор не сходят со сцены МХАТа</vt:lpstr>
      <vt:lpstr>Презентация PowerPoint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Мельпомена</dc:title>
  <dc:creator>Татьяна Ивановна</dc:creator>
  <cp:lastModifiedBy>Наиль</cp:lastModifiedBy>
  <cp:revision>18</cp:revision>
  <dcterms:created xsi:type="dcterms:W3CDTF">2015-05-23T04:10:10Z</dcterms:created>
  <dcterms:modified xsi:type="dcterms:W3CDTF">2016-04-23T04:40:00Z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XPowerLiteLastOptimized">
    <vt:lpwstr>276165</vt:lpwstr>
  </property>
  <property fmtid="{D5CDD505-2E9C-101B-9397-08002B2CF9AE}" pid="3" name="NXPowerLiteSettings">
    <vt:lpwstr>F7000400038000</vt:lpwstr>
  </property>
  <property fmtid="{D5CDD505-2E9C-101B-9397-08002B2CF9AE}" pid="4" name="NXPowerLiteVersion">
    <vt:lpwstr>D6.2.8</vt:lpwstr>
  </property>
</Properties>
</file>