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632" autoAdjust="0"/>
  </p:normalViewPr>
  <p:slideViewPr>
    <p:cSldViewPr>
      <p:cViewPr>
        <p:scale>
          <a:sx n="50" d="100"/>
          <a:sy n="50" d="100"/>
        </p:scale>
        <p:origin x="-107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8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10D45-7D4C-42B1-B7F8-F9BF67E44E2D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84756-B601-44BF-97DB-C946CD4B4B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6527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B8EE2-820D-4AFF-9186-3A92CD2C785F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34DB4-D13D-43B0-9A3E-FBB5236BAC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34DB4-D13D-43B0-9A3E-FBB5236BAC2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 userDrawn="1"/>
        </p:nvSpPr>
        <p:spPr>
          <a:xfrm>
            <a:off x="2483768" y="1052736"/>
            <a:ext cx="5976664" cy="3312368"/>
          </a:xfrm>
          <a:prstGeom prst="horizontalScroll">
            <a:avLst/>
          </a:prstGeom>
          <a:solidFill>
            <a:schemeClr val="accent6">
              <a:lumMod val="75000"/>
              <a:alpha val="79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334" y="2562934"/>
            <a:ext cx="2488081" cy="244827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FBD1-A661-48E7-8438-866E4A003643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28AE-6865-41AC-B7C2-7BD33D4485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611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FBD1-A661-48E7-8438-866E4A003643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28AE-6865-41AC-B7C2-7BD33D4485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398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9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4FBD1-A661-48E7-8438-866E4A003643}" type="datetimeFigureOut">
              <a:rPr lang="ru-RU" smtClean="0"/>
              <a:pPr/>
              <a:t>11.09.2014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328AE-6865-41AC-B7C2-7BD33D4485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221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gif"/><Relationship Id="rId7" Type="http://schemas.openxmlformats.org/officeDocument/2006/relationships/slide" Target="slide2.xm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12.gif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slide" Target="slide2.xml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5.gif"/><Relationship Id="rId4" Type="http://schemas.openxmlformats.org/officeDocument/2006/relationships/image" Target="../media/image13.png"/><Relationship Id="rId9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5208" y="2060848"/>
            <a:ext cx="6728792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Н, НН </a:t>
            </a:r>
            <a:b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разных частях речи</a:t>
            </a:r>
            <a:endParaRPr lang="ru-RU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104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1844824"/>
            <a:ext cx="831641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Графически объясните написание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словах: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коше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ый луг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некоше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ый, скоше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ый и коше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ый по росе луг;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выкраше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ый забор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крашеный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давно не краше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некраше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ый;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нетка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ая скатерть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тка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ая золотом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сотка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несотка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нн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ране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ый воин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ране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ый в бою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легкоране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ый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поране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 плугом;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жже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ый сахар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полусожже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нн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рукопись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выжже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ая пустыня.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284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000" dirty="0" smtClean="0"/>
              <a:t>Объясните разницу в написании однокоренных слов.</a:t>
            </a:r>
            <a:br>
              <a:rPr lang="ru-RU" sz="4000" dirty="0" smtClean="0"/>
            </a:br>
            <a:r>
              <a:rPr lang="ru-RU" sz="4000" dirty="0" smtClean="0"/>
              <a:t>1) Все мои друзья образова</a:t>
            </a:r>
            <a:r>
              <a:rPr lang="ru-RU" sz="4000" b="1" dirty="0" smtClean="0"/>
              <a:t>нн</a:t>
            </a:r>
            <a:r>
              <a:rPr lang="ru-RU" sz="4000" dirty="0" smtClean="0"/>
              <a:t>ы. Комиссии уже образова</a:t>
            </a:r>
            <a:r>
              <a:rPr lang="ru-RU" sz="4000" b="1" dirty="0" smtClean="0"/>
              <a:t>н</a:t>
            </a:r>
            <a:r>
              <a:rPr lang="ru-RU" sz="4000" dirty="0" smtClean="0"/>
              <a:t>ы.</a:t>
            </a:r>
            <a:br>
              <a:rPr lang="ru-RU" sz="4000" dirty="0" smtClean="0"/>
            </a:br>
            <a:r>
              <a:rPr lang="ru-RU" sz="4000" dirty="0" smtClean="0"/>
              <a:t>2) Лица солдат суровы и озабоче</a:t>
            </a:r>
            <a:r>
              <a:rPr lang="ru-RU" sz="4000" b="1" dirty="0" smtClean="0"/>
              <a:t>нн</a:t>
            </a:r>
            <a:r>
              <a:rPr lang="ru-RU" sz="4000" dirty="0" smtClean="0"/>
              <a:t>ы. Мы были озабоче</a:t>
            </a:r>
            <a:r>
              <a:rPr lang="ru-RU" sz="4000" b="1" dirty="0" smtClean="0"/>
              <a:t>н</a:t>
            </a:r>
            <a:r>
              <a:rPr lang="ru-RU" sz="4000" dirty="0" smtClean="0"/>
              <a:t>ы зачетом.</a:t>
            </a:r>
            <a:br>
              <a:rPr lang="ru-RU" sz="4000" dirty="0" smtClean="0"/>
            </a:br>
            <a:r>
              <a:rPr lang="ru-RU" sz="4000" dirty="0" smtClean="0"/>
              <a:t>3) Сборы прошли организова</a:t>
            </a:r>
            <a:r>
              <a:rPr lang="ru-RU" sz="4000" b="1" dirty="0" smtClean="0"/>
              <a:t>нн</a:t>
            </a:r>
            <a:r>
              <a:rPr lang="ru-RU" sz="4000" dirty="0" smtClean="0"/>
              <a:t>о. Организова</a:t>
            </a:r>
            <a:r>
              <a:rPr lang="ru-RU" sz="4000" b="1" dirty="0" smtClean="0"/>
              <a:t>н</a:t>
            </a:r>
            <a:r>
              <a:rPr lang="ru-RU" sz="4000" dirty="0" smtClean="0"/>
              <a:t>о хорошее питание.</a:t>
            </a:r>
            <a:br>
              <a:rPr lang="ru-RU" sz="4000" dirty="0" smtClean="0"/>
            </a:br>
            <a:r>
              <a:rPr lang="ru-RU" sz="4000" dirty="0" smtClean="0"/>
              <a:t>4) Шерсть вся запута</a:t>
            </a:r>
            <a:r>
              <a:rPr lang="ru-RU" sz="4000" b="1" dirty="0" smtClean="0"/>
              <a:t>н</a:t>
            </a:r>
            <a:r>
              <a:rPr lang="ru-RU" sz="4000" dirty="0" smtClean="0"/>
              <a:t>а котенком. Эта история запута</a:t>
            </a:r>
            <a:r>
              <a:rPr lang="ru-RU" sz="4000" b="1" dirty="0" smtClean="0"/>
              <a:t>нн</a:t>
            </a:r>
            <a:r>
              <a:rPr lang="ru-RU" sz="4000" dirty="0" smtClean="0"/>
              <a:t>а и неясна.</a:t>
            </a:r>
            <a:br>
              <a:rPr lang="ru-RU" sz="4000" dirty="0" smtClean="0"/>
            </a:br>
            <a:r>
              <a:rPr lang="ru-RU" sz="4000" dirty="0" smtClean="0"/>
              <a:t>5) Море взволнова</a:t>
            </a:r>
            <a:r>
              <a:rPr lang="ru-RU" sz="4000" b="1" dirty="0" smtClean="0"/>
              <a:t>н</a:t>
            </a:r>
            <a:r>
              <a:rPr lang="ru-RU" sz="4000" dirty="0" smtClean="0"/>
              <a:t>о бурей. Говорил взволнова</a:t>
            </a:r>
            <a:r>
              <a:rPr lang="ru-RU" sz="4000" b="1" dirty="0" smtClean="0"/>
              <a:t>нн</a:t>
            </a:r>
            <a:r>
              <a:rPr lang="ru-RU" sz="4000" dirty="0" smtClean="0"/>
              <a:t>о, горячо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23728" y="404664"/>
            <a:ext cx="5472608" cy="1143000"/>
          </a:xfrm>
        </p:spPr>
        <p:txBody>
          <a:bodyPr/>
          <a:lstStyle/>
          <a:p>
            <a:r>
              <a:rPr lang="ru-RU" dirty="0" smtClean="0"/>
              <a:t>Какая часть речи</a:t>
            </a:r>
            <a:endParaRPr lang="ru-RU" dirty="0"/>
          </a:p>
        </p:txBody>
      </p:sp>
      <p:pic>
        <p:nvPicPr>
          <p:cNvPr id="5" name="Рисунок 4" descr="question_md_wh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32656"/>
            <a:ext cx="1008112" cy="14401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question_md_wh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332656"/>
            <a:ext cx="1008112" cy="14401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0" name="Прямая со стрелкой 9"/>
          <p:cNvCxnSpPr/>
          <p:nvPr/>
        </p:nvCxnSpPr>
        <p:spPr>
          <a:xfrm flipH="1">
            <a:off x="1763688" y="1628800"/>
            <a:ext cx="936104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915816" y="1628800"/>
            <a:ext cx="864096" cy="2592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24128" y="1628800"/>
            <a:ext cx="1152128" cy="23762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660232" y="1556792"/>
            <a:ext cx="1008112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611560" y="2780928"/>
            <a:ext cx="2160240" cy="864096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Отыменное прилагательное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547664" y="4293096"/>
            <a:ext cx="2304256" cy="1224136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Причастие</a:t>
            </a:r>
          </a:p>
          <a:p>
            <a:pPr algn="ctr"/>
            <a:r>
              <a:rPr lang="ru-RU" dirty="0" smtClean="0"/>
              <a:t>или</a:t>
            </a:r>
          </a:p>
          <a:p>
            <a:pPr algn="ctr"/>
            <a:r>
              <a:rPr lang="ru-RU" dirty="0" smtClean="0"/>
              <a:t>отглагольное прилагательное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067944" y="4869160"/>
            <a:ext cx="2160240" cy="864096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Наречие </a:t>
            </a:r>
            <a:endParaRPr lang="ru-RU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588224" y="2348880"/>
            <a:ext cx="2160240" cy="864096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Краткое причастие </a:t>
            </a:r>
            <a:endParaRPr lang="ru-RU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4788024" y="1628800"/>
            <a:ext cx="504056" cy="32403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6228184" y="4077072"/>
            <a:ext cx="2160240" cy="864096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Краткое прилагательное </a:t>
            </a:r>
            <a:endParaRPr lang="ru-RU" dirty="0"/>
          </a:p>
        </p:txBody>
      </p:sp>
      <p:pic>
        <p:nvPicPr>
          <p:cNvPr id="37" name="Рисунок 36" descr="1_md_wht.gif">
            <a:hlinkClick r:id="" action="ppaction://noaction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3861048"/>
            <a:ext cx="333375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8" name="Рисунок 37" descr="2_md_wht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5776" y="5733256"/>
            <a:ext cx="428625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9" name="Рисунок 38" descr="3_md_wht_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32040" y="5949280"/>
            <a:ext cx="41910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0" name="Рисунок 39" descr="4_md_wht_1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76256" y="5085184"/>
            <a:ext cx="428625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" name="Рисунок 40" descr="5_md_wht_1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452320" y="3356992"/>
            <a:ext cx="428625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07672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 animBg="1"/>
      <p:bldP spid="23" grpId="0" animBg="1"/>
      <p:bldP spid="24" grpId="0" animBg="1"/>
      <p:bldP spid="25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Н, НН в отыменных прилагательных и в прилагательных с непроизводной основой</a:t>
            </a:r>
            <a:endParaRPr lang="ru-RU" sz="3200" dirty="0"/>
          </a:p>
        </p:txBody>
      </p:sp>
      <p:pic>
        <p:nvPicPr>
          <p:cNvPr id="3" name="Рисунок 2" descr="h_md_wht_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124744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h_md_wht_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1124744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h_md_wht_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1124744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683568" y="1844824"/>
            <a:ext cx="36724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в суффиксах АН, ЯН, ИН</a:t>
            </a:r>
          </a:p>
          <a:p>
            <a:pPr marL="342900" indent="-342900"/>
            <a:r>
              <a:rPr lang="ru-RU" sz="2400" b="1" dirty="0" smtClean="0">
                <a:solidFill>
                  <a:srgbClr val="008000"/>
                </a:solidFill>
              </a:rPr>
              <a:t>Например: </a:t>
            </a:r>
            <a:r>
              <a:rPr lang="ru-RU" sz="2400" b="1" dirty="0" err="1" smtClean="0">
                <a:solidFill>
                  <a:srgbClr val="008000"/>
                </a:solidFill>
              </a:rPr>
              <a:t>гусиНый</a:t>
            </a:r>
            <a:r>
              <a:rPr lang="ru-RU" sz="2400" b="1" dirty="0" smtClean="0">
                <a:solidFill>
                  <a:srgbClr val="008000"/>
                </a:solidFill>
              </a:rPr>
              <a:t>, </a:t>
            </a:r>
            <a:r>
              <a:rPr lang="ru-RU" sz="2400" b="1" dirty="0" err="1" smtClean="0">
                <a:solidFill>
                  <a:srgbClr val="008000"/>
                </a:solidFill>
              </a:rPr>
              <a:t>ледяНой</a:t>
            </a:r>
            <a:endParaRPr lang="ru-RU" sz="2400" b="1" dirty="0" smtClean="0">
              <a:solidFill>
                <a:srgbClr val="008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в прилагательных с непроизводной основой</a:t>
            </a:r>
          </a:p>
          <a:p>
            <a:pPr marL="342900" indent="-342900"/>
            <a:r>
              <a:rPr lang="ru-RU" sz="2400" b="1" dirty="0" smtClean="0">
                <a:solidFill>
                  <a:srgbClr val="008000"/>
                </a:solidFill>
              </a:rPr>
              <a:t>Например: </a:t>
            </a:r>
            <a:r>
              <a:rPr lang="ru-RU" sz="2400" b="1" dirty="0" err="1" smtClean="0">
                <a:solidFill>
                  <a:srgbClr val="008000"/>
                </a:solidFill>
              </a:rPr>
              <a:t>свиНой</a:t>
            </a:r>
            <a:r>
              <a:rPr lang="ru-RU" sz="2400" b="1" dirty="0" smtClean="0">
                <a:solidFill>
                  <a:srgbClr val="008000"/>
                </a:solidFill>
              </a:rPr>
              <a:t>, </a:t>
            </a:r>
            <a:r>
              <a:rPr lang="ru-RU" sz="2400" b="1" dirty="0" err="1" smtClean="0">
                <a:solidFill>
                  <a:srgbClr val="008000"/>
                </a:solidFill>
              </a:rPr>
              <a:t>румяНый</a:t>
            </a:r>
            <a:r>
              <a:rPr lang="ru-RU" sz="2400" b="1" dirty="0" smtClean="0">
                <a:solidFill>
                  <a:srgbClr val="008000"/>
                </a:solidFill>
              </a:rPr>
              <a:t>, </a:t>
            </a:r>
            <a:r>
              <a:rPr lang="ru-RU" sz="2400" b="1" dirty="0" err="1" smtClean="0">
                <a:solidFill>
                  <a:srgbClr val="008000"/>
                </a:solidFill>
              </a:rPr>
              <a:t>зелеНый</a:t>
            </a:r>
            <a:r>
              <a:rPr lang="ru-RU" sz="2400" b="1" dirty="0" smtClean="0">
                <a:solidFill>
                  <a:srgbClr val="008000"/>
                </a:solidFill>
              </a:rPr>
              <a:t>, </a:t>
            </a:r>
            <a:r>
              <a:rPr lang="ru-RU" sz="2400" b="1" dirty="0" err="1" smtClean="0">
                <a:solidFill>
                  <a:srgbClr val="008000"/>
                </a:solidFill>
              </a:rPr>
              <a:t>юНый</a:t>
            </a:r>
            <a:endParaRPr lang="ru-RU" sz="2400" b="1" dirty="0" smtClean="0">
              <a:solidFill>
                <a:srgbClr val="008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Исключение</a:t>
            </a:r>
          </a:p>
          <a:p>
            <a:pPr marL="342900" indent="-342900"/>
            <a:r>
              <a:rPr lang="ru-RU" sz="2400" b="1" dirty="0" smtClean="0">
                <a:solidFill>
                  <a:srgbClr val="008000"/>
                </a:solidFill>
              </a:rPr>
              <a:t>    </a:t>
            </a:r>
            <a:r>
              <a:rPr lang="ru-RU" sz="2400" b="1" dirty="0" err="1" smtClean="0">
                <a:solidFill>
                  <a:srgbClr val="008000"/>
                </a:solidFill>
              </a:rPr>
              <a:t>ветреНый</a:t>
            </a:r>
            <a:endParaRPr lang="ru-RU" sz="2400" b="1" dirty="0">
              <a:solidFill>
                <a:srgbClr val="008000"/>
              </a:solidFill>
            </a:endParaRPr>
          </a:p>
        </p:txBody>
      </p:sp>
      <p:pic>
        <p:nvPicPr>
          <p:cNvPr id="8" name="Рисунок 7" descr="hohmodrom_vete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5186558"/>
            <a:ext cx="2020640" cy="167144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572000" y="1916832"/>
            <a:ext cx="457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в суффиксах ЕНН, ОНН</a:t>
            </a:r>
          </a:p>
          <a:p>
            <a:pPr marL="342900" indent="-342900"/>
            <a:r>
              <a:rPr lang="ru-RU" sz="2400" b="1" dirty="0" smtClean="0">
                <a:solidFill>
                  <a:srgbClr val="008000"/>
                </a:solidFill>
              </a:rPr>
              <a:t>Например: </a:t>
            </a:r>
            <a:r>
              <a:rPr lang="ru-RU" sz="2400" b="1" dirty="0" err="1" smtClean="0">
                <a:solidFill>
                  <a:srgbClr val="008000"/>
                </a:solidFill>
              </a:rPr>
              <a:t>станциоННый</a:t>
            </a:r>
            <a:endParaRPr lang="ru-RU" sz="2400" b="1" dirty="0" smtClean="0">
              <a:solidFill>
                <a:srgbClr val="008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в прилагательных с основой на </a:t>
            </a:r>
            <a:r>
              <a:rPr lang="ru-RU" sz="2400" dirty="0" err="1" smtClean="0"/>
              <a:t>Н+суффикс</a:t>
            </a:r>
            <a:r>
              <a:rPr lang="ru-RU" sz="2400" dirty="0" smtClean="0"/>
              <a:t> Н</a:t>
            </a:r>
          </a:p>
          <a:p>
            <a:pPr marL="342900" indent="-342900"/>
            <a:r>
              <a:rPr lang="ru-RU" sz="2400" b="1" dirty="0" smtClean="0">
                <a:solidFill>
                  <a:srgbClr val="008000"/>
                </a:solidFill>
              </a:rPr>
              <a:t>Например: </a:t>
            </a:r>
            <a:r>
              <a:rPr lang="ru-RU" sz="2400" b="1" dirty="0" err="1" smtClean="0">
                <a:solidFill>
                  <a:srgbClr val="008000"/>
                </a:solidFill>
              </a:rPr>
              <a:t>ист-ИН-Ный</a:t>
            </a:r>
            <a:r>
              <a:rPr lang="ru-RU" sz="2400" b="1" dirty="0" smtClean="0">
                <a:solidFill>
                  <a:srgbClr val="008000"/>
                </a:solidFill>
              </a:rPr>
              <a:t>, </a:t>
            </a:r>
            <a:r>
              <a:rPr lang="ru-RU" sz="2400" b="1" dirty="0" err="1" smtClean="0">
                <a:solidFill>
                  <a:srgbClr val="008000"/>
                </a:solidFill>
              </a:rPr>
              <a:t>кармаН-Ный</a:t>
            </a:r>
            <a:endParaRPr lang="ru-RU" sz="2400" b="1" dirty="0" smtClean="0">
              <a:solidFill>
                <a:srgbClr val="008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Исключения</a:t>
            </a:r>
          </a:p>
          <a:p>
            <a:pPr marL="342900" indent="-342900"/>
            <a:r>
              <a:rPr lang="ru-RU" sz="2400" b="1" dirty="0" err="1" smtClean="0">
                <a:solidFill>
                  <a:srgbClr val="008000"/>
                </a:solidFill>
              </a:rPr>
              <a:t>стекляННый</a:t>
            </a:r>
            <a:r>
              <a:rPr lang="ru-RU" sz="2400" b="1" dirty="0" smtClean="0">
                <a:solidFill>
                  <a:srgbClr val="008000"/>
                </a:solidFill>
              </a:rPr>
              <a:t>,  </a:t>
            </a:r>
            <a:r>
              <a:rPr lang="ru-RU" sz="2400" b="1" dirty="0" err="1" smtClean="0">
                <a:solidFill>
                  <a:srgbClr val="008000"/>
                </a:solidFill>
              </a:rPr>
              <a:t>оловяННый</a:t>
            </a:r>
            <a:r>
              <a:rPr lang="ru-RU" sz="2400" b="1" dirty="0" smtClean="0">
                <a:solidFill>
                  <a:srgbClr val="008000"/>
                </a:solidFill>
              </a:rPr>
              <a:t>, </a:t>
            </a:r>
            <a:r>
              <a:rPr lang="ru-RU" sz="2400" b="1" dirty="0" err="1" smtClean="0">
                <a:solidFill>
                  <a:srgbClr val="008000"/>
                </a:solidFill>
              </a:rPr>
              <a:t>деревяННый</a:t>
            </a:r>
            <a:endParaRPr lang="en-US" sz="2400" b="1" dirty="0" smtClean="0">
              <a:solidFill>
                <a:srgbClr val="008000"/>
              </a:solidFill>
            </a:endParaRPr>
          </a:p>
          <a:p>
            <a:pPr marL="342900" indent="-342900"/>
            <a:r>
              <a:rPr lang="en-US" sz="2400" b="1" dirty="0" smtClean="0">
                <a:solidFill>
                  <a:srgbClr val="C00000"/>
                </a:solidFill>
              </a:rPr>
              <a:t>N.B.</a:t>
            </a:r>
            <a:r>
              <a:rPr lang="ru-RU" sz="2400" b="1" dirty="0" smtClean="0">
                <a:solidFill>
                  <a:srgbClr val="C00000"/>
                </a:solidFill>
              </a:rPr>
              <a:t>:</a:t>
            </a:r>
          </a:p>
          <a:p>
            <a:pPr marL="342900" indent="-342900"/>
            <a:r>
              <a:rPr lang="ru-RU" sz="2400" b="1" dirty="0" err="1" smtClean="0">
                <a:solidFill>
                  <a:srgbClr val="C00000"/>
                </a:solidFill>
              </a:rPr>
              <a:t>без</a:t>
            </a:r>
            <a:r>
              <a:rPr lang="ru-RU" sz="2400" b="1" dirty="0" err="1" smtClean="0">
                <a:solidFill>
                  <a:srgbClr val="008000"/>
                </a:solidFill>
              </a:rPr>
              <a:t>ветреННый</a:t>
            </a:r>
            <a:endParaRPr lang="ru-RU" sz="2400" b="1" dirty="0" smtClean="0">
              <a:solidFill>
                <a:srgbClr val="008000"/>
              </a:solidFill>
            </a:endParaRPr>
          </a:p>
          <a:p>
            <a:pPr marL="342900" indent="-342900"/>
            <a:r>
              <a:rPr lang="ru-RU" sz="2400" b="1" dirty="0" err="1" smtClean="0">
                <a:solidFill>
                  <a:srgbClr val="C00000"/>
                </a:solidFill>
              </a:rPr>
              <a:t>над</a:t>
            </a:r>
            <a:r>
              <a:rPr lang="ru-RU" sz="2400" b="1" dirty="0" err="1" smtClean="0">
                <a:solidFill>
                  <a:srgbClr val="008000"/>
                </a:solidFill>
              </a:rPr>
              <a:t>ветреННый</a:t>
            </a:r>
            <a:endParaRPr lang="ru-RU" sz="2400" b="1" dirty="0" smtClean="0">
              <a:solidFill>
                <a:srgbClr val="008000"/>
              </a:solidFill>
            </a:endParaRPr>
          </a:p>
          <a:p>
            <a:pPr marL="342900" indent="-342900"/>
            <a:endParaRPr lang="ru-RU" sz="2400" b="1" dirty="0">
              <a:solidFill>
                <a:srgbClr val="008000"/>
              </a:solidFill>
            </a:endParaRPr>
          </a:p>
        </p:txBody>
      </p:sp>
      <p:pic>
        <p:nvPicPr>
          <p:cNvPr id="10" name="Рисунок 9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92280" y="5037674"/>
            <a:ext cx="1368152" cy="1820326"/>
          </a:xfrm>
          <a:prstGeom prst="rect">
            <a:avLst/>
          </a:prstGeom>
        </p:spPr>
      </p:pic>
      <p:pic>
        <p:nvPicPr>
          <p:cNvPr id="13" name="Рисунок 12" descr="h_md_wht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36296" y="5805264"/>
            <a:ext cx="552450" cy="571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h_md_wht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12360" y="5805264"/>
            <a:ext cx="552450" cy="571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 descr="1_md_wht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5536" y="0"/>
            <a:ext cx="530087" cy="9087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6" name="Picture 2" descr="C:\Users\lenovo\Documents\Фоны для презентаций\Указатель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23920" y="0"/>
            <a:ext cx="720080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211144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Н, НН в причастиях и отглагольных прилагательных</a:t>
            </a:r>
            <a:endParaRPr lang="ru-RU" sz="3600" dirty="0"/>
          </a:p>
        </p:txBody>
      </p:sp>
      <p:pic>
        <p:nvPicPr>
          <p:cNvPr id="3" name="Рисунок 2" descr="2_md_wh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0"/>
            <a:ext cx="756084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2" descr="C:\Users\lenovo\Documents\Фоны для презентаций\Указатель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23920" y="0"/>
            <a:ext cx="720080" cy="72008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1988840"/>
            <a:ext cx="32403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Образовано от глагола несовершенного вида</a:t>
            </a:r>
          </a:p>
          <a:p>
            <a:r>
              <a:rPr lang="ru-RU" sz="2400" dirty="0" smtClean="0"/>
              <a:t>(что делать?)</a:t>
            </a:r>
          </a:p>
          <a:p>
            <a:endParaRPr lang="ru-RU" sz="2400" b="1" dirty="0" smtClean="0">
              <a:solidFill>
                <a:srgbClr val="008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Нет приставки (кроме НЕ-)</a:t>
            </a:r>
          </a:p>
          <a:p>
            <a:endParaRPr lang="ru-RU" sz="2400" b="1" dirty="0" smtClean="0">
              <a:solidFill>
                <a:srgbClr val="008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Нет зависимого слова</a:t>
            </a:r>
          </a:p>
          <a:p>
            <a:r>
              <a:rPr lang="ru-RU" sz="2400" b="1" dirty="0" smtClean="0">
                <a:solidFill>
                  <a:srgbClr val="008000"/>
                </a:solidFill>
              </a:rPr>
              <a:t>Например: </a:t>
            </a:r>
            <a:r>
              <a:rPr lang="ru-RU" sz="2400" b="1" dirty="0" err="1" smtClean="0">
                <a:solidFill>
                  <a:srgbClr val="008000"/>
                </a:solidFill>
              </a:rPr>
              <a:t>гружеНый</a:t>
            </a:r>
            <a:endParaRPr lang="ru-RU" sz="2400" b="1" dirty="0" smtClean="0">
              <a:solidFill>
                <a:srgbClr val="008000"/>
              </a:solidFill>
            </a:endParaRPr>
          </a:p>
          <a:p>
            <a:r>
              <a:rPr lang="ru-RU" sz="2400" b="1" dirty="0" err="1" smtClean="0">
                <a:solidFill>
                  <a:srgbClr val="008000"/>
                </a:solidFill>
              </a:rPr>
              <a:t>золочеНый</a:t>
            </a:r>
            <a:endParaRPr lang="ru-RU" sz="2400" b="1" dirty="0" smtClean="0">
              <a:solidFill>
                <a:srgbClr val="008000"/>
              </a:solidFill>
            </a:endParaRPr>
          </a:p>
        </p:txBody>
      </p:sp>
      <p:pic>
        <p:nvPicPr>
          <p:cNvPr id="6" name="Рисунок 5" descr="h_md_wht_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51720" y="1196752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h_md_wht_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48264" y="836712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h_md_wht_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836712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Плюс 8"/>
          <p:cNvSpPr/>
          <p:nvPr/>
        </p:nvSpPr>
        <p:spPr>
          <a:xfrm>
            <a:off x="2195736" y="3140968"/>
            <a:ext cx="432048" cy="432048"/>
          </a:xfrm>
          <a:prstGeom prst="mathPlus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люс 9"/>
          <p:cNvSpPr/>
          <p:nvPr/>
        </p:nvSpPr>
        <p:spPr>
          <a:xfrm>
            <a:off x="2195736" y="4077072"/>
            <a:ext cx="432048" cy="432048"/>
          </a:xfrm>
          <a:prstGeom prst="mathPlus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27984" y="1556792"/>
            <a:ext cx="47160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Образовано от глагола совершенного вида (что сделать?)</a:t>
            </a:r>
          </a:p>
          <a:p>
            <a:r>
              <a:rPr lang="ru-RU" sz="2400" b="1" dirty="0" smtClean="0">
                <a:solidFill>
                  <a:srgbClr val="008000"/>
                </a:solidFill>
              </a:rPr>
              <a:t>Например: </a:t>
            </a:r>
            <a:r>
              <a:rPr lang="ru-RU" sz="2400" b="1" dirty="0" err="1" smtClean="0">
                <a:solidFill>
                  <a:srgbClr val="008000"/>
                </a:solidFill>
              </a:rPr>
              <a:t>куплеННый</a:t>
            </a:r>
            <a:endParaRPr lang="ru-RU" sz="2400" b="1" dirty="0" smtClean="0">
              <a:solidFill>
                <a:srgbClr val="008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Есть приставка (кроме НЕ-)</a:t>
            </a:r>
          </a:p>
          <a:p>
            <a:r>
              <a:rPr lang="ru-RU" sz="2400" b="1" dirty="0" smtClean="0">
                <a:solidFill>
                  <a:srgbClr val="008000"/>
                </a:solidFill>
              </a:rPr>
              <a:t>Например: </a:t>
            </a:r>
            <a:r>
              <a:rPr lang="ru-RU" sz="2400" b="1" dirty="0" err="1" smtClean="0">
                <a:solidFill>
                  <a:srgbClr val="008000"/>
                </a:solidFill>
              </a:rPr>
              <a:t>погружеННый</a:t>
            </a:r>
            <a:endParaRPr lang="ru-RU" sz="2400" b="1" dirty="0" smtClean="0">
              <a:solidFill>
                <a:srgbClr val="008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Есть зависимое слово</a:t>
            </a:r>
          </a:p>
          <a:p>
            <a:r>
              <a:rPr lang="ru-RU" sz="2400" b="1" dirty="0" smtClean="0">
                <a:solidFill>
                  <a:srgbClr val="008000"/>
                </a:solidFill>
              </a:rPr>
              <a:t>Например: </a:t>
            </a:r>
            <a:r>
              <a:rPr lang="ru-RU" sz="2400" b="1" dirty="0" err="1" smtClean="0">
                <a:solidFill>
                  <a:srgbClr val="008000"/>
                </a:solidFill>
              </a:rPr>
              <a:t>гружеННый</a:t>
            </a:r>
            <a:r>
              <a:rPr lang="ru-RU" sz="2400" b="1" dirty="0" smtClean="0">
                <a:solidFill>
                  <a:srgbClr val="008000"/>
                </a:solidFill>
              </a:rPr>
              <a:t> кирпичом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Оканчивается на -ОВАННЫЙ/-ЁВАННЫЙ</a:t>
            </a:r>
          </a:p>
          <a:p>
            <a:r>
              <a:rPr lang="ru-RU" sz="2400" b="1" dirty="0" smtClean="0">
                <a:solidFill>
                  <a:srgbClr val="008000"/>
                </a:solidFill>
              </a:rPr>
              <a:t>Например:  </a:t>
            </a:r>
            <a:r>
              <a:rPr lang="ru-RU" sz="2400" b="1" dirty="0" err="1" smtClean="0">
                <a:solidFill>
                  <a:srgbClr val="008000"/>
                </a:solidFill>
              </a:rPr>
              <a:t>лин</a:t>
            </a:r>
            <a:r>
              <a:rPr lang="ru-RU" sz="2400" b="1" u="sng" dirty="0" err="1" smtClean="0">
                <a:solidFill>
                  <a:srgbClr val="008000"/>
                </a:solidFill>
              </a:rPr>
              <a:t>ОВАННЫЙ</a:t>
            </a:r>
            <a:endParaRPr lang="ru-RU" sz="2400" b="1" u="sng" dirty="0" smtClean="0">
              <a:solidFill>
                <a:srgbClr val="008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3402267">
            <a:off x="8190580" y="2353456"/>
            <a:ext cx="553998" cy="687048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9969423">
            <a:off x="8302211" y="3149453"/>
            <a:ext cx="7793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Плюс 15"/>
          <p:cNvSpPr/>
          <p:nvPr/>
        </p:nvSpPr>
        <p:spPr>
          <a:xfrm>
            <a:off x="3923928" y="5301208"/>
            <a:ext cx="648072" cy="648072"/>
          </a:xfrm>
          <a:prstGeom prst="mathPlus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203848" y="5949280"/>
            <a:ext cx="2105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исключения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360"/>
                            </p:stCondLst>
                            <p:childTnLst>
                              <p:par>
                                <p:cTn id="110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5002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5002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/>
      <p:bldP spid="15" grpId="0"/>
      <p:bldP spid="16" grpId="0" animBg="1"/>
      <p:bldP spid="17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Исключения </a:t>
            </a:r>
            <a:br>
              <a:rPr lang="ru-RU" sz="3200" dirty="0" smtClean="0"/>
            </a:br>
            <a:r>
              <a:rPr lang="ru-RU" sz="3200" dirty="0" smtClean="0"/>
              <a:t>(причастия и отглагольные прилагательные)</a:t>
            </a:r>
            <a:endParaRPr lang="ru-RU" sz="3200" dirty="0"/>
          </a:p>
        </p:txBody>
      </p:sp>
      <p:pic>
        <p:nvPicPr>
          <p:cNvPr id="3" name="Picture 2" descr="C:\Users\lenovo\Documents\Фоны для презентаций\Указатель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23920" y="0"/>
            <a:ext cx="720080" cy="720080"/>
          </a:xfrm>
          <a:prstGeom prst="rect">
            <a:avLst/>
          </a:prstGeom>
          <a:noFill/>
        </p:spPr>
      </p:pic>
      <p:pic>
        <p:nvPicPr>
          <p:cNvPr id="4" name="Рисунок 3" descr="2_md_wht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0"/>
            <a:ext cx="756084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h_md_wht_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07704" y="1628800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h_md_wht_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64088" y="1628800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h_md_wht_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96136" y="1628800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683568" y="2636912"/>
            <a:ext cx="1730538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err="1" smtClean="0"/>
              <a:t>ранеНый</a:t>
            </a:r>
            <a:endParaRPr lang="ru-RU" sz="2800" dirty="0" smtClean="0"/>
          </a:p>
          <a:p>
            <a:pPr>
              <a:buFont typeface="Arial" pitchFamily="34" charset="0"/>
              <a:buChar char="•"/>
            </a:pPr>
            <a:endParaRPr lang="ru-RU" sz="2800" dirty="0" smtClean="0"/>
          </a:p>
          <a:p>
            <a:pPr>
              <a:buFont typeface="Arial" pitchFamily="34" charset="0"/>
              <a:buChar char="•"/>
            </a:pP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err="1" smtClean="0"/>
              <a:t>коваНый</a:t>
            </a:r>
            <a:endParaRPr lang="ru-RU" sz="2800" dirty="0" smtClean="0"/>
          </a:p>
          <a:p>
            <a:pPr>
              <a:buFont typeface="Arial" pitchFamily="34" charset="0"/>
              <a:buChar char="•"/>
            </a:pPr>
            <a:endParaRPr lang="ru-RU" sz="2800" dirty="0" smtClean="0"/>
          </a:p>
          <a:p>
            <a:pPr>
              <a:buFont typeface="Arial" pitchFamily="34" charset="0"/>
              <a:buChar char="•"/>
            </a:pP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err="1" smtClean="0"/>
              <a:t>жеваНый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4048" y="2276872"/>
            <a:ext cx="2254656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         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</a:t>
            </a: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err="1" smtClean="0">
                <a:solidFill>
                  <a:srgbClr val="008000"/>
                </a:solidFill>
              </a:rPr>
              <a:t>ИЗ</a:t>
            </a:r>
            <a:r>
              <a:rPr lang="ru-RU" dirty="0" err="1" smtClean="0"/>
              <a:t>ранеННый</a:t>
            </a:r>
            <a:endParaRPr lang="ru-RU" dirty="0" smtClean="0"/>
          </a:p>
          <a:p>
            <a:r>
              <a:rPr lang="ru-RU" b="1" dirty="0" err="1" smtClean="0">
                <a:solidFill>
                  <a:srgbClr val="008000"/>
                </a:solidFill>
              </a:rPr>
              <a:t>ПОД</a:t>
            </a:r>
            <a:r>
              <a:rPr lang="ru-RU" dirty="0" err="1" smtClean="0"/>
              <a:t>коваННый</a:t>
            </a:r>
            <a:endParaRPr lang="ru-RU" dirty="0" smtClean="0"/>
          </a:p>
          <a:p>
            <a:r>
              <a:rPr lang="ru-RU" b="1" dirty="0" err="1" smtClean="0">
                <a:solidFill>
                  <a:srgbClr val="008000"/>
                </a:solidFill>
              </a:rPr>
              <a:t>ИЗ</a:t>
            </a:r>
            <a:r>
              <a:rPr lang="ru-RU" dirty="0" err="1" smtClean="0"/>
              <a:t>жеваННый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ранеННый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8000"/>
                </a:solidFill>
              </a:rPr>
              <a:t>стрелой</a:t>
            </a:r>
          </a:p>
          <a:p>
            <a:r>
              <a:rPr lang="ru-RU" dirty="0" err="1" smtClean="0"/>
              <a:t>коваННый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8000"/>
                </a:solidFill>
              </a:rPr>
              <a:t>кузнецом</a:t>
            </a:r>
          </a:p>
          <a:p>
            <a:r>
              <a:rPr lang="ru-RU" dirty="0" err="1" smtClean="0"/>
              <a:t>жеваННый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8000"/>
                </a:solidFill>
              </a:rPr>
              <a:t>лошадью</a:t>
            </a:r>
            <a:endParaRPr lang="ru-RU" b="1" dirty="0">
              <a:solidFill>
                <a:srgbClr val="008000"/>
              </a:solidFill>
            </a:endParaRPr>
          </a:p>
        </p:txBody>
      </p:sp>
      <p:pic>
        <p:nvPicPr>
          <p:cNvPr id="10" name="Рисунок 9" descr="images (1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55776" y="2492896"/>
            <a:ext cx="869781" cy="1224136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8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images (2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555776" y="4005064"/>
            <a:ext cx="759621" cy="850776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8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Рисунок 11" descr="images (3).jpg"/>
          <p:cNvPicPr>
            <a:picLocks noChangeAspect="1"/>
          </p:cNvPicPr>
          <p:nvPr/>
        </p:nvPicPr>
        <p:blipFill>
          <a:blip r:embed="rId9" cstate="print">
            <a:grayscl/>
          </a:blip>
          <a:stretch>
            <a:fillRect/>
          </a:stretch>
        </p:blipFill>
        <p:spPr>
          <a:xfrm>
            <a:off x="2555776" y="5517232"/>
            <a:ext cx="864096" cy="864096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80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Овал 12"/>
          <p:cNvSpPr/>
          <p:nvPr/>
        </p:nvSpPr>
        <p:spPr>
          <a:xfrm rot="20094750">
            <a:off x="3536828" y="3606565"/>
            <a:ext cx="1645518" cy="578138"/>
          </a:xfrm>
          <a:prstGeom prst="ellipse">
            <a:avLst/>
          </a:prstGeom>
          <a:ln>
            <a:solidFill>
              <a:srgbClr val="80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Зависимое</a:t>
            </a:r>
          </a:p>
          <a:p>
            <a:pPr algn="ctr"/>
            <a:r>
              <a:rPr lang="ru-RU" sz="1600" dirty="0" smtClean="0"/>
              <a:t>слово</a:t>
            </a:r>
            <a:endParaRPr lang="ru-RU" sz="1600" dirty="0"/>
          </a:p>
        </p:txBody>
      </p:sp>
      <p:sp>
        <p:nvSpPr>
          <p:cNvPr id="14" name="Минус 13"/>
          <p:cNvSpPr/>
          <p:nvPr/>
        </p:nvSpPr>
        <p:spPr>
          <a:xfrm>
            <a:off x="4067944" y="2564904"/>
            <a:ext cx="864096" cy="216024"/>
          </a:xfrm>
          <a:prstGeom prst="mathMin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инус 14"/>
          <p:cNvSpPr/>
          <p:nvPr/>
        </p:nvSpPr>
        <p:spPr>
          <a:xfrm rot="5400000">
            <a:off x="4572000" y="2708920"/>
            <a:ext cx="387660" cy="243644"/>
          </a:xfrm>
          <a:prstGeom prst="mathMin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563888" y="1628800"/>
            <a:ext cx="72008" cy="489654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Плюс 17"/>
          <p:cNvSpPr/>
          <p:nvPr/>
        </p:nvSpPr>
        <p:spPr>
          <a:xfrm>
            <a:off x="5868144" y="4581128"/>
            <a:ext cx="504056" cy="504056"/>
          </a:xfrm>
          <a:prstGeom prst="mathPlus">
            <a:avLst/>
          </a:prstGeom>
          <a:ln>
            <a:solidFill>
              <a:srgbClr val="80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076056" y="4919008"/>
            <a:ext cx="28083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неждаННый</a:t>
            </a:r>
            <a:r>
              <a:rPr lang="ru-RU" sz="2400" dirty="0" smtClean="0"/>
              <a:t>, </a:t>
            </a:r>
          </a:p>
          <a:p>
            <a:r>
              <a:rPr lang="ru-RU" sz="2400" dirty="0" err="1" smtClean="0"/>
              <a:t>негадаННый</a:t>
            </a:r>
            <a:r>
              <a:rPr lang="ru-RU" sz="2400" dirty="0" smtClean="0"/>
              <a:t>,</a:t>
            </a:r>
          </a:p>
          <a:p>
            <a:r>
              <a:rPr lang="ru-RU" sz="2400" dirty="0" err="1" smtClean="0"/>
              <a:t>невидаННый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 </a:t>
            </a:r>
            <a:r>
              <a:rPr lang="ru-RU" sz="2400" dirty="0" err="1" smtClean="0"/>
              <a:t>неслыхаННый</a:t>
            </a:r>
            <a:r>
              <a:rPr lang="ru-RU" sz="2400" dirty="0" smtClean="0"/>
              <a:t>,</a:t>
            </a:r>
          </a:p>
          <a:p>
            <a:r>
              <a:rPr lang="ru-RU" sz="2400" dirty="0" err="1" smtClean="0"/>
              <a:t>нечаяННый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128792" cy="1143000"/>
          </a:xfrm>
        </p:spPr>
        <p:txBody>
          <a:bodyPr/>
          <a:lstStyle/>
          <a:p>
            <a:r>
              <a:rPr lang="ru-RU" dirty="0" smtClean="0"/>
              <a:t>Н, НН в наречиях</a:t>
            </a:r>
            <a:endParaRPr lang="ru-RU" dirty="0"/>
          </a:p>
        </p:txBody>
      </p:sp>
      <p:pic>
        <p:nvPicPr>
          <p:cNvPr id="4" name="Рисунок 3" descr="3_md_wht_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772006" cy="1052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2" descr="C:\Users\lenovo\Documents\Фоны для презентаций\Указатель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23920" y="0"/>
            <a:ext cx="720080" cy="7200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339752" y="112474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В наречиях пишется столько же Н, сколько в прилагательных и причастиях, от которых они образованы</a:t>
            </a:r>
            <a:endParaRPr lang="ru-RU" sz="2400" dirty="0"/>
          </a:p>
        </p:txBody>
      </p:sp>
      <p:sp>
        <p:nvSpPr>
          <p:cNvPr id="8" name="Овал 7"/>
          <p:cNvSpPr/>
          <p:nvPr/>
        </p:nvSpPr>
        <p:spPr>
          <a:xfrm>
            <a:off x="827584" y="2852936"/>
            <a:ext cx="2664296" cy="648072"/>
          </a:xfrm>
          <a:prstGeom prst="ellipse">
            <a:avLst/>
          </a:prstGeom>
          <a:ln>
            <a:solidFill>
              <a:srgbClr val="80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прилагательное</a:t>
            </a:r>
          </a:p>
          <a:p>
            <a:pPr algn="ctr"/>
            <a:r>
              <a:rPr lang="ru-RU" dirty="0" smtClean="0"/>
              <a:t>причастие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467544" y="4077072"/>
            <a:ext cx="2664296" cy="648072"/>
          </a:xfrm>
          <a:prstGeom prst="ellipse">
            <a:avLst/>
          </a:prstGeom>
          <a:ln>
            <a:solidFill>
              <a:srgbClr val="80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прилагательное</a:t>
            </a:r>
          </a:p>
          <a:p>
            <a:pPr algn="ctr"/>
            <a:r>
              <a:rPr lang="ru-RU" dirty="0" smtClean="0"/>
              <a:t>причастие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732240" y="2780928"/>
            <a:ext cx="1944216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наречие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7199784" y="3933056"/>
            <a:ext cx="1944216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наречие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211960" y="3140968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211960" y="4293096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Равно 14"/>
          <p:cNvSpPr/>
          <p:nvPr/>
        </p:nvSpPr>
        <p:spPr>
          <a:xfrm>
            <a:off x="4644008" y="3429000"/>
            <a:ext cx="792088" cy="504056"/>
          </a:xfrm>
          <a:prstGeom prst="mathEqual">
            <a:avLst/>
          </a:prstGeom>
          <a:ln>
            <a:solidFill>
              <a:srgbClr val="80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6" name="Рисунок 15" descr="h_md_wht_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63888" y="2852936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Рисунок 16" descr="h_md_wht_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56176" y="2852936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8" name="Рисунок 17" descr="h_md_wht_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75856" y="4005064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Рисунок 18" descr="h_md_wht_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07904" y="4005064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Рисунок 19" descr="h_md_wht_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84168" y="4005064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Рисунок 20" descr="h_md_wht_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16216" y="4005064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" name="Прямоугольник 21"/>
          <p:cNvSpPr/>
          <p:nvPr/>
        </p:nvSpPr>
        <p:spPr>
          <a:xfrm>
            <a:off x="1979712" y="4869160"/>
            <a:ext cx="614213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8000"/>
                </a:solidFill>
              </a:rPr>
              <a:t>Например: </a:t>
            </a:r>
            <a:r>
              <a:rPr lang="ru-RU" sz="2400" b="1" dirty="0" err="1" smtClean="0">
                <a:solidFill>
                  <a:srgbClr val="008000"/>
                </a:solidFill>
              </a:rPr>
              <a:t>взволноваННый</a:t>
            </a:r>
            <a:r>
              <a:rPr lang="ru-RU" sz="2400" b="1" dirty="0" smtClean="0">
                <a:solidFill>
                  <a:srgbClr val="008000"/>
                </a:solidFill>
              </a:rPr>
              <a:t> – </a:t>
            </a:r>
            <a:r>
              <a:rPr lang="ru-RU" sz="2400" b="1" dirty="0" err="1" smtClean="0">
                <a:solidFill>
                  <a:srgbClr val="008000"/>
                </a:solidFill>
              </a:rPr>
              <a:t>взволноваННо</a:t>
            </a:r>
            <a:endParaRPr lang="ru-RU" sz="2400" b="1" dirty="0" smtClean="0">
              <a:solidFill>
                <a:srgbClr val="008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49917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Н, НН в кратких прилагательных</a:t>
            </a:r>
            <a:endParaRPr lang="ru-RU" dirty="0"/>
          </a:p>
        </p:txBody>
      </p:sp>
      <p:pic>
        <p:nvPicPr>
          <p:cNvPr id="3" name="Рисунок 2" descr="4_md_wht_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789552" cy="1052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2" descr="C:\Users\lenovo\Documents\Фоны для презентаций\Указатель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23920" y="0"/>
            <a:ext cx="720080" cy="72008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51720" y="980728"/>
            <a:ext cx="54543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В кратких отыменных прилагательных и в кратких прилагательных с непроизводной основой пишется столько же Н, сколько в полных прилагательных , от которых они образованы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19872" y="3429000"/>
            <a:ext cx="238847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8000"/>
                </a:solidFill>
              </a:rPr>
              <a:t>Например: </a:t>
            </a:r>
          </a:p>
          <a:p>
            <a:r>
              <a:rPr lang="ru-RU" sz="2400" b="1" dirty="0" err="1" smtClean="0">
                <a:solidFill>
                  <a:srgbClr val="008000"/>
                </a:solidFill>
              </a:rPr>
              <a:t>юНый</a:t>
            </a:r>
            <a:r>
              <a:rPr lang="ru-RU" sz="2400" b="1" dirty="0" smtClean="0">
                <a:solidFill>
                  <a:srgbClr val="008000"/>
                </a:solidFill>
              </a:rPr>
              <a:t> – </a:t>
            </a:r>
            <a:r>
              <a:rPr lang="ru-RU" sz="2400" b="1" dirty="0" err="1" smtClean="0">
                <a:solidFill>
                  <a:srgbClr val="008000"/>
                </a:solidFill>
              </a:rPr>
              <a:t>юНа</a:t>
            </a:r>
            <a:endParaRPr lang="ru-RU" sz="2400" b="1" dirty="0" smtClean="0">
              <a:solidFill>
                <a:srgbClr val="008000"/>
              </a:solidFill>
            </a:endParaRPr>
          </a:p>
          <a:p>
            <a:r>
              <a:rPr lang="ru-RU" sz="2400" b="1" dirty="0" err="1" smtClean="0">
                <a:solidFill>
                  <a:srgbClr val="008000"/>
                </a:solidFill>
              </a:rPr>
              <a:t>цеННый</a:t>
            </a:r>
            <a:r>
              <a:rPr lang="ru-RU" sz="2400" b="1" dirty="0" smtClean="0">
                <a:solidFill>
                  <a:srgbClr val="008000"/>
                </a:solidFill>
              </a:rPr>
              <a:t> - </a:t>
            </a:r>
            <a:r>
              <a:rPr lang="ru-RU" sz="2400" b="1" dirty="0" err="1" smtClean="0">
                <a:solidFill>
                  <a:srgbClr val="008000"/>
                </a:solidFill>
              </a:rPr>
              <a:t>цеННа</a:t>
            </a:r>
            <a:endParaRPr lang="ru-RU" sz="24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Н, НН в кратких причастиях и отглагольных прилагательных</a:t>
            </a:r>
            <a:endParaRPr lang="ru-RU" dirty="0"/>
          </a:p>
        </p:txBody>
      </p:sp>
      <p:pic>
        <p:nvPicPr>
          <p:cNvPr id="3" name="Рисунок 2" descr="5_md_wht_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789552" cy="1052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2" descr="C:\Users\lenovo\Documents\Фоны для презентаций\Указатель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23920" y="0"/>
            <a:ext cx="720080" cy="720080"/>
          </a:xfrm>
          <a:prstGeom prst="rect">
            <a:avLst/>
          </a:prstGeom>
          <a:noFill/>
        </p:spPr>
      </p:pic>
      <p:pic>
        <p:nvPicPr>
          <p:cNvPr id="5" name="Рисунок 4" descr="h_md_wht_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79712" y="1556792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h_md_wht_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72200" y="1556792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h_md_wht_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04248" y="1556792"/>
            <a:ext cx="47625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4499992" y="1772816"/>
            <a:ext cx="0" cy="453650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899592" y="2204864"/>
            <a:ext cx="29569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в кратких причастиях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220072" y="2204864"/>
            <a:ext cx="32219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/>
              <a:t>в кратких отглагольных</a:t>
            </a:r>
          </a:p>
          <a:p>
            <a:pPr algn="ctr"/>
            <a:r>
              <a:rPr lang="ru-RU" sz="2400" dirty="0" smtClean="0"/>
              <a:t> прилагательных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3568" y="2610683"/>
            <a:ext cx="41044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Обозначает действие, можно перефразировать глаголом</a:t>
            </a:r>
          </a:p>
          <a:p>
            <a:r>
              <a:rPr lang="ru-RU" b="1" dirty="0" smtClean="0">
                <a:solidFill>
                  <a:srgbClr val="008000"/>
                </a:solidFill>
              </a:rPr>
              <a:t>Например: что </a:t>
            </a:r>
            <a:r>
              <a:rPr lang="ru-RU" b="1" dirty="0" err="1" smtClean="0">
                <a:solidFill>
                  <a:srgbClr val="008000"/>
                </a:solidFill>
              </a:rPr>
              <a:t>написаНо</a:t>
            </a:r>
            <a:endParaRPr lang="ru-RU" b="1" dirty="0" smtClean="0">
              <a:solidFill>
                <a:srgbClr val="008000"/>
              </a:solidFill>
            </a:endParaRPr>
          </a:p>
          <a:p>
            <a:r>
              <a:rPr lang="ru-RU" b="1" dirty="0" smtClean="0">
                <a:solidFill>
                  <a:srgbClr val="008000"/>
                </a:solidFill>
              </a:rPr>
              <a:t>пером - что написали пером.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При нем есть или можно придумать зависимое слово в творительном</a:t>
            </a:r>
          </a:p>
          <a:p>
            <a:r>
              <a:rPr lang="ru-RU" dirty="0" smtClean="0"/>
              <a:t>падеже, которое обозначает производителя этого действия или инструмент</a:t>
            </a:r>
          </a:p>
          <a:p>
            <a:r>
              <a:rPr lang="ru-RU" b="1" dirty="0" smtClean="0">
                <a:solidFill>
                  <a:srgbClr val="008000"/>
                </a:solidFill>
              </a:rPr>
              <a:t>Например: </a:t>
            </a:r>
            <a:r>
              <a:rPr lang="ru-RU" b="1" dirty="0" err="1" smtClean="0">
                <a:solidFill>
                  <a:srgbClr val="008000"/>
                </a:solidFill>
              </a:rPr>
              <a:t>выгружеНа</a:t>
            </a:r>
            <a:r>
              <a:rPr lang="ru-RU" b="1" dirty="0" smtClean="0">
                <a:solidFill>
                  <a:srgbClr val="008000"/>
                </a:solidFill>
              </a:rPr>
              <a:t> (кем?) рабочими; </a:t>
            </a:r>
            <a:r>
              <a:rPr lang="ru-RU" b="1" dirty="0" err="1" smtClean="0">
                <a:solidFill>
                  <a:srgbClr val="008000"/>
                </a:solidFill>
              </a:rPr>
              <a:t>написаНо</a:t>
            </a:r>
            <a:r>
              <a:rPr lang="ru-RU" b="1" dirty="0" smtClean="0">
                <a:solidFill>
                  <a:srgbClr val="008000"/>
                </a:solidFill>
              </a:rPr>
              <a:t> (чем?) пером.</a:t>
            </a:r>
            <a:endParaRPr lang="ru-RU" b="1" dirty="0">
              <a:solidFill>
                <a:srgbClr val="008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72000" y="306896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обычно относятся к</a:t>
            </a:r>
          </a:p>
          <a:p>
            <a:r>
              <a:rPr lang="ru-RU" dirty="0" smtClean="0"/>
              <a:t>существительному и обозначают качество (отвечают на вопрос КАКОВ? КАКОВА?)</a:t>
            </a:r>
          </a:p>
          <a:p>
            <a:r>
              <a:rPr lang="ru-RU" b="1" dirty="0" smtClean="0">
                <a:solidFill>
                  <a:srgbClr val="008000"/>
                </a:solidFill>
              </a:rPr>
              <a:t>Например: девушка была </a:t>
            </a:r>
            <a:r>
              <a:rPr lang="ru-RU" b="1" dirty="0" err="1" smtClean="0">
                <a:solidFill>
                  <a:srgbClr val="008000"/>
                </a:solidFill>
              </a:rPr>
              <a:t>образоваННа</a:t>
            </a:r>
            <a:r>
              <a:rPr lang="ru-RU" b="1" dirty="0" smtClean="0">
                <a:solidFill>
                  <a:srgbClr val="008000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часто стоит в ряду однородных членов с кратким  отыменным прилагательным</a:t>
            </a:r>
          </a:p>
          <a:p>
            <a:r>
              <a:rPr lang="ru-RU" b="1" dirty="0" smtClean="0">
                <a:solidFill>
                  <a:srgbClr val="008000"/>
                </a:solidFill>
              </a:rPr>
              <a:t>Например: девушка была красива и хорошо </a:t>
            </a:r>
            <a:r>
              <a:rPr lang="ru-RU" b="1" dirty="0" err="1" smtClean="0">
                <a:solidFill>
                  <a:srgbClr val="008000"/>
                </a:solidFill>
              </a:rPr>
              <a:t>образоваННа</a:t>
            </a:r>
            <a:endParaRPr lang="ru-RU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/>
          <a:lstStyle/>
          <a:p>
            <a:r>
              <a:rPr lang="ru-RU" dirty="0" smtClean="0"/>
              <a:t>Упражнения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764704"/>
            <a:ext cx="51845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Ресурсы </a:t>
            </a:r>
            <a:r>
              <a:rPr lang="ru-RU" sz="2000" dirty="0" err="1" smtClean="0"/>
              <a:t>изыска...ы</a:t>
            </a:r>
            <a:r>
              <a:rPr lang="ru-RU" sz="2000" dirty="0" smtClean="0"/>
              <a:t> экономистами, </a:t>
            </a:r>
          </a:p>
          <a:p>
            <a:r>
              <a:rPr lang="ru-RU" sz="2000" dirty="0" smtClean="0"/>
              <a:t>ее манеры </a:t>
            </a:r>
            <a:r>
              <a:rPr lang="ru-RU" sz="2000" dirty="0" err="1" smtClean="0"/>
              <a:t>изыска...ы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 ягоды </a:t>
            </a:r>
            <a:r>
              <a:rPr lang="ru-RU" sz="2000" dirty="0" err="1" smtClean="0"/>
              <a:t>подавле...ы</a:t>
            </a:r>
            <a:r>
              <a:rPr lang="ru-RU" sz="2000" dirty="0" smtClean="0"/>
              <a:t> в корзине, </a:t>
            </a:r>
          </a:p>
          <a:p>
            <a:r>
              <a:rPr lang="ru-RU" sz="2000" dirty="0" smtClean="0"/>
              <a:t>люди стояли </a:t>
            </a:r>
            <a:r>
              <a:rPr lang="ru-RU" sz="2000" dirty="0" err="1" smtClean="0"/>
              <a:t>подавле...ы</a:t>
            </a:r>
            <a:r>
              <a:rPr lang="ru-RU" sz="2000" dirty="0" smtClean="0"/>
              <a:t> и унылы,</a:t>
            </a:r>
          </a:p>
          <a:p>
            <a:r>
              <a:rPr lang="ru-RU" sz="2000" dirty="0" smtClean="0"/>
              <a:t> сумма </a:t>
            </a:r>
            <a:r>
              <a:rPr lang="ru-RU" sz="2000" dirty="0" err="1" smtClean="0"/>
              <a:t>собра</a:t>
            </a:r>
            <a:r>
              <a:rPr lang="ru-RU" sz="2000" dirty="0" smtClean="0"/>
              <a:t>…а </a:t>
            </a:r>
            <a:r>
              <a:rPr lang="ru-RU" sz="2000" dirty="0" smtClean="0"/>
              <a:t>по копеечке, </a:t>
            </a:r>
          </a:p>
          <a:p>
            <a:r>
              <a:rPr lang="ru-RU" sz="2000" dirty="0" smtClean="0"/>
              <a:t>речь стройна и </a:t>
            </a:r>
            <a:r>
              <a:rPr lang="ru-RU" sz="2000" dirty="0" err="1" smtClean="0"/>
              <a:t>собра...а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 собрание прошло </a:t>
            </a:r>
            <a:r>
              <a:rPr lang="ru-RU" sz="2000" dirty="0" smtClean="0"/>
              <a:t>организован…о</a:t>
            </a:r>
            <a:r>
              <a:rPr lang="ru-RU" sz="2000" dirty="0" smtClean="0"/>
              <a:t>, </a:t>
            </a:r>
          </a:p>
          <a:p>
            <a:r>
              <a:rPr lang="ru-RU" sz="2000" dirty="0" err="1" smtClean="0"/>
              <a:t>Организова</a:t>
            </a:r>
            <a:r>
              <a:rPr lang="ru-RU" sz="2000" dirty="0" smtClean="0"/>
              <a:t>…о </a:t>
            </a:r>
            <a:r>
              <a:rPr lang="ru-RU" sz="2000" dirty="0" smtClean="0"/>
              <a:t>несколько концертов, </a:t>
            </a:r>
          </a:p>
          <a:p>
            <a:r>
              <a:rPr lang="ru-RU" sz="2000" dirty="0" smtClean="0"/>
              <a:t>кричал </a:t>
            </a:r>
            <a:r>
              <a:rPr lang="ru-RU" sz="2000" dirty="0" err="1" smtClean="0"/>
              <a:t>отчая...о</a:t>
            </a:r>
            <a:r>
              <a:rPr lang="ru-RU" sz="2000" dirty="0" smtClean="0"/>
              <a:t> и </a:t>
            </a:r>
            <a:r>
              <a:rPr lang="ru-RU" sz="2000" dirty="0" err="1" smtClean="0"/>
              <a:t>неугомо...о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 глядел </a:t>
            </a:r>
            <a:r>
              <a:rPr lang="ru-RU" sz="2000" dirty="0" err="1" smtClean="0"/>
              <a:t>испуга...о</a:t>
            </a:r>
            <a:r>
              <a:rPr lang="ru-RU" sz="2000" dirty="0" smtClean="0"/>
              <a:t>, </a:t>
            </a:r>
          </a:p>
          <a:p>
            <a:r>
              <a:rPr lang="ru-RU" sz="2000" dirty="0" smtClean="0"/>
              <a:t>общество </a:t>
            </a:r>
            <a:r>
              <a:rPr lang="ru-RU" sz="2000" dirty="0" err="1" smtClean="0"/>
              <a:t>испуга...о</a:t>
            </a:r>
            <a:r>
              <a:rPr lang="ru-RU" sz="2000" dirty="0" smtClean="0"/>
              <a:t> грядущими переменами, </a:t>
            </a:r>
          </a:p>
          <a:p>
            <a:r>
              <a:rPr lang="ru-RU" sz="2000" dirty="0" smtClean="0"/>
              <a:t>тучи </a:t>
            </a:r>
            <a:r>
              <a:rPr lang="ru-RU" sz="2000" dirty="0" err="1" smtClean="0"/>
              <a:t>рассея...ы</a:t>
            </a:r>
            <a:r>
              <a:rPr lang="ru-RU" sz="2000" dirty="0" smtClean="0"/>
              <a:t> ветром,</a:t>
            </a:r>
          </a:p>
          <a:p>
            <a:r>
              <a:rPr lang="ru-RU" sz="2000" dirty="0" smtClean="0"/>
              <a:t>студентка </a:t>
            </a:r>
            <a:r>
              <a:rPr lang="ru-RU" sz="2000" dirty="0" err="1" smtClean="0"/>
              <a:t>рассея...а</a:t>
            </a:r>
            <a:r>
              <a:rPr lang="ru-RU" sz="2000" dirty="0" smtClean="0"/>
              <a:t> и </a:t>
            </a:r>
            <a:r>
              <a:rPr lang="ru-RU" sz="2000" dirty="0" err="1" smtClean="0"/>
              <a:t>несобра...а</a:t>
            </a:r>
            <a:r>
              <a:rPr lang="ru-RU" sz="2000" dirty="0" smtClean="0"/>
              <a:t>, </a:t>
            </a:r>
          </a:p>
          <a:p>
            <a:r>
              <a:rPr lang="ru-RU" sz="2000" dirty="0" smtClean="0"/>
              <a:t>сумка </a:t>
            </a:r>
            <a:r>
              <a:rPr lang="ru-RU" sz="2000" dirty="0" err="1" smtClean="0"/>
              <a:t>собра...а</a:t>
            </a:r>
            <a:r>
              <a:rPr lang="ru-RU" sz="2000" dirty="0" smtClean="0"/>
              <a:t> в дорогу, </a:t>
            </a:r>
          </a:p>
          <a:p>
            <a:r>
              <a:rPr lang="ru-RU" sz="2000" dirty="0" smtClean="0"/>
              <a:t>Женщина </a:t>
            </a:r>
            <a:r>
              <a:rPr lang="ru-RU" sz="2000" dirty="0" err="1" smtClean="0"/>
              <a:t>надме...а</a:t>
            </a:r>
            <a:r>
              <a:rPr lang="ru-RU" sz="2000" dirty="0" smtClean="0"/>
              <a:t>, </a:t>
            </a:r>
          </a:p>
          <a:p>
            <a:r>
              <a:rPr lang="ru-RU" sz="2000" dirty="0" smtClean="0"/>
              <a:t>зрители спокойны и </a:t>
            </a:r>
            <a:r>
              <a:rPr lang="ru-RU" sz="2000" dirty="0" err="1" smtClean="0"/>
              <a:t>сдержа...ы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 волны </a:t>
            </a:r>
            <a:r>
              <a:rPr lang="ru-RU" sz="2000" dirty="0" err="1" smtClean="0"/>
              <a:t>сдержа...ы</a:t>
            </a:r>
            <a:r>
              <a:rPr lang="ru-RU" sz="2000" dirty="0" smtClean="0"/>
              <a:t> гранитной набережной,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92080" y="836712"/>
            <a:ext cx="3851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поля ограничены оврагом,</a:t>
            </a:r>
          </a:p>
          <a:p>
            <a:r>
              <a:rPr lang="ru-RU" sz="2000" dirty="0" smtClean="0"/>
              <a:t> публика </a:t>
            </a:r>
            <a:r>
              <a:rPr lang="ru-RU" sz="2000" dirty="0" err="1" smtClean="0"/>
              <a:t>избалова</a:t>
            </a:r>
            <a:r>
              <a:rPr lang="ru-RU" sz="2000" dirty="0" smtClean="0"/>
              <a:t>... а и капризна, </a:t>
            </a:r>
          </a:p>
          <a:p>
            <a:r>
              <a:rPr lang="ru-RU" sz="2000" dirty="0" smtClean="0"/>
              <a:t>преступники тупы и ограничены, актриса </a:t>
            </a:r>
            <a:r>
              <a:rPr lang="ru-RU" sz="2000" dirty="0" err="1" smtClean="0"/>
              <a:t>избалова...а</a:t>
            </a:r>
            <a:r>
              <a:rPr lang="ru-RU" sz="2000" dirty="0" smtClean="0"/>
              <a:t> вниманием публики, </a:t>
            </a:r>
          </a:p>
          <a:p>
            <a:r>
              <a:rPr lang="ru-RU" sz="2000" dirty="0" smtClean="0"/>
              <a:t>дети </a:t>
            </a:r>
            <a:r>
              <a:rPr lang="ru-RU" sz="2000" dirty="0" err="1" smtClean="0"/>
              <a:t>смышле...ы</a:t>
            </a:r>
            <a:r>
              <a:rPr lang="ru-RU" sz="2000" dirty="0" smtClean="0"/>
              <a:t>,</a:t>
            </a:r>
          </a:p>
          <a:p>
            <a:r>
              <a:rPr lang="ru-RU" sz="2000" dirty="0" smtClean="0"/>
              <a:t> щеки </a:t>
            </a:r>
            <a:r>
              <a:rPr lang="ru-RU" sz="2000" dirty="0" err="1" smtClean="0"/>
              <a:t>румя...ы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543</Words>
  <Application>Microsoft Office PowerPoint</Application>
  <PresentationFormat>Экран (4:3)</PresentationFormat>
  <Paragraphs>124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Н, НН  в разных частях речи</vt:lpstr>
      <vt:lpstr>Какая часть речи</vt:lpstr>
      <vt:lpstr>Н, НН в отыменных прилагательных и в прилагательных с непроизводной основой</vt:lpstr>
      <vt:lpstr>Н, НН в причастиях и отглагольных прилагательных</vt:lpstr>
      <vt:lpstr>Исключения  (причастия и отглагольные прилагательные)</vt:lpstr>
      <vt:lpstr>Н, НН в наречиях</vt:lpstr>
      <vt:lpstr>Н, НН в кратких прилагательных</vt:lpstr>
      <vt:lpstr>Н, НН в кратких причастиях и отглагольных прилагательных</vt:lpstr>
      <vt:lpstr>Упражнения</vt:lpstr>
      <vt:lpstr>Слайд 10</vt:lpstr>
      <vt:lpstr> Объясните разницу в написании однокоренных слов. 1) Все мои друзья образованны. Комиссии уже образованы. 2) Лица солдат суровы и озабоченны. Мы были озабочены зачетом. 3) Сборы прошли организованно. Организовано хорошее питание. 4) Шерсть вся запутана котенком. Эта история запутанна и неясна. 5) Море взволновано бурей. Говорил взволнованно, горячо.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</dc:creator>
  <cp:lastModifiedBy>Inna</cp:lastModifiedBy>
  <cp:revision>69</cp:revision>
  <dcterms:created xsi:type="dcterms:W3CDTF">2012-07-06T14:37:40Z</dcterms:created>
  <dcterms:modified xsi:type="dcterms:W3CDTF">2014-09-11T19:46:24Z</dcterms:modified>
</cp:coreProperties>
</file>