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25" r:id="rId3"/>
    <p:sldId id="281" r:id="rId4"/>
    <p:sldId id="326" r:id="rId5"/>
    <p:sldId id="305" r:id="rId6"/>
    <p:sldId id="301" r:id="rId7"/>
    <p:sldId id="302" r:id="rId8"/>
    <p:sldId id="303" r:id="rId9"/>
    <p:sldId id="304" r:id="rId10"/>
    <p:sldId id="284" r:id="rId11"/>
    <p:sldId id="274" r:id="rId12"/>
    <p:sldId id="285" r:id="rId13"/>
    <p:sldId id="328" r:id="rId14"/>
    <p:sldId id="331" r:id="rId15"/>
    <p:sldId id="327" r:id="rId16"/>
    <p:sldId id="329" r:id="rId17"/>
    <p:sldId id="333" r:id="rId18"/>
    <p:sldId id="287" r:id="rId19"/>
    <p:sldId id="330" r:id="rId20"/>
    <p:sldId id="332" r:id="rId21"/>
    <p:sldId id="307" r:id="rId22"/>
    <p:sldId id="334" r:id="rId23"/>
    <p:sldId id="336" r:id="rId24"/>
    <p:sldId id="291" r:id="rId25"/>
    <p:sldId id="337" r:id="rId2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1E3"/>
    <a:srgbClr val="A7B9BD"/>
    <a:srgbClr val="B6C5C8"/>
    <a:srgbClr val="146E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0129F61-38CD-4E40-864C-17D648F3D60D}" type="datetimeFigureOut">
              <a:rPr lang="ru-RU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008F860-E8DD-4345-B93D-BF5F92E344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0074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F5A7482-F0F9-4C72-B8E5-66301A8E107A}" type="slidenum">
              <a:rPr lang="ru-RU" smtClean="0"/>
              <a:pPr/>
              <a:t>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95574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0EAFF12-7FBA-4DCC-9531-D51B93677194}" type="slidenum">
              <a:rPr lang="ru-RU" smtClean="0"/>
              <a:pPr/>
              <a:t>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854530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DB4D77D-C391-41FC-B499-61C75A0EE839}" type="slidenum">
              <a:rPr lang="ru-RU" smtClean="0"/>
              <a:pPr/>
              <a:t>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636236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5B635C9-1ED9-48B4-97F6-0E2DEF4D327C}" type="slidenum">
              <a:rPr lang="ru-RU" smtClean="0"/>
              <a:pPr/>
              <a:t>10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225735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EC3CF7C-D22B-422B-8C7A-5F3FC8D1AAEF}" type="slidenum">
              <a:rPr lang="ru-RU" smtClean="0"/>
              <a:pPr/>
              <a:t>21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670258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65CC7BD-DD35-4784-89E2-B0FDD419ED99}" type="slidenum">
              <a:rPr lang="ru-RU" smtClean="0"/>
              <a:pPr/>
              <a:t>23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19241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09B5163-7DF8-4E86-AF9B-D1789D105C70}" type="slidenum">
              <a:rPr lang="ru-RU" smtClean="0"/>
              <a:pPr/>
              <a:t>24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94394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271A8-B819-4C96-B8ED-EA5E0EFE9FDF}" type="datetimeFigureOut">
              <a:rPr lang="ru-RU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0124C-0E65-46C8-94A7-04DC1B829E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633979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80542-19C1-4E11-98DF-810FD25E533A}" type="datetimeFigureOut">
              <a:rPr lang="ru-RU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EAC3B-12E0-4755-A152-5D221F1D35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11378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DD47C-A431-4B41-AD61-DC7A681DAAF8}" type="datetimeFigureOut">
              <a:rPr lang="ru-RU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167B8-BF7E-4F04-B496-63342FE680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55355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96C41-7E03-4254-A2A8-153119102EAD}" type="datetimeFigureOut">
              <a:rPr lang="ru-RU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17536-BAA7-4242-A76F-5195A94661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20407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C9665-6FF1-4F1E-BC22-D12F5A686764}" type="datetimeFigureOut">
              <a:rPr lang="ru-RU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9054A-71DC-4841-AC6B-231E1E1AF5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27816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C8CDA-DA8E-4808-B116-8216FF1F6D98}" type="datetimeFigureOut">
              <a:rPr lang="ru-RU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6ABE0-4632-4C37-AB6D-77DB69F650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397576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04195-D87E-4AA9-8DFE-AD45289B34AE}" type="datetimeFigureOut">
              <a:rPr lang="ru-RU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C378E-F0C8-43A2-BC72-6CCC4BA01C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287805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05C62-63CF-419C-BB94-EAAA4BE8F5CA}" type="datetimeFigureOut">
              <a:rPr lang="ru-RU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E3CE2-ADC0-4DB4-8B95-88B255037B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09549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75677-C0F4-47ED-A434-D17903A040A8}" type="datetimeFigureOut">
              <a:rPr lang="ru-RU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9E8D9-BBFA-4849-B968-88713DACE7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835891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083F8-39FA-47D5-97CA-834205787CDD}" type="datetimeFigureOut">
              <a:rPr lang="ru-RU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5D368-47C1-4B30-B8AA-2C7C8377FD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219022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6C575-5F5A-420C-98F1-2A2D9C4A5EDF}" type="datetimeFigureOut">
              <a:rPr lang="ru-RU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68C33-3F78-4AB0-A731-964BDF8443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29528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609E94-F880-4263-BDB9-ED45A09FA558}" type="datetimeFigureOut">
              <a:rPr lang="ru-RU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E7D0DAC-8899-42D6-830A-3BCCF955C0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ukhtoma.ru/history11.htm" TargetMode="External"/><Relationship Id="rId2" Type="http://schemas.openxmlformats.org/officeDocument/2006/relationships/hyperlink" Target="http://hramkgu.ru/publ/chitaem_ikonu/tipy_russkikh_khramov/7-1-0-176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u.wikipedia.org/wiki/%D0%9A%D1%80%D0%B5%D1%81%D1%82%D0%BE%D0%B2%D0%BE-%D0%BA%D1%83%D0%BF%D0%BE%D0%BB%D1%8C%D0%BD%D1%8B%D0%B5_%D1%85%D1%80%D0%B0%D0%BC%D1%8B_%D0%94%D1%80%D0%B5%D0%B2%D0%BD%D0%B5%D0%B9_%D0%A0%D1%83%D1%81%D0%B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88913"/>
            <a:ext cx="9144000" cy="31702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i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icRus" panose="02027200000000000000" pitchFamily="18" charset="0"/>
                <a:cs typeface="+mn-cs"/>
              </a:rPr>
              <a:t> </a:t>
            </a:r>
            <a:r>
              <a:rPr lang="ru-RU" sz="4800" b="1" i="1" u="sng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</a:t>
            </a:r>
            <a:r>
              <a:rPr lang="ru-RU" sz="4800" b="1" i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72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</a:t>
            </a:r>
            <a:r>
              <a:rPr lang="ru-RU" sz="6000" b="1" i="1" spc="-14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храмового зодчества</a:t>
            </a:r>
            <a:endParaRPr lang="ru-RU" sz="6000" b="1" spc="-14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037718"/>
            <a:ext cx="42100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50" y="188913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Муниципальное бюджетное общеобразовательное учреждение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Садовская средняя общеобразовательная школа филиал  </a:t>
            </a:r>
            <a:r>
              <a:rPr lang="ru-RU" sz="1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Тамбовского района Амурской области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388" y="5516563"/>
            <a:ext cx="2863850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МХК. 8 класс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Составила учитель русского языка и литературы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Ефимова Нина Васильевна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32363" y="5805488"/>
            <a:ext cx="357505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Православный христианский храм</a:t>
            </a:r>
          </a:p>
        </p:txBody>
      </p:sp>
      <p:pic>
        <p:nvPicPr>
          <p:cNvPr id="14339" name="Picture 2" descr="C:\Users\User\Desktop\Новая папка (2)\католический храм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114" y="371872"/>
            <a:ext cx="4243125" cy="558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750" y="5805488"/>
            <a:ext cx="37846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Католический христианский храм</a:t>
            </a:r>
          </a:p>
        </p:txBody>
      </p:sp>
      <p:pic>
        <p:nvPicPr>
          <p:cNvPr id="6" name="Рисунок 5" descr="http://hram-kursk.ucoz.ru/_pu/1/23524237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7590" y="369280"/>
            <a:ext cx="4320480" cy="558000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9613" y="430213"/>
            <a:ext cx="5472112" cy="5222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храмов на Руси</a:t>
            </a:r>
          </a:p>
        </p:txBody>
      </p:sp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268288" y="1414463"/>
            <a:ext cx="3849687" cy="8318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Крестово-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купольный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5364" name="Прямоугольник 6"/>
          <p:cNvSpPr>
            <a:spLocks noChangeArrowheads="1"/>
          </p:cNvSpPr>
          <p:nvPr/>
        </p:nvSpPr>
        <p:spPr bwMode="auto">
          <a:xfrm>
            <a:off x="4364038" y="1414463"/>
            <a:ext cx="4416425" cy="8318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Шатровый </a:t>
            </a:r>
            <a:endParaRPr lang="ru-RU" sz="2400" b="1" i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2400" b="1" i="1" spc="-1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(</a:t>
            </a:r>
            <a:r>
              <a:rPr lang="ru-RU" sz="2400" b="1" i="1" spc="-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 </a:t>
            </a:r>
            <a:r>
              <a:rPr lang="ru-RU" sz="2400" b="1" i="1" spc="-1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восьмигранным </a:t>
            </a:r>
            <a:r>
              <a:rPr lang="ru-RU" sz="2400" b="1" i="1" spc="-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острием)</a:t>
            </a:r>
          </a:p>
        </p:txBody>
      </p:sp>
      <p:sp>
        <p:nvSpPr>
          <p:cNvPr id="15365" name="Прямоугольник 7"/>
          <p:cNvSpPr>
            <a:spLocks noChangeArrowheads="1"/>
          </p:cNvSpPr>
          <p:nvPr/>
        </p:nvSpPr>
        <p:spPr bwMode="auto">
          <a:xfrm>
            <a:off x="4467225" y="5975350"/>
            <a:ext cx="4211638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Богоявленская церковь. Погост (</a:t>
            </a:r>
            <a:r>
              <a:rPr lang="ru-RU" sz="20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Ошевенское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).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1787г.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5366" name="Рисунок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6016" y="2365511"/>
            <a:ext cx="3576764" cy="378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Прямоугольник 10"/>
          <p:cNvSpPr>
            <a:spLocks noChangeArrowheads="1"/>
          </p:cNvSpPr>
          <p:nvPr/>
        </p:nvSpPr>
        <p:spPr bwMode="auto">
          <a:xfrm>
            <a:off x="376238" y="5975350"/>
            <a:ext cx="38195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Успенский собор Московского Кремля. 1479г.</a:t>
            </a:r>
          </a:p>
        </p:txBody>
      </p:sp>
      <p:pic>
        <p:nvPicPr>
          <p:cNvPr id="18" name="Picture 3" descr="http://hram-troicy.prihod.ru/users/67/1167/editor_files/image/8888875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275" y="2365511"/>
            <a:ext cx="3461139" cy="378000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cxnSp>
        <p:nvCxnSpPr>
          <p:cNvPr id="9" name="Прямая со стрелкой 8"/>
          <p:cNvCxnSpPr>
            <a:stCxn id="4" idx="2"/>
            <a:endCxn id="15363" idx="0"/>
          </p:cNvCxnSpPr>
          <p:nvPr/>
        </p:nvCxnSpPr>
        <p:spPr>
          <a:xfrm flipH="1">
            <a:off x="2192338" y="952500"/>
            <a:ext cx="2524125" cy="46196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4" idx="2"/>
            <a:endCxn id="15364" idx="0"/>
          </p:cNvCxnSpPr>
          <p:nvPr/>
        </p:nvCxnSpPr>
        <p:spPr>
          <a:xfrm>
            <a:off x="4716463" y="952500"/>
            <a:ext cx="1855787" cy="46196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5888"/>
            <a:ext cx="9144000" cy="17605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6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Руси распространен крестово-купольный тип храма,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имеющий в плане форму креста и завершённый в центре </a:t>
            </a:r>
            <a:r>
              <a:rPr lang="ru-RU" sz="2400" b="1" spc="-4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купо­лом. Такой храм – символ христианского православия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>
              <a:lnSpc>
                <a:spcPts val="2600"/>
              </a:lnSpc>
              <a:spcAft>
                <a:spcPts val="0"/>
              </a:spcAft>
              <a:defRPr/>
            </a:pPr>
            <a:r>
              <a:rPr lang="ru-RU" sz="2400" b="1" spc="-6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Внешне храм напоминает очертание корабля, рассекающего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волны житейского моря, несущегося в вечность...</a:t>
            </a:r>
          </a:p>
        </p:txBody>
      </p:sp>
      <p:pic>
        <p:nvPicPr>
          <p:cNvPr id="7" name="Рисунок 6" descr="http://hram-kursk.ucoz.ru/_pu/1/51339724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2088" y="1809545"/>
            <a:ext cx="4658468" cy="468000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16388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0556" y="1827639"/>
            <a:ext cx="3973884" cy="461312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Прямоугольник 8"/>
          <p:cNvSpPr>
            <a:spLocks noChangeArrowheads="1"/>
          </p:cNvSpPr>
          <p:nvPr/>
        </p:nvSpPr>
        <p:spPr bwMode="auto">
          <a:xfrm>
            <a:off x="0" y="6381750"/>
            <a:ext cx="914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18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Успенский собор. Владимир. 1186-1189гг.</a:t>
            </a:r>
          </a:p>
        </p:txBody>
      </p:sp>
      <p:sp>
        <p:nvSpPr>
          <p:cNvPr id="16390" name="TextBox 9"/>
          <p:cNvSpPr txBox="1">
            <a:spLocks noChangeArrowheads="1"/>
          </p:cNvSpPr>
          <p:nvPr/>
        </p:nvSpPr>
        <p:spPr bwMode="auto">
          <a:xfrm>
            <a:off x="4894263" y="1903413"/>
            <a:ext cx="1295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План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5888"/>
            <a:ext cx="9144000" cy="24622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spc="-6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Строго символично количество вен­чающих куполов храма:</a:t>
            </a:r>
          </a:p>
          <a:p>
            <a:pPr marL="468000" indent="-324000">
              <a:lnSpc>
                <a:spcPts val="2600"/>
              </a:lnSpc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глава – Единый Бог,</a:t>
            </a:r>
          </a:p>
          <a:p>
            <a:pPr marL="468000" indent="-324000">
              <a:lnSpc>
                <a:spcPts val="2600"/>
              </a:lnSpc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главы – Свя­тая Троица, </a:t>
            </a:r>
          </a:p>
          <a:p>
            <a:pPr marL="468000" indent="-324000">
              <a:lnSpc>
                <a:spcPts val="2600"/>
              </a:lnSpc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глав – Христос и четыре евангелиста,</a:t>
            </a:r>
          </a:p>
          <a:p>
            <a:pPr marL="468000" indent="-324000">
              <a:lnSpc>
                <a:spcPts val="2600"/>
              </a:lnSpc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глав – семь священных таинств Церкви, </a:t>
            </a:r>
          </a:p>
          <a:p>
            <a:pPr marL="468000" indent="-324000">
              <a:lnSpc>
                <a:spcPts val="2600"/>
              </a:lnSpc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глав – по числу ангельских чинов, </a:t>
            </a:r>
          </a:p>
          <a:p>
            <a:pPr marL="468000" indent="-324000">
              <a:lnSpc>
                <a:spcPts val="2600"/>
              </a:lnSpc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 глав – Христос и двенадцать апостолов. </a:t>
            </a:r>
          </a:p>
        </p:txBody>
      </p:sp>
      <p:sp>
        <p:nvSpPr>
          <p:cNvPr id="17411" name="Прямоугольник 2"/>
          <p:cNvSpPr>
            <a:spLocks noChangeArrowheads="1"/>
          </p:cNvSpPr>
          <p:nvPr/>
        </p:nvSpPr>
        <p:spPr bwMode="auto">
          <a:xfrm>
            <a:off x="34925" y="6167438"/>
            <a:ext cx="23241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18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Церковь Покрова </a:t>
            </a:r>
            <a:endParaRPr lang="ru-RU" sz="1800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на Нерли. 1158г</a:t>
            </a:r>
            <a:r>
              <a:rPr lang="ru-RU" sz="18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4991" y="2512549"/>
            <a:ext cx="2184002" cy="3744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2945" y="2539256"/>
            <a:ext cx="2970269" cy="3744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Прямоугольник 5"/>
          <p:cNvSpPr>
            <a:spLocks noChangeArrowheads="1"/>
          </p:cNvSpPr>
          <p:nvPr/>
        </p:nvSpPr>
        <p:spPr bwMode="auto">
          <a:xfrm>
            <a:off x="6011863" y="6167438"/>
            <a:ext cx="31321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18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Собо́р</a:t>
            </a:r>
            <a:r>
              <a:rPr lang="ru-RU" sz="18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18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Свято́й</a:t>
            </a:r>
            <a:r>
              <a:rPr lang="ru-RU" sz="18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18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Софи́и</a:t>
            </a:r>
            <a:r>
              <a:rPr lang="ru-RU" sz="18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endParaRPr lang="ru-RU" sz="1800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 Киеве. 1011г.</a:t>
            </a:r>
            <a:endParaRPr lang="ru-RU" sz="18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7415" name="Прямоугольник 6"/>
          <p:cNvSpPr>
            <a:spLocks noChangeArrowheads="1"/>
          </p:cNvSpPr>
          <p:nvPr/>
        </p:nvSpPr>
        <p:spPr bwMode="auto">
          <a:xfrm>
            <a:off x="2268538" y="6167438"/>
            <a:ext cx="37607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18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Свято-Троицкий </a:t>
            </a: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собор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 Пскове. 1682-1699гг.</a:t>
            </a:r>
            <a:endParaRPr lang="ru-RU" sz="18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7416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065" r="8097"/>
          <a:stretch/>
        </p:blipFill>
        <p:spPr bwMode="auto">
          <a:xfrm>
            <a:off x="2267744" y="2539256"/>
            <a:ext cx="3785850" cy="3744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6988" y="115888"/>
            <a:ext cx="9144001" cy="17589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600"/>
              </a:lnSpc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Чис­ло глав могло доходить и до тридцати.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Преображенская церковь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Кижского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погоста в Карелии имеет 22 главы, а общее количество глав трёх основных соборов в Кижах составляет 33 и соответствует числу лет земной жизни Иисуса Христа.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3" y="1772816"/>
            <a:ext cx="3502373" cy="504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63888" y="1953296"/>
            <a:ext cx="5545260" cy="414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Прямоугольник 4"/>
          <p:cNvSpPr>
            <a:spLocks noChangeArrowheads="1"/>
          </p:cNvSpPr>
          <p:nvPr/>
        </p:nvSpPr>
        <p:spPr bwMode="auto">
          <a:xfrm>
            <a:off x="3548063" y="6038850"/>
            <a:ext cx="49228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Преображенская церковь </a:t>
            </a:r>
            <a:endParaRPr lang="ru-RU" sz="1800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Кижского</a:t>
            </a: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погоста. 1714г.</a:t>
            </a:r>
            <a:endParaRPr lang="ru-RU" sz="18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963" y="195263"/>
            <a:ext cx="8783637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 купола также имеет символический смысл. </a:t>
            </a:r>
          </a:p>
          <a:p>
            <a:pPr marL="504000" indent="-324000"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Древняя шлемовидная форма купола напоминала о доблестных воинах и богаты­рях - защитниках Отечества. </a:t>
            </a:r>
          </a:p>
          <a:p>
            <a:pPr marL="504000" indent="-324000"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Луковичная символизировала пламя све­чи.</a:t>
            </a:r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2204863"/>
            <a:ext cx="3772031" cy="450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i?id=144411933&amp;tov=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51920" y="4293096"/>
            <a:ext cx="1330667" cy="2236211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403" y="2204863"/>
            <a:ext cx="3173469" cy="450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i?id=144411933&amp;tov=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38854" y="2276872"/>
            <a:ext cx="1305154" cy="2300293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144463" y="103188"/>
            <a:ext cx="7667625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98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0">
              <a:spcBef>
                <a:spcPct val="0"/>
              </a:spcBef>
              <a:buFontTx/>
              <a:buNone/>
              <a:defRPr/>
            </a:pP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Знаменателен цвет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купола.</a:t>
            </a:r>
          </a:p>
          <a:p>
            <a:pPr marL="216000" indent="324000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Золотые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купола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– символ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небесной славы.</a:t>
            </a:r>
          </a:p>
          <a:p>
            <a:pPr marL="216000" indent="324000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Синие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купола со звёздами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– напоминают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о </a:t>
            </a:r>
            <a:endPara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marL="21600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  рождении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Христа от Девы Марии.</a:t>
            </a:r>
          </a:p>
          <a:p>
            <a:pPr marL="216000" indent="324000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Зелёные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купо­ла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– цвет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Святого Духа. </a:t>
            </a:r>
          </a:p>
          <a:p>
            <a:pPr marL="216000" indent="324000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Зеленые или Серебряные купола – </a:t>
            </a:r>
          </a:p>
          <a:p>
            <a:pPr marL="21600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  посвящение святым.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graphicFrame>
        <p:nvGraphicFramePr>
          <p:cNvPr id="22531" name="Object 4"/>
          <p:cNvGraphicFramePr>
            <a:graphicFrameLocks noChangeAspect="1"/>
          </p:cNvGraphicFramePr>
          <p:nvPr/>
        </p:nvGraphicFramePr>
        <p:xfrm>
          <a:off x="6891338" y="530225"/>
          <a:ext cx="1966912" cy="225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0" r:id="rId3" imgW="4638240" imgH="7158960" progId="">
                  <p:embed/>
                </p:oleObj>
              </mc:Choice>
              <mc:Fallback>
                <p:oleObj r:id="rId3" imgW="4638240" imgH="715896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1338" y="530225"/>
                        <a:ext cx="1966912" cy="225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5" name="Picture 6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209" y="2709288"/>
            <a:ext cx="2076558" cy="3312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7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57516" y="2997320"/>
            <a:ext cx="2285941" cy="3312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8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80984" y="3212976"/>
            <a:ext cx="2210887" cy="3312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9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91871" y="3429000"/>
            <a:ext cx="2365265" cy="3312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-20638" y="239713"/>
            <a:ext cx="9144001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98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200"/>
              </a:spcAft>
              <a:buFontTx/>
              <a:buNone/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 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XVII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века на Руси стали возводить шатровые храмы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 восьмигран­ным остроконечным завершением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 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83724" y="1125344"/>
            <a:ext cx="6999106" cy="540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Прямоугольник 3"/>
          <p:cNvSpPr>
            <a:spLocks noChangeArrowheads="1"/>
          </p:cNvSpPr>
          <p:nvPr/>
        </p:nvSpPr>
        <p:spPr bwMode="auto">
          <a:xfrm>
            <a:off x="0" y="6381750"/>
            <a:ext cx="914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18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Церковь Вознесения Господня в </a:t>
            </a: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Коломенском. 1528-1532гг. Москва</a:t>
            </a:r>
            <a:endParaRPr lang="ru-RU" sz="18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0" y="293688"/>
            <a:ext cx="9144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98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0" algn="ctr">
              <a:spcBef>
                <a:spcPct val="0"/>
              </a:spcBef>
              <a:buFontTx/>
              <a:buNone/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Над входом в храм, а иногда рядом с ним строилась колокольня или звонница.</a:t>
            </a:r>
          </a:p>
        </p:txBody>
      </p:sp>
      <p:pic>
        <p:nvPicPr>
          <p:cNvPr id="3" name="Содержимое 3" descr="http://www.golddomes.ru/cerkov/hramout.gif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600" y="1257807"/>
            <a:ext cx="7416824" cy="5123521"/>
          </a:xfrm>
          <a:prstGeom prst="rect">
            <a:avLst/>
          </a:prstGeom>
          <a:ln>
            <a:noFill/>
          </a:ln>
          <a:effectLst>
            <a:softEdge rad="31750"/>
          </a:effectLst>
          <a:extLst/>
        </p:spPr>
      </p:pic>
      <p:sp>
        <p:nvSpPr>
          <p:cNvPr id="22532" name="Прямоугольник 11"/>
          <p:cNvSpPr>
            <a:spLocks noChangeArrowheads="1"/>
          </p:cNvSpPr>
          <p:nvPr/>
        </p:nvSpPr>
        <p:spPr bwMode="auto">
          <a:xfrm>
            <a:off x="3059113" y="6300788"/>
            <a:ext cx="3346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Крестово-купольный храм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2575" y="1074738"/>
            <a:ext cx="4319588" cy="4708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Притвор – начальная ступень духовной жизни че­ловека. </a:t>
            </a:r>
          </a:p>
          <a:p>
            <a:pPr algn="ctr">
              <a:defRPr/>
            </a:pP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Раньше здесь находились христиане, отлучённые за тяжкие гре­хи от Святого Причастия.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 смиренно просили входящих помолиться за них с надеждой на милость Божию.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2656"/>
            <a:ext cx="4214515" cy="6300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950" y="188913"/>
            <a:ext cx="6472238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 домашнего задания.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74688"/>
            <a:ext cx="914400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Тестирование по теме </a:t>
            </a:r>
          </a:p>
          <a:p>
            <a:pPr algn="ctr">
              <a:defRPr/>
            </a:pPr>
            <a:r>
              <a:rPr lang="ru-RU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«Героический эпос народов мира»</a:t>
            </a:r>
          </a:p>
        </p:txBody>
      </p:sp>
      <p:pic>
        <p:nvPicPr>
          <p:cNvPr id="15" name="Picture 2" descr="http://nearyou.ru/vvasnetsov/b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07704" y="1772816"/>
            <a:ext cx="5660150" cy="453650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0" y="115888"/>
            <a:ext cx="9144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Взор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устремляется вперёд, к царским вратам,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распахнутым во время богослужения. В их освещенном проёме вы видите образ Спасителя, обла­чённого в белые, сверкающие одежды.</a:t>
            </a:r>
          </a:p>
        </p:txBody>
      </p:sp>
      <p:pic>
        <p:nvPicPr>
          <p:cNvPr id="24579" name="Picture 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16181" y="1628800"/>
            <a:ext cx="2792323" cy="5184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2" descr="http://www.iskusstvo.tv/News/data/upimages/img_83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1" y="1877650"/>
            <a:ext cx="6191250" cy="4686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5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56449" y="116632"/>
            <a:ext cx="4554599" cy="309634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6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48"/>
          <a:stretch/>
        </p:blipFill>
        <p:spPr bwMode="auto">
          <a:xfrm>
            <a:off x="4670366" y="3140968"/>
            <a:ext cx="4340682" cy="3636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8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3435" y="2276872"/>
            <a:ext cx="4374571" cy="414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6388" y="549275"/>
            <a:ext cx="3995737" cy="1568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Главная часть храма - алтарь,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там на престоле находятся свя­тые реликвии.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1"/>
          <p:cNvSpPr>
            <a:spLocks noChangeArrowheads="1"/>
          </p:cNvSpPr>
          <p:nvPr/>
        </p:nvSpPr>
        <p:spPr bwMode="auto">
          <a:xfrm>
            <a:off x="0" y="188913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От средней части храма алтарь отделяется иконостасом.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Возвышение,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на котором находятся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алтарь и иконостас,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выступает вперёд, в среднюю часть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храма - 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солея. </a:t>
            </a:r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89063"/>
            <a:ext cx="7901384" cy="5260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979613" y="6237288"/>
            <a:ext cx="14795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Иконостас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50" y="188913"/>
            <a:ext cx="9144000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середине солеи находится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амвон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место, откуда священник произносит проповедь. По краям солеи –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клиросы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места для чтецов и хора. Иногда в одном храме бывает несколь­ко алтарей, называемых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приделами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70" b="2950"/>
          <a:stretch/>
        </p:blipFill>
        <p:spPr bwMode="auto">
          <a:xfrm>
            <a:off x="177808" y="1844824"/>
            <a:ext cx="8800147" cy="468259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1600" y="1700808"/>
            <a:ext cx="7286403" cy="5148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268760"/>
            <a:ext cx="882015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Закрепление материала.</a:t>
            </a:r>
          </a:p>
          <a:p>
            <a:pPr marL="540000" indent="-3429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Назовите виды храмов разных стран.</a:t>
            </a:r>
          </a:p>
          <a:p>
            <a:pPr marL="540000" indent="-3429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часто называют храм?</a:t>
            </a:r>
          </a:p>
          <a:p>
            <a:pPr marL="540000" indent="-3429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200" b="1" spc="-8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совершались богослужения, когда не было храмов?</a:t>
            </a:r>
          </a:p>
          <a:p>
            <a:pPr marL="540000" indent="-3429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Назвать внешние части христианского храма.</a:t>
            </a:r>
          </a:p>
          <a:p>
            <a:pPr marL="540000" indent="-3429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 тип храмов существуют на Руси?</a:t>
            </a:r>
          </a:p>
          <a:p>
            <a:pPr marL="540000" indent="-3429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 смысл имеет количество куполов храма?</a:t>
            </a:r>
          </a:p>
          <a:p>
            <a:pPr marL="540000" indent="-3429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Назвать храм с наибольшим количеством куполов.</a:t>
            </a:r>
          </a:p>
          <a:p>
            <a:pPr marL="540000" indent="-3429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означает цвет куполов?</a:t>
            </a:r>
          </a:p>
          <a:p>
            <a:pPr marL="540000" indent="-3429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Назвать внутренние части храма.</a:t>
            </a:r>
          </a:p>
          <a:p>
            <a:pPr marL="540000" indent="-3429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обязательно находится около храма?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750" y="765175"/>
            <a:ext cx="8208963" cy="489267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ru-RU" sz="2400" b="1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Литература.</a:t>
            </a:r>
            <a:endParaRPr lang="ru-RU" sz="1100" b="1"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  <a:buSzPts val="1400"/>
              <a:buFont typeface="Calibri" panose="020F0502020204030204" pitchFamily="34" charset="0"/>
              <a:buAutoNum type="arabicPeriod"/>
            </a:pPr>
            <a:r>
              <a:rPr lang="ru-RU" b="1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 «Мировая художественная культура». 7-9 классы: Базовый уровень.  Г.И.Данилова. Москва. Дрофа. 2010 год.</a:t>
            </a:r>
            <a:endParaRPr lang="ru-RU" sz="1100" b="1"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  <a:buSzPts val="1400"/>
              <a:buFont typeface="Calibri" panose="020F0502020204030204" pitchFamily="34" charset="0"/>
              <a:buAutoNum type="arabicPeriod"/>
            </a:pPr>
            <a:r>
              <a:rPr lang="ru-RU" sz="2000" b="1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Мир художественной культуры (поурочное планирование), 8 класс. Н.Н.Куцман. Волгоград. Корифей. 2009 год.</a:t>
            </a:r>
            <a:endParaRPr lang="ru-RU" sz="1100" b="1"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  <a:buSzPts val="1400"/>
              <a:buFont typeface="Calibri" panose="020F0502020204030204" pitchFamily="34" charset="0"/>
              <a:buAutoNum type="arabicPeriod"/>
            </a:pP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http://hramkgu.ru/publ/chitaem_ikonu/tipy_russkikh_khramov/7-1-0-176</a:t>
            </a:r>
            <a:endParaRPr lang="ru-RU" sz="1100" b="1">
              <a:solidFill>
                <a:srgbClr val="767171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  <a:buSzPts val="1400"/>
              <a:buFont typeface="Calibri" panose="020F0502020204030204" pitchFamily="34" charset="0"/>
              <a:buAutoNum type="arabicPeriod"/>
            </a:pPr>
            <a:r>
              <a:rPr lang="ru-RU" b="1" u="sng">
                <a:solidFill>
                  <a:srgbClr val="76717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http://ukhtoma.ru/history11.htm</a:t>
            </a:r>
            <a:endParaRPr lang="ru-RU" sz="1100" b="1">
              <a:solidFill>
                <a:srgbClr val="767171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  <a:buSzPts val="1400"/>
              <a:buFont typeface="Calibri" panose="020F0502020204030204" pitchFamily="34" charset="0"/>
              <a:buAutoNum type="arabicPeriod"/>
            </a:pPr>
            <a:r>
              <a:rPr lang="ru-RU" b="1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Википедия – 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ru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.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wikipedia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.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org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wiki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0%9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A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1%80%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B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5%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1%81%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1%82%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BE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B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2%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BE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-%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BA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1%83%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BF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BE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BB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1%8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C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BD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1%8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B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B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5_%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1%85%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1%80%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B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BC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1%8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B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_%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0%94%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1%80%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B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5%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B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2%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BD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B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5%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B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9_%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A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1%83%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1%81%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B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8</a:t>
            </a:r>
            <a:endParaRPr lang="ru-RU" sz="1100" b="1">
              <a:solidFill>
                <a:srgbClr val="767171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73288" y="423863"/>
            <a:ext cx="4537075" cy="5857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spc="-15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Религии мира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9088" y="1447800"/>
            <a:ext cx="2652712" cy="5238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христианство</a:t>
            </a:r>
            <a:endParaRPr lang="ru-RU" sz="105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35650" y="1428750"/>
            <a:ext cx="3044825" cy="5238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буддизм</a:t>
            </a:r>
            <a:endParaRPr lang="ru-RU" sz="11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03588" y="1681163"/>
            <a:ext cx="2276475" cy="5238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ислам</a:t>
            </a:r>
            <a:endParaRPr lang="ru-RU" sz="11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76600" y="6021388"/>
            <a:ext cx="2559050" cy="5238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0070C0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ХРАМ</a:t>
            </a:r>
            <a:endParaRPr lang="ru-RU" sz="1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Прямая со стрелкой 12"/>
          <p:cNvCxnSpPr>
            <a:stCxn id="3" idx="2"/>
            <a:endCxn id="4" idx="0"/>
          </p:cNvCxnSpPr>
          <p:nvPr/>
        </p:nvCxnSpPr>
        <p:spPr>
          <a:xfrm flipH="1">
            <a:off x="1644650" y="1009650"/>
            <a:ext cx="2797175" cy="43815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3" idx="2"/>
            <a:endCxn id="6" idx="0"/>
          </p:cNvCxnSpPr>
          <p:nvPr/>
        </p:nvCxnSpPr>
        <p:spPr>
          <a:xfrm>
            <a:off x="4441825" y="1009650"/>
            <a:ext cx="2916238" cy="4191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3" idx="2"/>
            <a:endCxn id="7" idx="0"/>
          </p:cNvCxnSpPr>
          <p:nvPr/>
        </p:nvCxnSpPr>
        <p:spPr>
          <a:xfrm>
            <a:off x="4441825" y="1009650"/>
            <a:ext cx="0" cy="67151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4" idx="2"/>
          </p:cNvCxnSpPr>
          <p:nvPr/>
        </p:nvCxnSpPr>
        <p:spPr>
          <a:xfrm>
            <a:off x="1644650" y="1971675"/>
            <a:ext cx="1597025" cy="404971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6" idx="2"/>
          </p:cNvCxnSpPr>
          <p:nvPr/>
        </p:nvCxnSpPr>
        <p:spPr>
          <a:xfrm flipH="1">
            <a:off x="5835650" y="1952625"/>
            <a:ext cx="1522413" cy="406876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7" idx="2"/>
            <a:endCxn id="8" idx="0"/>
          </p:cNvCxnSpPr>
          <p:nvPr/>
        </p:nvCxnSpPr>
        <p:spPr>
          <a:xfrm>
            <a:off x="4441825" y="2205038"/>
            <a:ext cx="114300" cy="381635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7" name="Picture 42" descr="Gold_Buddha_s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1318" y="2037676"/>
            <a:ext cx="2406641" cy="320885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/>
        </p:spPr>
      </p:pic>
      <p:pic>
        <p:nvPicPr>
          <p:cNvPr id="138" name="Picture 44" descr="835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8643" y="2124401"/>
            <a:ext cx="2544593" cy="302256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/>
        </p:spPr>
      </p:pic>
      <p:pic>
        <p:nvPicPr>
          <p:cNvPr id="139" name="Picture 43" descr="71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3069411" y="2536750"/>
            <a:ext cx="2857680" cy="187463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91"/>
          <p:cNvSpPr txBox="1"/>
          <p:nvPr/>
        </p:nvSpPr>
        <p:spPr>
          <a:xfrm>
            <a:off x="2700338" y="1185863"/>
            <a:ext cx="3887787" cy="5222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spc="-15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храмов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2106613" y="2243138"/>
            <a:ext cx="1528762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костёл</a:t>
            </a:r>
            <a:endParaRPr lang="ru-RU" sz="1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403225" y="2243138"/>
            <a:ext cx="1428750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пагода</a:t>
            </a:r>
            <a:endParaRPr lang="ru-RU" sz="9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3827463" y="2246313"/>
            <a:ext cx="1266825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собор</a:t>
            </a:r>
            <a:endParaRPr lang="ru-RU" sz="9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5303838" y="2252663"/>
            <a:ext cx="1585912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мечеть</a:t>
            </a:r>
            <a:endParaRPr lang="ru-RU" sz="9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7089775" y="2252663"/>
            <a:ext cx="1655763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церковь</a:t>
            </a:r>
            <a:endParaRPr lang="ru-RU" sz="9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-71438" y="149225"/>
            <a:ext cx="9129713" cy="83185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400" b="1" i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Храмам каждой мировой религии присущи оригинальная конструкция и свои определённые чер­ты.</a:t>
            </a:r>
            <a:endParaRPr lang="ru-RU" sz="2400" b="1" i="1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cxnSp>
        <p:nvCxnSpPr>
          <p:cNvPr id="110" name="Прямая со стрелкой 109"/>
          <p:cNvCxnSpPr>
            <a:stCxn id="92" idx="2"/>
            <a:endCxn id="94" idx="0"/>
          </p:cNvCxnSpPr>
          <p:nvPr/>
        </p:nvCxnSpPr>
        <p:spPr>
          <a:xfrm flipH="1">
            <a:off x="1117600" y="1708150"/>
            <a:ext cx="3525838" cy="5349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 стрелкой 112"/>
          <p:cNvCxnSpPr>
            <a:stCxn id="92" idx="2"/>
            <a:endCxn id="93" idx="0"/>
          </p:cNvCxnSpPr>
          <p:nvPr/>
        </p:nvCxnSpPr>
        <p:spPr>
          <a:xfrm flipH="1">
            <a:off x="2870200" y="1708150"/>
            <a:ext cx="1773238" cy="5349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115"/>
          <p:cNvCxnSpPr>
            <a:stCxn id="92" idx="2"/>
            <a:endCxn id="95" idx="0"/>
          </p:cNvCxnSpPr>
          <p:nvPr/>
        </p:nvCxnSpPr>
        <p:spPr>
          <a:xfrm flipH="1">
            <a:off x="4460875" y="1708150"/>
            <a:ext cx="182563" cy="53816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 стрелкой 118"/>
          <p:cNvCxnSpPr>
            <a:stCxn id="92" idx="2"/>
            <a:endCxn id="96" idx="0"/>
          </p:cNvCxnSpPr>
          <p:nvPr/>
        </p:nvCxnSpPr>
        <p:spPr>
          <a:xfrm>
            <a:off x="4643438" y="1708150"/>
            <a:ext cx="1454150" cy="54451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 стрелкой 121"/>
          <p:cNvCxnSpPr>
            <a:stCxn id="92" idx="2"/>
            <a:endCxn id="97" idx="0"/>
          </p:cNvCxnSpPr>
          <p:nvPr/>
        </p:nvCxnSpPr>
        <p:spPr>
          <a:xfrm>
            <a:off x="4643438" y="1708150"/>
            <a:ext cx="3275012" cy="54451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2924944"/>
            <a:ext cx="2901985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3862" y="2924944"/>
            <a:ext cx="2761917" cy="36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0153" y="2956893"/>
            <a:ext cx="3083101" cy="36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8" name="Прямоугольник 67"/>
          <p:cNvSpPr/>
          <p:nvPr/>
        </p:nvSpPr>
        <p:spPr>
          <a:xfrm>
            <a:off x="323850" y="6411913"/>
            <a:ext cx="23177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Китайская пагода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2849563" y="6411913"/>
            <a:ext cx="324961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spc="-1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Западноевропейский костёл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6305550" y="6411913"/>
            <a:ext cx="2354263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Готический собор</a:t>
            </a:r>
          </a:p>
        </p:txBody>
      </p:sp>
      <p:pic>
        <p:nvPicPr>
          <p:cNvPr id="83" name="Picture 2" descr="C:\Users\User\Desktop\Новая папка (2)\мечеть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033" y="2895485"/>
            <a:ext cx="4896001" cy="36720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69" name="Рисунок 6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8759" y="2916356"/>
            <a:ext cx="3676983" cy="36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5" name="TextBox 84"/>
          <p:cNvSpPr txBox="1"/>
          <p:nvPr/>
        </p:nvSpPr>
        <p:spPr>
          <a:xfrm>
            <a:off x="1233488" y="6383338"/>
            <a:ext cx="3024187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Исламская мечеть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5578475" y="6389688"/>
            <a:ext cx="302418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Православный храм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68" grpId="0"/>
      <p:bldP spid="68" grpId="1"/>
      <p:bldP spid="81" grpId="0"/>
      <p:bldP spid="81" grpId="1"/>
      <p:bldP spid="82" grpId="0"/>
      <p:bldP spid="82" grpId="1"/>
      <p:bldP spid="85" grpId="0"/>
      <p:bldP spid="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55588"/>
            <a:ext cx="9155113" cy="20939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2600"/>
              </a:lnSpc>
              <a:defRPr/>
            </a:pPr>
            <a:r>
              <a:rPr lang="ru-RU" sz="2400" b="1" spc="-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 увидев колоннаду Парфенона, скажет: «Это - Греция».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виде огромного сооружения, похожее на заострённую шапку, с резьбой и скульптурой, соотнесёт её с Инди­ей. А лёгкая постройка, из множества летящих крыш, напомнит о Япо­нии или Корее.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основе самобытности храмового зодчества лежат традиции народной архитектуры.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5856" y="2601336"/>
            <a:ext cx="2438612" cy="38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2" y="2420888"/>
            <a:ext cx="3604923" cy="38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75" y="2385312"/>
            <a:ext cx="3279573" cy="38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685800" y="6053138"/>
            <a:ext cx="2408238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Парфенон. Греция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57575" y="6308725"/>
            <a:ext cx="20764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Индийский храм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432550" y="6092825"/>
            <a:ext cx="193516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Японский храм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47650"/>
            <a:ext cx="9144000" cy="1939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Очень часто храм называют моделью мира. 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 одна мировая цивилизация не обходилась без храма.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Даже в эпоху брон­зы и неолита рядом с человеческими жилищами возводились мощные каменные сооружения - </a:t>
            </a:r>
            <a:r>
              <a:rPr lang="ru-RU" sz="2400" b="1" spc="-8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дольмены и кромлехи, служащие местом куль­товых обрядов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89563" y="5935663"/>
            <a:ext cx="234156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Древние кромлехи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3763" y="6215063"/>
            <a:ext cx="2506662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Древние дольмены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188" y="2438651"/>
            <a:ext cx="4079812" cy="39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 (699x469, 74Kb)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67944" y="2123300"/>
            <a:ext cx="4986044" cy="39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6350" y="71438"/>
            <a:ext cx="91440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Христианский храм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14288" y="550863"/>
            <a:ext cx="9144001" cy="1695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25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Христианские храмы возникли не сразу.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протяжении </a:t>
            </a:r>
            <a:r>
              <a:rPr lang="ru-RU" sz="2400" b="1" spc="-6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первых трех ве­ков не было возможности возводить храмы.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Верующие совершали богослужение, скрываясь глубоко под землёй.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века, с распространением христианства, начинается повсеме­стное строительство храмов.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75" y="6381750"/>
            <a:ext cx="914400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Собор Рождества Богородицы в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Саввино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-Сторожевском монастыре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6183" y="2161590"/>
            <a:ext cx="7351499" cy="439200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5888"/>
            <a:ext cx="9144000" cy="20939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2600"/>
              </a:lnSpc>
              <a:spcAft>
                <a:spcPts val="0"/>
              </a:spcAft>
              <a:defRPr/>
            </a:pPr>
            <a:r>
              <a:rPr lang="ru-RU" sz="2600" b="1" spc="-9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Базилика («царский дом») - основа христианского храма.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Вытянутое здание, продольно разделённое внутри рядами колонн на 3-5 частей (нефы). На востоке примыкала полукруглая ниша – апсида с алтарём – священной частью храма. Характерную черту подобных храмов составляют деревянные балочные перекрытия.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1186" y="2097344"/>
            <a:ext cx="7093222" cy="45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6381750"/>
            <a:ext cx="914400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и конструкция христианского храма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9525" y="115888"/>
            <a:ext cx="9144000" cy="20939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26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Внешний облик базилики скуп и строг,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поражает суровой гладкостью мощных стен, прорезанных редкими окна­ми, отсутствием декоративных деталей наружных стен храма.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Однако внутреннее их убранство отличалось осо­бой пышностью и великолепием.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Такой тип храма стал принадлежностью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като­лического христианства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13316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4932" y="2132856"/>
            <a:ext cx="7451484" cy="450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3040" y="2125080"/>
            <a:ext cx="3250198" cy="4536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891338" y="2197100"/>
            <a:ext cx="1173162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Алтарь 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125080"/>
            <a:ext cx="5842356" cy="4536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350" y="6443663"/>
            <a:ext cx="9128125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Брунеллески. Церковь Сан Лоренцо. 1421-1469г. Флоренция.</a:t>
            </a:r>
            <a:endParaRPr lang="ru-RU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1023</Words>
  <Application>Microsoft Office PowerPoint</Application>
  <PresentationFormat>Экран (4:3)</PresentationFormat>
  <Paragraphs>120</Paragraphs>
  <Slides>25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arial</vt:lpstr>
      <vt:lpstr>Calibri</vt:lpstr>
      <vt:lpstr>GothicRus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Вероника</cp:lastModifiedBy>
  <cp:revision>145</cp:revision>
  <dcterms:created xsi:type="dcterms:W3CDTF">2010-10-25T02:14:30Z</dcterms:created>
  <dcterms:modified xsi:type="dcterms:W3CDTF">2016-01-25T12:58:58Z</dcterms:modified>
</cp:coreProperties>
</file>