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256" r:id="rId2"/>
    <p:sldId id="258" r:id="rId3"/>
    <p:sldId id="259" r:id="rId4"/>
    <p:sldId id="260" r:id="rId5"/>
    <p:sldId id="268" r:id="rId6"/>
    <p:sldId id="262" r:id="rId7"/>
    <p:sldId id="263" r:id="rId8"/>
    <p:sldId id="264" r:id="rId9"/>
    <p:sldId id="265" r:id="rId10"/>
    <p:sldId id="266" r:id="rId11"/>
    <p:sldId id="267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18054EC-5DAC-4F55-8F87-051116D929A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D927165-B731-4324-B4E6-04ECE5D1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5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4EC-5DAC-4F55-8F87-051116D929A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D927165-B731-4324-B4E6-04ECE5D1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48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4EC-5DAC-4F55-8F87-051116D929A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D927165-B731-4324-B4E6-04ECE5D1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17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4EC-5DAC-4F55-8F87-051116D929A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D927165-B731-4324-B4E6-04ECE5D1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87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4EC-5DAC-4F55-8F87-051116D929A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D927165-B731-4324-B4E6-04ECE5D1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669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4EC-5DAC-4F55-8F87-051116D929A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D927165-B731-4324-B4E6-04ECE5D1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63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4EC-5DAC-4F55-8F87-051116D929A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D927165-B731-4324-B4E6-04ECE5D1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78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4EC-5DAC-4F55-8F87-051116D929A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D927165-B731-4324-B4E6-04ECE5D1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38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4EC-5DAC-4F55-8F87-051116D929A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D927165-B731-4324-B4E6-04ECE5D1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2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4EC-5DAC-4F55-8F87-051116D929A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D927165-B731-4324-B4E6-04ECE5D1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4EC-5DAC-4F55-8F87-051116D929A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D927165-B731-4324-B4E6-04ECE5D1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23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4EC-5DAC-4F55-8F87-051116D929A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D927165-B731-4324-B4E6-04ECE5D1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80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4EC-5DAC-4F55-8F87-051116D929A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D927165-B731-4324-B4E6-04ECE5D1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5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4EC-5DAC-4F55-8F87-051116D929A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FD927165-B731-4324-B4E6-04ECE5D1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1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4EC-5DAC-4F55-8F87-051116D929A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D927165-B731-4324-B4E6-04ECE5D1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2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4EC-5DAC-4F55-8F87-051116D929A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D927165-B731-4324-B4E6-04ECE5D1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8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054EC-5DAC-4F55-8F87-051116D929A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FD927165-B731-4324-B4E6-04ECE5D1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6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A18054EC-5DAC-4F55-8F87-051116D929A5}" type="datetimeFigureOut">
              <a:rPr lang="ru-RU" smtClean="0"/>
              <a:t>18.08.2016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D927165-B731-4324-B4E6-04ECE5D13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5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50449"/>
            <a:ext cx="7884736" cy="2582945"/>
          </a:xfrm>
        </p:spPr>
        <p:txBody>
          <a:bodyPr/>
          <a:lstStyle/>
          <a:p>
            <a:pPr algn="ctr"/>
            <a:r>
              <a:rPr lang="ru-RU" sz="1800" b="1" cap="none" dirty="0">
                <a:ln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>Окружающий мир</a:t>
            </a:r>
            <a:br>
              <a:rPr lang="ru-RU" sz="1800" b="1" cap="none" dirty="0">
                <a:ln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1800" b="1" cap="none" dirty="0">
                <a:ln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>УМК «Школа России»</a:t>
            </a:r>
            <a:br>
              <a:rPr lang="ru-RU" sz="1800" b="1" cap="none" dirty="0">
                <a:ln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1800" b="1" cap="none" dirty="0">
                <a:ln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>2 </a:t>
            </a:r>
            <a:r>
              <a:rPr lang="ru-RU" sz="1800" b="1" cap="none" dirty="0" smtClean="0">
                <a:ln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>класс</a:t>
            </a:r>
            <a:r>
              <a:rPr lang="ru-RU" sz="1800" b="1" cap="none" dirty="0">
                <a:ln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/>
            </a:r>
            <a:br>
              <a:rPr lang="ru-RU" sz="1800" b="1" cap="none" dirty="0">
                <a:ln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1800" b="1" cap="none" dirty="0">
                <a:ln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/>
            </a:r>
            <a:br>
              <a:rPr lang="ru-RU" sz="1800" b="1" cap="none" dirty="0">
                <a:ln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1800" b="1" cap="none" dirty="0">
                <a:ln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  <a:t/>
            </a:r>
            <a:br>
              <a:rPr lang="ru-RU" sz="1800" b="1" cap="none" dirty="0">
                <a:ln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PMingLiU"/>
                <a:cs typeface="Aharoni" panose="02010803020104030203" pitchFamily="2" charset="-79"/>
              </a:rPr>
            </a:br>
            <a:r>
              <a:rPr lang="ru-RU" sz="3200" b="1" cap="none" spc="-50" dirty="0">
                <a:ln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Тест </a:t>
            </a:r>
            <a:r>
              <a:rPr lang="ru-RU" sz="3200" b="1" cap="none" spc="-50" dirty="0" smtClean="0">
                <a:ln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21. </a:t>
            </a:r>
            <a:r>
              <a:rPr lang="ru-RU" sz="3200" b="1" cap="none" spc="-50" dirty="0">
                <a:ln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b="1" cap="none" spc="-50" dirty="0">
                <a:ln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cap="none" spc="-50" dirty="0" smtClean="0">
                <a:ln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 кошек и собак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0147" y="4260914"/>
            <a:ext cx="4817098" cy="2083325"/>
          </a:xfrm>
        </p:spPr>
        <p:txBody>
          <a:bodyPr>
            <a:normAutofit fontScale="85000" lnSpcReduction="20000"/>
          </a:bodyPr>
          <a:lstStyle/>
          <a:p>
            <a:pPr lvl="0" algn="r" defTabSz="914400">
              <a:spcAft>
                <a:spcPts val="0"/>
              </a:spcAft>
              <a:buClrTx/>
              <a:buSzTx/>
              <a:defRPr/>
            </a:pP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ea typeface="PMingLiU"/>
              </a:rPr>
              <a:t>Автор материала: Шабанова Марина Геннадьевна,</a:t>
            </a:r>
          </a:p>
          <a:p>
            <a:pPr lvl="0" algn="r" defTabSz="914400">
              <a:spcAft>
                <a:spcPts val="0"/>
              </a:spcAft>
              <a:buClrTx/>
              <a:buSzTx/>
              <a:defRPr/>
            </a:pP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ea typeface="PMingLiU"/>
              </a:rPr>
              <a:t>1 квалификационная категория,</a:t>
            </a:r>
          </a:p>
          <a:p>
            <a:pPr lvl="0" algn="r" defTabSz="914400">
              <a:spcAft>
                <a:spcPts val="0"/>
              </a:spcAft>
              <a:buClrTx/>
              <a:buSzTx/>
              <a:defRPr/>
            </a:pP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ea typeface="PMingLiU"/>
              </a:rPr>
              <a:t>учитель начальных классов </a:t>
            </a:r>
          </a:p>
          <a:p>
            <a:pPr lvl="0" algn="r" defTabSz="914400">
              <a:spcAft>
                <a:spcPts val="0"/>
              </a:spcAft>
              <a:buClrTx/>
              <a:buSzTx/>
              <a:defRPr/>
            </a:pP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ea typeface="PMingLiU"/>
              </a:rPr>
              <a:t>МБОУ </a:t>
            </a:r>
            <a:r>
              <a:rPr lang="ru-RU" sz="1400" dirty="0" err="1">
                <a:solidFill>
                  <a:schemeClr val="bg1"/>
                </a:solidFill>
                <a:latin typeface="Arial Black" panose="020B0A04020102020204" pitchFamily="34" charset="0"/>
                <a:ea typeface="PMingLiU"/>
              </a:rPr>
              <a:t>Сарасинская</a:t>
            </a: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ea typeface="PMingLiU"/>
              </a:rPr>
              <a:t> СОШ </a:t>
            </a:r>
          </a:p>
          <a:p>
            <a:pPr lvl="0" algn="r" defTabSz="914400">
              <a:spcAft>
                <a:spcPts val="0"/>
              </a:spcAft>
              <a:buClrTx/>
              <a:buSzTx/>
              <a:defRPr/>
            </a:pP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ea typeface="PMingLiU"/>
              </a:rPr>
              <a:t>Алтайского района Алтайского края </a:t>
            </a:r>
          </a:p>
          <a:p>
            <a:pPr lvl="0" algn="r" defTabSz="914400">
              <a:spcAft>
                <a:spcPts val="0"/>
              </a:spcAft>
              <a:buClrTx/>
              <a:buSzTx/>
              <a:defRPr/>
            </a:pP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ea typeface="PMingLiU"/>
            </a:endParaRPr>
          </a:p>
          <a:p>
            <a:pPr lvl="0" defTabSz="914400">
              <a:spcAft>
                <a:spcPts val="0"/>
              </a:spcAft>
              <a:buClrTx/>
              <a:buSzTx/>
              <a:defRPr/>
            </a:pP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ea typeface="PMingLiU"/>
              </a:rPr>
              <a:t>с. </a:t>
            </a:r>
            <a:r>
              <a:rPr lang="ru-RU" sz="1400" dirty="0" err="1">
                <a:solidFill>
                  <a:schemeClr val="bg1"/>
                </a:solidFill>
                <a:latin typeface="Arial Black" panose="020B0A04020102020204" pitchFamily="34" charset="0"/>
                <a:ea typeface="PMingLiU"/>
              </a:rPr>
              <a:t>Сараса</a:t>
            </a: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ea typeface="PMingLiU"/>
              </a:rPr>
              <a:t>, 2016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73" y="3475630"/>
            <a:ext cx="3382653" cy="317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  <a:ea typeface="PMingLiU"/>
                <a:cs typeface="Arial"/>
              </a:rPr>
              <a:t>Самооценка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8600" lvl="0" indent="-228600" defTabSz="914400">
              <a:lnSpc>
                <a:spcPct val="90000"/>
              </a:lnSpc>
              <a:buClrTx/>
              <a:buSzTx/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А оцениваются 1 баллом.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В – 2 баллами,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pitchFamily="34" charset="0"/>
              <a:buChar char="•"/>
              <a:defRPr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С - 3 баллами (может быть как один, так и несколько ответов).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259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8600" lvl="0" indent="-228600" defTabSz="914400">
              <a:lnSpc>
                <a:spcPct val="9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80-100% от максимальной суммы баллов – оценка «5»,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60-80% - оценка «4»,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40-60% - оценка «3»,</a:t>
            </a:r>
          </a:p>
          <a:p>
            <a:pPr marL="228600" lvl="0" indent="-228600" defTabSz="914400">
              <a:lnSpc>
                <a:spcPct val="90000"/>
              </a:lnSpc>
              <a:buClrTx/>
              <a:buSzTx/>
              <a:buFont typeface="Arial" charset="0"/>
              <a:buChar char="•"/>
              <a:defRPr/>
            </a:pP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0-40% - оценка «2»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155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kern="0" dirty="0">
                <a:solidFill>
                  <a:schemeClr val="bg1"/>
                </a:solidFill>
                <a:latin typeface="Arial Black" panose="020B0A04020102020204" pitchFamily="34" charset="0"/>
                <a:ea typeface="PMingLiU"/>
                <a:cs typeface="Arial"/>
              </a:rPr>
              <a:t>Используемые источники: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441" y="2489200"/>
            <a:ext cx="7532841" cy="3770198"/>
          </a:xfrm>
        </p:spPr>
        <p:txBody>
          <a:bodyPr>
            <a:normAutofit/>
          </a:bodyPr>
          <a:lstStyle/>
          <a:p>
            <a:pPr marL="91440" lvl="0" indent="-91440" algn="just" defTabSz="91440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48312"/>
              </a:buClr>
              <a:buSzPct val="100000"/>
              <a:buFontTx/>
              <a:buChar char="•"/>
              <a:defRPr/>
            </a:pPr>
            <a:r>
              <a:rPr lang="ru-RU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«Окружающий мир», 2 класс, КИМ, Москва, «ВАКО», 2014</a:t>
            </a:r>
          </a:p>
          <a:p>
            <a:pPr marL="91440" lvl="0" indent="-91440" algn="just" defTabSz="91440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48312"/>
              </a:buClr>
              <a:buSzPct val="100000"/>
              <a:buFontTx/>
              <a:buChar char="•"/>
              <a:defRPr/>
            </a:pPr>
            <a:r>
              <a:rPr lang="ru-RU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«Окружающий мир. </a:t>
            </a:r>
            <a:r>
              <a:rPr lang="ru-RU" sz="20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Разноуровневые</a:t>
            </a:r>
            <a:r>
              <a:rPr lang="ru-RU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 задания», 2 класс, Москва, «ВАКО», 2014</a:t>
            </a:r>
          </a:p>
          <a:p>
            <a:pPr marL="91440" lvl="0" indent="-91440" algn="just" defTabSz="91440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48312"/>
              </a:buClr>
              <a:buSzPct val="100000"/>
              <a:buFontTx/>
              <a:buChar char="•"/>
              <a:defRPr/>
            </a:pPr>
            <a:r>
              <a:rPr lang="ru-RU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Максимова Т.Н. «Поурочные разработки по курсу окружающий мир» к УМК </a:t>
            </a:r>
            <a:r>
              <a:rPr lang="ru-RU" sz="20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А.А.Плешакова</a:t>
            </a:r>
            <a:r>
              <a:rPr lang="ru-RU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 («Школа России»), Москва, «ВАКО», 2014</a:t>
            </a:r>
          </a:p>
          <a:p>
            <a:pPr marL="91440" lvl="0" indent="-91440" algn="just" defTabSz="91440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48312"/>
              </a:buClr>
              <a:buSzPct val="100000"/>
              <a:buFontTx/>
              <a:buChar char="•"/>
              <a:defRPr/>
            </a:pPr>
            <a:r>
              <a:rPr lang="ru-RU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Плешаков А.А., </a:t>
            </a:r>
            <a:r>
              <a:rPr lang="ru-RU" sz="20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Крючкова</a:t>
            </a:r>
            <a:r>
              <a:rPr lang="ru-RU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 Е.А. «Окружающий мир» 2класс, ч.1, Москва «</a:t>
            </a:r>
            <a:r>
              <a:rPr lang="ru-RU" sz="20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Просвещение»</a:t>
            </a:r>
          </a:p>
          <a:p>
            <a:pPr marL="91440" lvl="0" indent="-91440" algn="just" defTabSz="91440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E48312"/>
              </a:buClr>
              <a:buSzPct val="100000"/>
              <a:buFontTx/>
              <a:buChar char="•"/>
              <a:defRPr/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Картинки -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http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://www.lenagold.ru/fon/clipart/any.html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88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66439" y="927099"/>
            <a:ext cx="7231185" cy="709865"/>
          </a:xfrm>
        </p:spPr>
        <p:txBody>
          <a:bodyPr/>
          <a:lstStyle/>
          <a:p>
            <a:r>
              <a:rPr lang="ru-RU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А1. Кого человек приручил первым?</a:t>
            </a:r>
            <a:br>
              <a:rPr lang="ru-RU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arenR"/>
            </a:pPr>
            <a:r>
              <a:rPr lang="ru-RU" sz="28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Лошадь</a:t>
            </a:r>
            <a:endParaRPr lang="ru-RU" sz="28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Слона</a:t>
            </a: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Собаку</a:t>
            </a: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Кошку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765" y="2603811"/>
            <a:ext cx="60960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6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39" y="927099"/>
            <a:ext cx="6816405" cy="709865"/>
          </a:xfrm>
        </p:spPr>
        <p:txBody>
          <a:bodyPr/>
          <a:lstStyle/>
          <a:p>
            <a:r>
              <a:rPr lang="ru-RU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А2. Какая порода относится к кошкам?</a:t>
            </a:r>
            <a:br>
              <a:rPr lang="ru-RU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arenR"/>
            </a:pPr>
            <a:r>
              <a:rPr lang="ru-RU" sz="28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Такса</a:t>
            </a:r>
            <a:endParaRPr lang="ru-RU" sz="28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Колли</a:t>
            </a: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Персидская</a:t>
            </a: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Пудель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61" y="2384194"/>
            <a:ext cx="2375980" cy="40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7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543028" cy="709865"/>
          </a:xfrm>
        </p:spPr>
        <p:txBody>
          <a:bodyPr/>
          <a:lstStyle/>
          <a:p>
            <a:r>
              <a:rPr lang="ru-RU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А3. Какая порода собак относится к охотничьим?</a:t>
            </a:r>
            <a:br>
              <a:rPr lang="ru-RU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arenR"/>
            </a:pPr>
            <a:r>
              <a:rPr lang="ru-RU" sz="28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Русская </a:t>
            </a: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борзая</a:t>
            </a: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Пудель</a:t>
            </a: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Немецкая овчарка</a:t>
            </a: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Колли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128" y="2489200"/>
            <a:ext cx="2514618" cy="35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8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995969"/>
          </a:xfrm>
        </p:spPr>
        <p:txBody>
          <a:bodyPr/>
          <a:lstStyle/>
          <a:p>
            <a:r>
              <a:rPr lang="ru-RU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А4. Собак какой породы используют пограничники?</a:t>
            </a:r>
            <a:br>
              <a:rPr lang="ru-RU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arabicParenR"/>
            </a:pPr>
            <a:r>
              <a:rPr lang="ru-RU" sz="28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Лайка </a:t>
            </a:r>
            <a:endParaRPr lang="ru-RU" sz="28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Спаниель</a:t>
            </a: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Восточноевропейская овчарка</a:t>
            </a: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Болонка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74" y="3652886"/>
            <a:ext cx="3053238" cy="274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8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865" y="927099"/>
            <a:ext cx="7211504" cy="977115"/>
          </a:xfrm>
        </p:spPr>
        <p:txBody>
          <a:bodyPr/>
          <a:lstStyle/>
          <a:p>
            <a:r>
              <a:rPr lang="ru-RU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В1. Какое домашнее животное имеет изогнутые втяжные когти?</a:t>
            </a:r>
            <a:br>
              <a:rPr lang="ru-RU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arabicParenR"/>
            </a:pPr>
            <a:r>
              <a:rPr lang="ru-RU" sz="28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Попугай</a:t>
            </a:r>
            <a:endParaRPr lang="ru-RU" sz="28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Кошка</a:t>
            </a: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Собака</a:t>
            </a: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Хомяк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48000"/>
            <a:ext cx="4157850" cy="259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023" y="927099"/>
            <a:ext cx="7060676" cy="986542"/>
          </a:xfrm>
        </p:spPr>
        <p:txBody>
          <a:bodyPr/>
          <a:lstStyle/>
          <a:p>
            <a:r>
              <a:rPr lang="ru-RU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В2. Какая порода собак выведена для спасения в горах?</a:t>
            </a:r>
            <a:br>
              <a:rPr lang="ru-RU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+mj-lt"/>
              <a:buAutoNum type="arabicParenR"/>
            </a:pPr>
            <a:r>
              <a:rPr lang="ru-RU" sz="28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Сенбернар</a:t>
            </a:r>
            <a:endParaRPr lang="ru-RU" sz="2800" b="1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Лайка</a:t>
            </a: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Колли</a:t>
            </a: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Пудель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100" y="2822100"/>
            <a:ext cx="514350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08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343202" cy="854567"/>
          </a:xfrm>
        </p:spPr>
        <p:txBody>
          <a:bodyPr/>
          <a:lstStyle/>
          <a:p>
            <a:r>
              <a:rPr lang="ru-RU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С1. Что человеку помогают делать собаки?</a:t>
            </a:r>
            <a:br>
              <a:rPr lang="ru-RU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arenR"/>
            </a:pPr>
            <a:r>
              <a:rPr lang="ru-RU" sz="28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Пасти </a:t>
            </a: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стада</a:t>
            </a: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Разыскивать преступников</a:t>
            </a: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Ловить мышей</a:t>
            </a:r>
          </a:p>
          <a:p>
            <a:pPr lvl="0">
              <a:buFont typeface="+mj-lt"/>
              <a:buAutoNum type="arabicParenR"/>
            </a:pPr>
            <a:r>
              <a:rPr lang="ru-RU" sz="28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Спасать людей в горах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928" y="3667027"/>
            <a:ext cx="2561309" cy="271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48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Arial Black" panose="020B0A04020102020204" pitchFamily="34" charset="0"/>
                <a:ea typeface="PMingLiU"/>
                <a:cs typeface="Arial"/>
              </a:rPr>
              <a:t>Ключ к тесту</a:t>
            </a:r>
            <a:r>
              <a:rPr lang="ru-RU" sz="2900" b="1" dirty="0">
                <a:solidFill>
                  <a:prstClr val="black"/>
                </a:solidFill>
                <a:latin typeface="Arial Black" panose="020B0A04020102020204" pitchFamily="34" charset="0"/>
                <a:ea typeface="PMingLiU"/>
                <a:cs typeface="Arial"/>
              </a:rPr>
              <a:t/>
            </a:r>
            <a:br>
              <a:rPr lang="ru-RU" sz="2900" b="1" dirty="0">
                <a:solidFill>
                  <a:prstClr val="black"/>
                </a:solidFill>
                <a:latin typeface="Arial Black" panose="020B0A04020102020204" pitchFamily="34" charset="0"/>
                <a:ea typeface="PMingLiU"/>
                <a:cs typeface="Arial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869593"/>
              </p:ext>
            </p:extLst>
          </p:nvPr>
        </p:nvGraphicFramePr>
        <p:xfrm>
          <a:off x="866775" y="2489200"/>
          <a:ext cx="7560791" cy="34037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13"/>
                <a:gridCol w="1080113"/>
                <a:gridCol w="1080113"/>
                <a:gridCol w="1080113"/>
                <a:gridCol w="1080113"/>
                <a:gridCol w="1080113"/>
                <a:gridCol w="1080113"/>
              </a:tblGrid>
              <a:tr h="1300637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 Black" panose="020B0A04020102020204" pitchFamily="34" charset="0"/>
                        </a:rPr>
                        <a:t>А1</a:t>
                      </a:r>
                      <a:endParaRPr lang="ru-RU" sz="4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 Black" panose="020B0A04020102020204" pitchFamily="34" charset="0"/>
                        </a:rPr>
                        <a:t>А2</a:t>
                      </a:r>
                      <a:endParaRPr lang="ru-RU" sz="4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 Black" panose="020B0A04020102020204" pitchFamily="34" charset="0"/>
                        </a:rPr>
                        <a:t>А3</a:t>
                      </a:r>
                      <a:endParaRPr lang="ru-RU" sz="4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 Black" panose="020B0A04020102020204" pitchFamily="34" charset="0"/>
                        </a:rPr>
                        <a:t>А4</a:t>
                      </a:r>
                      <a:endParaRPr lang="ru-RU" sz="4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 Black" panose="020B0A04020102020204" pitchFamily="34" charset="0"/>
                        </a:rPr>
                        <a:t>В1</a:t>
                      </a:r>
                      <a:endParaRPr lang="ru-RU" sz="4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 Black" panose="020B0A04020102020204" pitchFamily="34" charset="0"/>
                        </a:rPr>
                        <a:t>В2</a:t>
                      </a:r>
                      <a:endParaRPr lang="ru-RU" sz="4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latin typeface="Arial Black" panose="020B0A04020102020204" pitchFamily="34" charset="0"/>
                        </a:rPr>
                        <a:t>С1</a:t>
                      </a:r>
                      <a:endParaRPr lang="ru-RU" sz="4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1300637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ru-RU" sz="4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ru-RU" sz="4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4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ru-RU" sz="4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ru-RU" sz="4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4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Black" panose="020B0A04020102020204" pitchFamily="34" charset="0"/>
                        </a:rPr>
                        <a:t>1,2,4</a:t>
                      </a:r>
                      <a:endParaRPr lang="ru-RU" sz="4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131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70</TotalTime>
  <Words>288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PMingLiU</vt:lpstr>
      <vt:lpstr>Aharoni</vt:lpstr>
      <vt:lpstr>Arial</vt:lpstr>
      <vt:lpstr>Arial Black</vt:lpstr>
      <vt:lpstr>Calibri</vt:lpstr>
      <vt:lpstr>Century Gothic</vt:lpstr>
      <vt:lpstr>Times New Roman</vt:lpstr>
      <vt:lpstr>Wingdings 3</vt:lpstr>
      <vt:lpstr>Ион (конференц-зал)</vt:lpstr>
      <vt:lpstr>Окружающий мир УМК «Школа России» 2 класс   Тест 21.  Про кошек и собак</vt:lpstr>
      <vt:lpstr>А1. Кого человек приручил первым? </vt:lpstr>
      <vt:lpstr>А2. Какая порода относится к кошкам? </vt:lpstr>
      <vt:lpstr>А3. Какая порода собак относится к охотничьим? </vt:lpstr>
      <vt:lpstr>А4. Собак какой породы используют пограничники? </vt:lpstr>
      <vt:lpstr>В1. Какое домашнее животное имеет изогнутые втяжные когти? </vt:lpstr>
      <vt:lpstr>В2. Какая порода собак выведена для спасения в горах? </vt:lpstr>
      <vt:lpstr>С1. Что человеку помогают делать собаки? </vt:lpstr>
      <vt:lpstr>Ключ к тесту </vt:lpstr>
      <vt:lpstr>Самооценка</vt:lpstr>
      <vt:lpstr>Презентация PowerPoint</vt:lpstr>
      <vt:lpstr>Используемые источники: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2016-08-18T00:35:33Z</dcterms:created>
  <dcterms:modified xsi:type="dcterms:W3CDTF">2016-08-18T12:59:32Z</dcterms:modified>
</cp:coreProperties>
</file>