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71" r:id="rId3"/>
    <p:sldId id="259" r:id="rId4"/>
    <p:sldId id="261" r:id="rId5"/>
    <p:sldId id="262" r:id="rId6"/>
    <p:sldId id="263" r:id="rId7"/>
    <p:sldId id="258" r:id="rId8"/>
    <p:sldId id="260" r:id="rId9"/>
    <p:sldId id="264" r:id="rId10"/>
    <p:sldId id="265" r:id="rId11"/>
    <p:sldId id="269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 autoAdjust="0"/>
    <p:restoredTop sz="94654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55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занимающихся самбо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2008 год</c:v>
                </c:pt>
                <c:pt idx="1">
                  <c:v>2009 год</c:v>
                </c:pt>
                <c:pt idx="2">
                  <c:v>2010 год</c:v>
                </c:pt>
                <c:pt idx="3">
                  <c:v>2011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98</c:v>
                </c:pt>
                <c:pt idx="1">
                  <c:v>119</c:v>
                </c:pt>
                <c:pt idx="2">
                  <c:v>132</c:v>
                </c:pt>
                <c:pt idx="3">
                  <c:v>138</c:v>
                </c:pt>
              </c:numCache>
            </c:numRef>
          </c:val>
        </c:ser>
        <c:dLbls/>
        <c:shape val="cylinder"/>
        <c:axId val="65726720"/>
        <c:axId val="72052736"/>
        <c:axId val="0"/>
      </c:bar3DChart>
      <c:catAx>
        <c:axId val="65726720"/>
        <c:scaling>
          <c:orientation val="minMax"/>
        </c:scaling>
        <c:axPos val="b"/>
        <c:tickLblPos val="nextTo"/>
        <c:crossAx val="72052736"/>
        <c:crosses val="autoZero"/>
        <c:auto val="1"/>
        <c:lblAlgn val="ctr"/>
        <c:lblOffset val="100"/>
      </c:catAx>
      <c:valAx>
        <c:axId val="72052736"/>
        <c:scaling>
          <c:orientation val="minMax"/>
        </c:scaling>
        <c:axPos val="l"/>
        <c:majorGridlines/>
        <c:numFmt formatCode="General" sourceLinked="1"/>
        <c:tickLblPos val="nextTo"/>
        <c:crossAx val="6572672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место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2008 год</c:v>
                </c:pt>
                <c:pt idx="1">
                  <c:v>2009 год</c:v>
                </c:pt>
                <c:pt idx="2">
                  <c:v>2010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19</c:v>
                </c:pt>
                <c:pt idx="2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место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2008 год</c:v>
                </c:pt>
                <c:pt idx="1">
                  <c:v>2009 год</c:v>
                </c:pt>
                <c:pt idx="2">
                  <c:v>2010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</c:v>
                </c:pt>
                <c:pt idx="1">
                  <c:v>27</c:v>
                </c:pt>
                <c:pt idx="2">
                  <c:v>28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место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2008 год</c:v>
                </c:pt>
                <c:pt idx="1">
                  <c:v>2009 год</c:v>
                </c:pt>
                <c:pt idx="2">
                  <c:v>2010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</c:v>
                </c:pt>
                <c:pt idx="1">
                  <c:v>25</c:v>
                </c:pt>
                <c:pt idx="2">
                  <c:v>31</c:v>
                </c:pt>
              </c:numCache>
            </c:numRef>
          </c:val>
        </c:ser>
        <c:dLbls/>
        <c:shape val="box"/>
        <c:axId val="71852800"/>
        <c:axId val="71854336"/>
        <c:axId val="0"/>
      </c:bar3DChart>
      <c:catAx>
        <c:axId val="71852800"/>
        <c:scaling>
          <c:orientation val="minMax"/>
        </c:scaling>
        <c:axPos val="b"/>
        <c:tickLblPos val="nextTo"/>
        <c:crossAx val="71854336"/>
        <c:crosses val="autoZero"/>
        <c:auto val="1"/>
        <c:lblAlgn val="ctr"/>
        <c:lblOffset val="100"/>
      </c:catAx>
      <c:valAx>
        <c:axId val="71854336"/>
        <c:scaling>
          <c:orientation val="minMax"/>
        </c:scaling>
        <c:axPos val="l"/>
        <c:majorGridlines/>
        <c:numFmt formatCode="General" sourceLinked="1"/>
        <c:tickLblPos val="nextTo"/>
        <c:crossAx val="7185280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перворазрядники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16</c:v>
                </c:pt>
                <c:pt idx="2">
                  <c:v>21</c:v>
                </c:pt>
              </c:numCache>
            </c:numRef>
          </c:val>
        </c:ser>
        <c:dLbls/>
        <c:axId val="71925120"/>
        <c:axId val="147102720"/>
      </c:barChart>
      <c:catAx>
        <c:axId val="71925120"/>
        <c:scaling>
          <c:orientation val="minMax"/>
        </c:scaling>
        <c:axPos val="b"/>
        <c:numFmt formatCode="General" sourceLinked="1"/>
        <c:tickLblPos val="nextTo"/>
        <c:crossAx val="147102720"/>
        <c:crosses val="autoZero"/>
        <c:auto val="1"/>
        <c:lblAlgn val="ctr"/>
        <c:lblOffset val="100"/>
      </c:catAx>
      <c:valAx>
        <c:axId val="147102720"/>
        <c:scaling>
          <c:orientation val="minMax"/>
        </c:scaling>
        <c:axPos val="l"/>
        <c:majorGridlines/>
        <c:numFmt formatCode="General" sourceLinked="1"/>
        <c:tickLblPos val="nextTo"/>
        <c:crossAx val="7192512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К.М.С.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10</c:v>
                </c:pt>
                <c:pt idx="2">
                  <c:v>11</c:v>
                </c:pt>
              </c:numCache>
            </c:numRef>
          </c:val>
        </c:ser>
        <c:dLbls/>
        <c:shape val="cylinder"/>
        <c:axId val="72040832"/>
        <c:axId val="72042368"/>
        <c:axId val="0"/>
      </c:bar3DChart>
      <c:catAx>
        <c:axId val="72040832"/>
        <c:scaling>
          <c:orientation val="minMax"/>
        </c:scaling>
        <c:axPos val="b"/>
        <c:numFmt formatCode="General" sourceLinked="1"/>
        <c:tickLblPos val="nextTo"/>
        <c:crossAx val="72042368"/>
        <c:crosses val="autoZero"/>
        <c:auto val="1"/>
        <c:lblAlgn val="ctr"/>
        <c:lblOffset val="100"/>
      </c:catAx>
      <c:valAx>
        <c:axId val="72042368"/>
        <c:scaling>
          <c:orientation val="minMax"/>
        </c:scaling>
        <c:axPos val="l"/>
        <c:majorGridlines/>
        <c:numFmt formatCode="General" sourceLinked="1"/>
        <c:tickLblPos val="nextTo"/>
        <c:crossAx val="7204083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9"/>
  <c:chart>
    <c:title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М.С.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2004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5</c:v>
                </c:pt>
              </c:numCache>
            </c:numRef>
          </c:val>
        </c:ser>
        <c:dLbls/>
        <c:axId val="147101952"/>
        <c:axId val="47014272"/>
      </c:barChart>
      <c:catAx>
        <c:axId val="147101952"/>
        <c:scaling>
          <c:orientation val="minMax"/>
        </c:scaling>
        <c:axPos val="b"/>
        <c:numFmt formatCode="General" sourceLinked="1"/>
        <c:tickLblPos val="nextTo"/>
        <c:crossAx val="47014272"/>
        <c:crosses val="autoZero"/>
        <c:auto val="1"/>
        <c:lblAlgn val="ctr"/>
        <c:lblOffset val="100"/>
      </c:catAx>
      <c:valAx>
        <c:axId val="47014272"/>
        <c:scaling>
          <c:orientation val="minMax"/>
        </c:scaling>
        <c:axPos val="l"/>
        <c:majorGridlines/>
        <c:numFmt formatCode="General" sourceLinked="1"/>
        <c:tickLblPos val="nextTo"/>
        <c:crossAx val="14710195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CCB35-E7BE-45DA-8353-1D06839234B1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E2AC8-5DB4-4EF0-8F24-D6FB29491E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581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E2AC8-5DB4-4EF0-8F24-D6FB29491E3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2D6-0B51-4EE6-AAD2-95464E3F8935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9ABA-AEF7-4DD7-83DA-E31B0597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2D6-0B51-4EE6-AAD2-95464E3F8935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9ABA-AEF7-4DD7-83DA-E31B0597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2D6-0B51-4EE6-AAD2-95464E3F8935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9ABA-AEF7-4DD7-83DA-E31B0597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2D6-0B51-4EE6-AAD2-95464E3F8935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9ABA-AEF7-4DD7-83DA-E31B0597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2D6-0B51-4EE6-AAD2-95464E3F8935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9ABA-AEF7-4DD7-83DA-E31B0597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2D6-0B51-4EE6-AAD2-95464E3F8935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9ABA-AEF7-4DD7-83DA-E31B0597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2D6-0B51-4EE6-AAD2-95464E3F8935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9ABA-AEF7-4DD7-83DA-E31B0597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2D6-0B51-4EE6-AAD2-95464E3F8935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849ABA-AEF7-4DD7-83DA-E31B059710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2D6-0B51-4EE6-AAD2-95464E3F8935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9ABA-AEF7-4DD7-83DA-E31B0597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2D6-0B51-4EE6-AAD2-95464E3F8935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7849ABA-AEF7-4DD7-83DA-E31B0597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BEFE2D6-0B51-4EE6-AAD2-95464E3F8935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9ABA-AEF7-4DD7-83DA-E31B0597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BEFE2D6-0B51-4EE6-AAD2-95464E3F8935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7849ABA-AEF7-4DD7-83DA-E31B0597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Рабочий стол\1146_NpAdvH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91" y="0"/>
            <a:ext cx="9108309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МУНИЦИПАЛЬНОЕ ОБЩЕОБРАЗАВАТЕЛЬНОЕ  БЮДЖЕТНОЕ УЧРЕЖДЕНИЕ </a:t>
            </a:r>
            <a:b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Лицей№8 </a:t>
            </a:r>
            <a:r>
              <a:rPr lang="ru-RU" sz="1800" b="0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г.ТЫНДЫ</a:t>
            </a:r>
            <a: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6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Исследовательская работа по теме:</a:t>
            </a:r>
            <a:br>
              <a:rPr lang="ru-RU" sz="36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«Развитие Самбо в городе Тында»</a:t>
            </a:r>
            <a: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                                               </a:t>
            </a:r>
            <a:r>
              <a:rPr lang="ru-RU" sz="1800" b="0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Выполнил:Куцый.С.Н</a:t>
            </a:r>
            <a: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b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                                         </a:t>
            </a:r>
            <a:r>
              <a:rPr lang="ru-RU" sz="1800" b="0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Руководитель:Минда.А.В</a:t>
            </a:r>
            <a: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b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b="0" cap="none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2013 </a:t>
            </a:r>
            <a: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</a:t>
            </a:r>
            <a:endParaRPr lang="ru-RU" sz="18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857224" y="7358090"/>
            <a:ext cx="6480048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Занятые места на различных соревнованиях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Первый взрослый разряд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Кандидаты Мастера Спорта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Мастера Спорта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467600" cy="541180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Цель   проекта:</a:t>
            </a:r>
          </a:p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- Проследить историю происхождения и развития самбо в городе Тынде.</a:t>
            </a:r>
          </a:p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Задачи:</a:t>
            </a:r>
          </a:p>
          <a:p>
            <a:pPr lvl="0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Изучить историю,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ru-RU" sz="3600" dirty="0" smtClean="0">
                <a:solidFill>
                  <a:srgbClr val="FFFF00"/>
                </a:solidFill>
              </a:rPr>
              <a:t>развития самбо и историю самбо в городе Тынде.</a:t>
            </a:r>
          </a:p>
          <a:p>
            <a:pPr lvl="0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Проанализировать развитие самбо в городе Тынде.</a:t>
            </a:r>
          </a:p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Объект исследования</a:t>
            </a:r>
            <a:r>
              <a:rPr lang="ru-RU" sz="3600" b="1" dirty="0" smtClean="0">
                <a:solidFill>
                  <a:srgbClr val="FFFF00"/>
                </a:solidFill>
              </a:rPr>
              <a:t>: </a:t>
            </a:r>
            <a:endParaRPr lang="ru-RU" sz="36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- </a:t>
            </a:r>
            <a:r>
              <a:rPr lang="ru-RU" sz="3600" dirty="0" smtClean="0">
                <a:solidFill>
                  <a:srgbClr val="FFFF00"/>
                </a:solidFill>
              </a:rPr>
              <a:t>Спортивное  единоборство-самбо.</a:t>
            </a:r>
          </a:p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Предмет исследования: </a:t>
            </a:r>
          </a:p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- Самбо в городе Тынде.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1\Рабочий стол\d181d0b0d0bcd0b1d0be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14620"/>
            <a:ext cx="2071702" cy="32967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229600" cy="1328758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Основоположники самбо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-714412" y="6000768"/>
            <a:ext cx="4143404" cy="85723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Василий Сергеевич    </a:t>
            </a:r>
            <a:r>
              <a:rPr lang="ru-RU" sz="2400" dirty="0" err="1" smtClean="0"/>
              <a:t>Ощепков</a:t>
            </a:r>
            <a:endParaRPr lang="ru-RU" sz="2400" dirty="0"/>
          </a:p>
        </p:txBody>
      </p:sp>
      <p:pic>
        <p:nvPicPr>
          <p:cNvPr id="3074" name="Picture 2" descr="C:\Documents and Settings\1\Рабочий стол\харлампе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428736"/>
            <a:ext cx="4002359" cy="2714644"/>
          </a:xfrm>
          <a:prstGeom prst="rect">
            <a:avLst/>
          </a:prstGeom>
          <a:noFill/>
        </p:spPr>
      </p:pic>
      <p:pic>
        <p:nvPicPr>
          <p:cNvPr id="3076" name="Picture 4" descr="C:\Documents and Settings\1\Рабочий стол\spiridonov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071678"/>
            <a:ext cx="2762253" cy="4143380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000596" y="1071546"/>
            <a:ext cx="4143404" cy="13239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357422" y="642918"/>
            <a:ext cx="4143404" cy="13239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ru-RU" sz="2400" dirty="0" smtClean="0"/>
              <a:t>Анатолий Аркадьевич                                                       Харлампиев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643570" y="6215082"/>
            <a:ext cx="4143404" cy="64291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2400" dirty="0" err="1" smtClean="0"/>
              <a:t>ВикторАфанасьевич</a:t>
            </a:r>
            <a:r>
              <a:rPr lang="ru-RU" sz="2400" dirty="0" smtClean="0"/>
              <a:t> Спиридонов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8" grpId="0" build="p"/>
      <p:bldP spid="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Виды Самбо</a:t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Спортивное самбо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pic>
        <p:nvPicPr>
          <p:cNvPr id="1026" name="Picture 2" descr="F:\samb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49244"/>
            <a:ext cx="4357686" cy="2908756"/>
          </a:xfrm>
          <a:prstGeom prst="rect">
            <a:avLst/>
          </a:prstGeom>
          <a:noFill/>
        </p:spPr>
      </p:pic>
      <p:pic>
        <p:nvPicPr>
          <p:cNvPr id="1027" name="Picture 3" descr="F: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57298"/>
            <a:ext cx="3857652" cy="3167918"/>
          </a:xfrm>
          <a:prstGeom prst="rect">
            <a:avLst/>
          </a:prstGeom>
          <a:noFill/>
        </p:spPr>
      </p:pic>
      <p:pic>
        <p:nvPicPr>
          <p:cNvPr id="1028" name="Picture 4" descr="F:\Sambo_2006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564853"/>
            <a:ext cx="3057529" cy="2293147"/>
          </a:xfrm>
          <a:prstGeom prst="rect">
            <a:avLst/>
          </a:prstGeom>
          <a:noFill/>
        </p:spPr>
      </p:pic>
      <p:pic>
        <p:nvPicPr>
          <p:cNvPr id="1029" name="Picture 5" descr="F: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57298"/>
            <a:ext cx="3809756" cy="2533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0"/>
            <a:ext cx="8229600" cy="1143000"/>
          </a:xfrm>
        </p:spPr>
        <p:txBody>
          <a:bodyPr/>
          <a:lstStyle/>
          <a:p>
            <a:r>
              <a:rPr lang="ru-RU" dirty="0" smtClean="0"/>
              <a:t>  Боевое Самбо</a:t>
            </a:r>
            <a:endParaRPr lang="ru-RU" dirty="0"/>
          </a:p>
        </p:txBody>
      </p:sp>
      <p:pic>
        <p:nvPicPr>
          <p:cNvPr id="6" name="Содержимое 5" descr="C:\Documents and Settings\1\Рабочий стол\sambo_povarov_DE2B638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4071934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114424"/>
            <a:ext cx="4786313" cy="574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История развития Самбо в городе Тында</a:t>
            </a:r>
            <a:endParaRPr lang="ru-RU" dirty="0"/>
          </a:p>
        </p:txBody>
      </p:sp>
      <p:pic>
        <p:nvPicPr>
          <p:cNvPr id="4" name="Содержимое 3" descr="C:\Documents and Settings\1\Рабочий стол\Tynd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7000924" cy="47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1\Рабочий стол\Фото0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500174"/>
            <a:ext cx="1428760" cy="4703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00098" y="0"/>
            <a:ext cx="8229600" cy="1142984"/>
          </a:xfrm>
        </p:spPr>
        <p:txBody>
          <a:bodyPr>
            <a:normAutofit/>
          </a:bodyPr>
          <a:lstStyle/>
          <a:p>
            <a:r>
              <a:rPr lang="ru-RU" dirty="0" smtClean="0"/>
              <a:t>тренерский состав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0" y="5857892"/>
            <a:ext cx="9144000" cy="714380"/>
          </a:xfrm>
        </p:spPr>
        <p:txBody>
          <a:bodyPr>
            <a:normAutofit fontScale="92500"/>
          </a:bodyPr>
          <a:lstStyle/>
          <a:p>
            <a:pPr algn="l"/>
            <a:r>
              <a:rPr lang="ru-RU" sz="2000" dirty="0" smtClean="0"/>
              <a:t>  </a:t>
            </a:r>
            <a:r>
              <a:rPr lang="ru-RU" sz="2000" dirty="0" smtClean="0">
                <a:ln>
                  <a:solidFill>
                    <a:srgbClr val="FFC000"/>
                  </a:solidFill>
                </a:ln>
              </a:rPr>
              <a:t>Беляк Вячеслав Анатольевич</a:t>
            </a:r>
            <a:r>
              <a:rPr lang="ru-RU" sz="2000" dirty="0" smtClean="0"/>
              <a:t>                      </a:t>
            </a:r>
            <a:r>
              <a:rPr lang="ru-RU" sz="2000" dirty="0" err="1" smtClean="0">
                <a:ln>
                  <a:solidFill>
                    <a:srgbClr val="FFC000"/>
                  </a:solidFill>
                </a:ln>
              </a:rPr>
              <a:t>Утюлин</a:t>
            </a:r>
            <a:r>
              <a:rPr lang="ru-RU" sz="2000" dirty="0" smtClean="0">
                <a:ln>
                  <a:solidFill>
                    <a:srgbClr val="FFC000"/>
                  </a:solidFill>
                </a:ln>
              </a:rPr>
              <a:t> Александр   Витальевич   </a:t>
            </a:r>
          </a:p>
          <a:p>
            <a:pPr algn="l"/>
            <a:r>
              <a:rPr lang="ru-RU" sz="2000" dirty="0" smtClean="0">
                <a:ln>
                  <a:solidFill>
                    <a:srgbClr val="FFC000"/>
                  </a:solidFill>
                </a:ln>
              </a:rPr>
              <a:t>  (мастер спорта по самбо)                      (кандидат мастера спорта по самбо)</a:t>
            </a:r>
          </a:p>
        </p:txBody>
      </p:sp>
      <p:pic>
        <p:nvPicPr>
          <p:cNvPr id="4" name="Содержимое 3" descr="DSC02736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258991" y="2473512"/>
            <a:ext cx="3786182" cy="2839637"/>
          </a:xfrm>
        </p:spPr>
      </p:pic>
      <p:pic>
        <p:nvPicPr>
          <p:cNvPr id="1026" name="Picture 2" descr="C:\Documents and Settings\1\Рабочий стол\DSC027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39959" y="2411010"/>
            <a:ext cx="3857651" cy="289323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78579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FFC000"/>
                  </a:solidFill>
                </a:ln>
              </a:rPr>
              <a:t>Жданов Ринат </a:t>
            </a:r>
            <a:r>
              <a:rPr lang="ru-RU" dirty="0" err="1" smtClean="0">
                <a:ln>
                  <a:solidFill>
                    <a:srgbClr val="FFC000"/>
                  </a:solidFill>
                </a:ln>
              </a:rPr>
              <a:t>Нуруллович</a:t>
            </a:r>
            <a:r>
              <a:rPr lang="ru-RU" dirty="0" smtClean="0">
                <a:ln>
                  <a:solidFill>
                    <a:srgbClr val="FFC000"/>
                  </a:solidFill>
                </a:ln>
              </a:rPr>
              <a:t> </a:t>
            </a:r>
          </a:p>
          <a:p>
            <a:pPr algn="ctr"/>
            <a:r>
              <a:rPr lang="ru-RU" dirty="0" smtClean="0">
                <a:ln>
                  <a:solidFill>
                    <a:srgbClr val="FFC000"/>
                  </a:solidFill>
                </a:ln>
              </a:rPr>
              <a:t>(кандидат мастера спорта по самбо и дзюдо)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467600" cy="114300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достижения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1\Рабочий стол\1238861872_kubki-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71546"/>
            <a:ext cx="7000924" cy="5254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Численность занимающихся Самбо в г.Тында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1571612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193</TotalTime>
  <Words>143</Words>
  <Application>Microsoft Office PowerPoint</Application>
  <PresentationFormat>Экран (4:3)</PresentationFormat>
  <Paragraphs>34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МУНИЦИПАЛЬНОЕ ОБЩЕОБРАЗАВАТЕЛЬНОЕ  БЮДЖЕТНОЕ УЧРЕЖДЕНИЕ  Лицей№8 г.ТЫНДЫ     Исследовательская работа по теме: «Развитие Самбо в городе Тында»                                                                                                                Выполнил:Куцый.С.Н.                                                                                                    Руководитель:Минда.А.В.        2013 год</vt:lpstr>
      <vt:lpstr>Слайд 2</vt:lpstr>
      <vt:lpstr>Основоположники самбо </vt:lpstr>
      <vt:lpstr> Виды Самбо Спортивное самбо</vt:lpstr>
      <vt:lpstr>  Боевое Самбо</vt:lpstr>
      <vt:lpstr>История развития Самбо в городе Тында</vt:lpstr>
      <vt:lpstr>тренерский состав</vt:lpstr>
      <vt:lpstr>Наши достижения</vt:lpstr>
      <vt:lpstr>Численность занимающихся Самбо в г.Тында</vt:lpstr>
      <vt:lpstr>Занятые места на различных соревнованиях</vt:lpstr>
      <vt:lpstr>Первый взрослый разряд</vt:lpstr>
      <vt:lpstr>Кандидаты Мастера Спорта</vt:lpstr>
      <vt:lpstr>Мастера Спорта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по: Самбо</dc:title>
  <dc:creator>1</dc:creator>
  <cp:lastModifiedBy>1</cp:lastModifiedBy>
  <cp:revision>22</cp:revision>
  <dcterms:created xsi:type="dcterms:W3CDTF">2011-02-17T11:03:12Z</dcterms:created>
  <dcterms:modified xsi:type="dcterms:W3CDTF">2015-05-01T06:01:09Z</dcterms:modified>
</cp:coreProperties>
</file>