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9" r:id="rId9"/>
    <p:sldId id="267" r:id="rId10"/>
    <p:sldId id="268" r:id="rId11"/>
    <p:sldId id="266" r:id="rId12"/>
    <p:sldId id="265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online.ru/community/post.php?topic_id=30706&amp;page=43" TargetMode="External"/><Relationship Id="rId2" Type="http://schemas.openxmlformats.org/officeDocument/2006/relationships/hyperlink" Target="http://corowina.ucoz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park.kz/gdefon/download/241668?PHPSESSID=8e2f6e45406bb9e6af6c1e6d5925294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470025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rgbClr val="7030A0"/>
                </a:solidFill>
                <a:latin typeface="Comic Sans MS" pitchFamily="66" charset="0"/>
              </a:rPr>
              <a:t>Тренинг для педагогов</a:t>
            </a:r>
            <a:br>
              <a:rPr lang="ru-RU" sz="45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4500" b="1" dirty="0" smtClean="0">
                <a:solidFill>
                  <a:srgbClr val="7030A0"/>
                </a:solidFill>
                <a:latin typeface="Comic Sans MS" pitchFamily="66" charset="0"/>
              </a:rPr>
              <a:t>на снятие</a:t>
            </a:r>
            <a:br>
              <a:rPr lang="ru-RU" sz="45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4500" b="1" dirty="0" smtClean="0">
                <a:solidFill>
                  <a:srgbClr val="7030A0"/>
                </a:solidFill>
                <a:latin typeface="Comic Sans MS" pitchFamily="66" charset="0"/>
              </a:rPr>
              <a:t> эмоционального напряжения</a:t>
            </a:r>
            <a:endParaRPr lang="ru-RU" sz="45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085184"/>
            <a:ext cx="7772400" cy="437004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Подготовила: педагог – психолог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ГБОУ АО «СКОШ №5» Фоменко А. И.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Продолжить фразу</a:t>
            </a:r>
            <a:endParaRPr lang="ru-RU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Если бы я выбирал, какой частью дерева мне быть, то я был бы…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корнями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стволом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кроной</a:t>
            </a:r>
          </a:p>
          <a:p>
            <a:endParaRPr lang="ru-RU" dirty="0"/>
          </a:p>
        </p:txBody>
      </p:sp>
      <p:pic>
        <p:nvPicPr>
          <p:cNvPr id="15361" name="Picture 1" descr="E:\ВЫХОДНЫЕ\слудующая неделя семинара\тренинг\Новая папка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2952328" cy="334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Comic Sans MS" pitchFamily="66" charset="0"/>
              </a:rPr>
              <a:t>Корзина советов</a:t>
            </a:r>
            <a:endParaRPr lang="ru-RU" sz="6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ВЫХОДНЫЕ\слудующая неделя семинара\тренинг\Новая папка\15__79_446xFT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840760" cy="453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Памятки 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669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Невозможно сразу оценить эффективность различных техник, так как их освоение потребует времени. Но тот, кто сможет проявить упорство, получит в свои руки отличные приёмы восстановления эмоционального равновесия.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313" name="Picture 1" descr="E:\ВЫХОДНЫЕ\слудующая неделя семинара\тренинг\Новая папка\0b4bf6d2c2923fc4b76ecce2d1d94d1b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6334">
            <a:off x="6528365" y="545180"/>
            <a:ext cx="2088232" cy="134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520" y="1916832"/>
            <a:ext cx="7149480" cy="244827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  <a:t>Притча</a:t>
            </a:r>
            <a:b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  <a:t> «Вес жизненных   трудностей»</a:t>
            </a:r>
            <a:endParaRPr lang="ru-RU" sz="6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869160"/>
            <a:ext cx="8424936" cy="16561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Учитель, как никакой другой профессионал, нуждается в способности сохранять эмоциональную устойчивость.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go3.imgsmail.ru/imgpreview?key=http%3A//img0.liveinternet.ru/images/attach/c/3/75/86/75086778_74657584_4278666_59548.jpg&amp;mb=imgdb_preview_1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664"/>
            <a:ext cx="191003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go4.imgsmail.ru/imgpreview?key=http%3A//smislgizni.ru/wp-content/uploads/2012/05/kniga-istochnik.gif&amp;mb=imgdb_preview_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20193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i="1" dirty="0" smtClean="0"/>
              <a:t>    </a:t>
            </a:r>
            <a:r>
              <a:rPr lang="ru-RU" sz="3900" i="1" dirty="0" smtClean="0">
                <a:solidFill>
                  <a:srgbClr val="FF0000"/>
                </a:solidFill>
                <a:latin typeface="Comic Sans MS" pitchFamily="66" charset="0"/>
              </a:rPr>
              <a:t>Думать о сложностях и проблемах в нашей жизни очень важно. Но еще важнее вовремя «ставить их на стол».</a:t>
            </a:r>
          </a:p>
          <a:p>
            <a:pPr algn="r">
              <a:buNone/>
            </a:pPr>
            <a:r>
              <a:rPr lang="ru-RU" sz="3900" i="1" dirty="0" smtClean="0">
                <a:latin typeface="Comic Sans MS" pitchFamily="66" charset="0"/>
              </a:rPr>
              <a:t> </a:t>
            </a:r>
            <a:endParaRPr lang="ru-RU" sz="39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  Каждый день перед сном отложите ваши трудности в сторону. Тогда Вы каждый день будете просыпаться полными сил и готовыми преодолеть любые препятствия, которые преподнесёт Вам судьба.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Самоанализ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264791" cy="21563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2043807" cy="195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088232" cy="200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 descr="E:\ВЫХОДНЫЕ\слудующая неделя семинара\тренинг\Новая папка\37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365104"/>
            <a:ext cx="525658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1412777"/>
          <a:ext cx="8064896" cy="5040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6120680"/>
              </a:tblGrid>
              <a:tr h="1680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Коммуникативная сфера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801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Интеллектуальная</a:t>
                      </a:r>
                      <a:r>
                        <a:rPr lang="ru-RU" sz="3600" b="1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сфера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801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Сфера преподавания и воспитания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1584142" cy="15083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1429572" cy="137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1460645" cy="139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4360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Интерпретация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Значение цвета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412776"/>
          <a:ext cx="8208912" cy="5058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6624736"/>
              </a:tblGrid>
              <a:tr h="6300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Синий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спокойствие, удовлетворённость, умение сопереживать, доверие, преданность.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Фиолетовый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тревожность, страх, огорчения.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Зелёный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уверенность, настойчивость, упрямство, потребность в самоутверждении.</a:t>
                      </a:r>
                      <a:endParaRPr lang="ru-RU" sz="2000" b="1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Красный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агрессивность, возбуждение, стремление к успеху, желание властвовать и действовать, добиваясь успеха.</a:t>
                      </a:r>
                      <a:endParaRPr lang="ru-RU" sz="20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Коричневый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 покоя и стабильности, необходимость в домашнем уюте.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Жёлтый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активность, весёлость, стремление к общению, ожидание счастья.</a:t>
                      </a:r>
                      <a:endParaRPr lang="ru-RU" sz="20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2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Серый</a:t>
                      </a:r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тревожность и негативное состояние.</a:t>
                      </a: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Чёрный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защищённость, скрытость,  желание «уйти в свой внутренний мир». 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«Телеграмма»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78112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«Сегодня мы собрались на …………   тренинг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Выглядим мы ………… и  ………………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если бы погода была сегодня …………………,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мы были бы…………. А может, даже………………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мы не отчаиваемся!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Дела у нас на работе ………………………………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Пожелаем же всем всего  ……………………,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именно …………………… здоровья,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……………………..  успехов 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……..…………. детей (учеников)»</a:t>
            </a:r>
          </a:p>
          <a:p>
            <a:endParaRPr lang="ru-RU" dirty="0"/>
          </a:p>
        </p:txBody>
      </p:sp>
      <p:pic>
        <p:nvPicPr>
          <p:cNvPr id="5122" name="Picture 2" descr="http://go4.imgsmail.ru/imgpreview?key=http%3A//img.nr2.ru/pict/arts1/07/30/73003.jpg&amp;mb=imgdb_preview_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157192"/>
            <a:ext cx="1627166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ЫХОДНЫЕ\слудующая неделя семинара\тренинг\Новая папка\3a165d755a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043"/>
            <a:ext cx="9144000" cy="696004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Основные правила</a:t>
            </a:r>
            <a:b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 работы в группе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848872" cy="4464496"/>
          </a:xfrm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открытое общение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активность и юмор</a:t>
            </a: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v"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безоценочное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суждение</a:t>
            </a: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v"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добровольное участие</a:t>
            </a: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v"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здесь и сейчас</a:t>
            </a: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92906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шаблона – Коровина Ирина Николаевна</a:t>
            </a:r>
          </a:p>
          <a:p>
            <a:r>
              <a:rPr lang="en-US" dirty="0" smtClean="0">
                <a:hlinkClick r:id="rId2"/>
              </a:rPr>
              <a:t>http://corowina.ucoz.com/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Использованы ресурсы:</a:t>
            </a:r>
          </a:p>
          <a:p>
            <a:r>
              <a:rPr lang="ru-RU" dirty="0" smtClean="0"/>
              <a:t>Солнышко - </a:t>
            </a:r>
            <a:r>
              <a:rPr lang="ru-RU" sz="1400" dirty="0" smtClean="0">
                <a:hlinkClick r:id="rId3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dirty="0" smtClean="0"/>
              <a:t>Фон - </a:t>
            </a:r>
            <a:r>
              <a:rPr lang="ru-RU" sz="1400" u="sng" dirty="0" smtClean="0">
                <a:hlinkClick r:id="rId4"/>
              </a:rPr>
              <a:t>http://www.gpark.kz/gdefon/download/241668?PHPSESSID=8e2f6e45406bb9e6af6c1e6d59252946</a:t>
            </a:r>
            <a:endParaRPr lang="ru-RU" sz="1400" dirty="0" smtClean="0"/>
          </a:p>
          <a:p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24936" cy="158417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Comic Sans MS" pitchFamily="66" charset="0"/>
              </a:rPr>
              <a:t>«Будем знакомы»</a:t>
            </a:r>
            <a:endParaRPr lang="ru-RU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E:\ВЫХОДНЫЕ\слудующая неделя семинара\тренинг\Новая папка\ьт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553459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Comic Sans MS" pitchFamily="66" charset="0"/>
              </a:rPr>
              <a:t>Самоанализ</a:t>
            </a:r>
            <a:endParaRPr lang="ru-RU" sz="7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264791" cy="21563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2043807" cy="195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088232" cy="200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ВЫХОДНЫЕ\слудующая неделя семинара\тренинг\Новая папка\13119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437112"/>
            <a:ext cx="3188072" cy="207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ВЫХОДНЫЕ\слудующая неделя семинара\тренинг\Новая папка\1905f622-c2ba-48ef-b11b-88e042334da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50912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«Эмоциональное напряжение – это  психофизиологическое состояние организма, характеризующееся адекватной выраженностью эмоциональных реакций.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«Эмоциональная разминка»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5363" name="Picture 3" descr="E:\ВЫХОДНЫЕ\слудующая неделя семинара\тренинг\Новая папка\виды-эмоций-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832648" cy="399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68863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Состояние эмоционального напряжения можно определить по косвенным признакам.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 изменение в поведении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 расстройство сна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 чувство напряжения на работе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ВЫХОДНЫЕ\слудующая неделя семинара\тренинг\Новая папка\trening-dly-pedago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6021288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4100" b="1" dirty="0" smtClean="0">
                <a:solidFill>
                  <a:srgbClr val="002060"/>
                </a:solidFill>
              </a:rPr>
              <a:t>    </a:t>
            </a:r>
            <a:r>
              <a:rPr lang="ru-RU" sz="5200" b="1" dirty="0" smtClean="0">
                <a:solidFill>
                  <a:srgbClr val="7030A0"/>
                </a:solidFill>
                <a:latin typeface="Comic Sans MS" pitchFamily="66" charset="0"/>
              </a:rPr>
              <a:t>Длительное нахождение в эмоциональном напряжении вызывает стресс и состояние хронической усталости.</a:t>
            </a:r>
          </a:p>
          <a:p>
            <a:pPr algn="r">
              <a:buNone/>
            </a:pPr>
            <a:endParaRPr lang="ru-RU" sz="3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3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Тест 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«Нужно ли вам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учиться бороться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со стрессом?» </a:t>
            </a:r>
          </a:p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4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    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408" y="1772816"/>
            <a:ext cx="5328592" cy="3429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Comic Sans MS" pitchFamily="66" charset="0"/>
              </a:rPr>
              <a:t>Упражнение</a:t>
            </a:r>
            <a:br>
              <a:rPr lang="ru-RU" sz="60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chemeClr val="tx2"/>
                </a:solidFill>
                <a:latin typeface="Comic Sans MS" pitchFamily="66" charset="0"/>
              </a:rPr>
              <a:t> «Дерево»</a:t>
            </a:r>
            <a:endParaRPr lang="ru-RU" sz="6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100" name="Picture 4" descr="http://cs305809.userapi.com/u14747696/-14/x_7f68ac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240360" cy="478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img-fotki.yandex.ru/get/6003/valenta-mog.129/0_6d439_87f153bd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2813830" cy="21835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435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Тренинг для педагогов на снятие  эмоционального напряжения</vt:lpstr>
      <vt:lpstr>Основные правила  работы в группе</vt:lpstr>
      <vt:lpstr>«Будем знакомы»</vt:lpstr>
      <vt:lpstr>Самоанализ</vt:lpstr>
      <vt:lpstr>Слайд 5</vt:lpstr>
      <vt:lpstr>«Эмоциональная разминка»</vt:lpstr>
      <vt:lpstr>Слайд 7</vt:lpstr>
      <vt:lpstr>Слайд 8</vt:lpstr>
      <vt:lpstr>Упражнение  «Дерево»</vt:lpstr>
      <vt:lpstr>Продолжить фразу</vt:lpstr>
      <vt:lpstr>Корзина советов</vt:lpstr>
      <vt:lpstr>Памятки </vt:lpstr>
      <vt:lpstr>Притча  «Вес жизненных   трудностей»</vt:lpstr>
      <vt:lpstr>Слайд 14</vt:lpstr>
      <vt:lpstr>Самоанализ</vt:lpstr>
      <vt:lpstr>Интерпретация</vt:lpstr>
      <vt:lpstr>Значение цвета</vt:lpstr>
      <vt:lpstr>«Телеграмма»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ЕВРОСЕТЬ</cp:lastModifiedBy>
  <cp:revision>32</cp:revision>
  <dcterms:created xsi:type="dcterms:W3CDTF">2013-01-06T18:32:13Z</dcterms:created>
  <dcterms:modified xsi:type="dcterms:W3CDTF">2015-11-14T12:01:43Z</dcterms:modified>
</cp:coreProperties>
</file>