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handoutMasterIdLst>
    <p:handoutMasterId r:id="rId25"/>
  </p:handoutMasterIdLst>
  <p:sldIdLst>
    <p:sldId id="256" r:id="rId2"/>
    <p:sldId id="257" r:id="rId3"/>
    <p:sldId id="258" r:id="rId4"/>
    <p:sldId id="265" r:id="rId5"/>
    <p:sldId id="276" r:id="rId6"/>
    <p:sldId id="266" r:id="rId7"/>
    <p:sldId id="259" r:id="rId8"/>
    <p:sldId id="260" r:id="rId9"/>
    <p:sldId id="261" r:id="rId10"/>
    <p:sldId id="262" r:id="rId11"/>
    <p:sldId id="271" r:id="rId12"/>
    <p:sldId id="272" r:id="rId13"/>
    <p:sldId id="263" r:id="rId14"/>
    <p:sldId id="264" r:id="rId15"/>
    <p:sldId id="267" r:id="rId16"/>
    <p:sldId id="268" r:id="rId17"/>
    <p:sldId id="269" r:id="rId18"/>
    <p:sldId id="270" r:id="rId19"/>
    <p:sldId id="273" r:id="rId20"/>
    <p:sldId id="274" r:id="rId21"/>
    <p:sldId id="277"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717" autoAdjust="0"/>
  </p:normalViewPr>
  <p:slideViewPr>
    <p:cSldViewPr>
      <p:cViewPr varScale="1">
        <p:scale>
          <a:sx n="69" d="100"/>
          <a:sy n="69" d="100"/>
        </p:scale>
        <p:origin x="-6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42D43B-AD02-429E-B1C5-BD2C6116C45E}" type="datetimeFigureOut">
              <a:rPr lang="ru-RU" smtClean="0"/>
              <a:pPr/>
              <a:t>16.04.2014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A7CBBF-3DC4-4D1B-9FBF-B31D3DBC8CA2}"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995C7-C9DF-484A-B3B3-15F7BF01164B}" type="datetimeFigureOut">
              <a:rPr lang="ru-RU" smtClean="0"/>
              <a:pPr/>
              <a:t>16.04.2014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67344-E04D-45C7-9928-1FDE43B60E7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1167344-E04D-45C7-9928-1FDE43B60E7C}"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16A2C44A-E160-4026-938C-9F8FEA2FFD9E}" type="datetimeFigureOut">
              <a:rPr lang="ru-RU" smtClean="0"/>
              <a:pPr/>
              <a:t>16.04.2014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38F9ACC-BE41-4CBE-9356-DB390AA054E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A2C44A-E160-4026-938C-9F8FEA2FFD9E}"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F9ACC-BE41-4CBE-9356-DB390AA054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A2C44A-E160-4026-938C-9F8FEA2FFD9E}"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F9ACC-BE41-4CBE-9356-DB390AA054E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16A2C44A-E160-4026-938C-9F8FEA2FFD9E}" type="datetimeFigureOut">
              <a:rPr lang="ru-RU" smtClean="0"/>
              <a:pPr/>
              <a:t>16.04.2014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438F9ACC-BE41-4CBE-9356-DB390AA054E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16A2C44A-E160-4026-938C-9F8FEA2FFD9E}" type="datetimeFigureOut">
              <a:rPr lang="ru-RU" smtClean="0"/>
              <a:pPr/>
              <a:t>16.04.2014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438F9ACC-BE41-4CBE-9356-DB390AA054EF}"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16A2C44A-E160-4026-938C-9F8FEA2FFD9E}" type="datetimeFigureOut">
              <a:rPr lang="ru-RU" smtClean="0"/>
              <a:pPr/>
              <a:t>16.04.2014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438F9ACC-BE41-4CBE-9356-DB390AA054E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16A2C44A-E160-4026-938C-9F8FEA2FFD9E}" type="datetimeFigureOut">
              <a:rPr lang="ru-RU" smtClean="0"/>
              <a:pPr/>
              <a:t>16.04.2014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438F9ACC-BE41-4CBE-9356-DB390AA054E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6A2C44A-E160-4026-938C-9F8FEA2FFD9E}" type="datetimeFigureOut">
              <a:rPr lang="ru-RU" smtClean="0"/>
              <a:pPr/>
              <a:t>16.04.2014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8F9ACC-BE41-4CBE-9356-DB390AA054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16A2C44A-E160-4026-938C-9F8FEA2FFD9E}" type="datetimeFigureOut">
              <a:rPr lang="ru-RU" smtClean="0"/>
              <a:pPr/>
              <a:t>16.04.2014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438F9ACC-BE41-4CBE-9356-DB390AA054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16A2C44A-E160-4026-938C-9F8FEA2FFD9E}" type="datetimeFigureOut">
              <a:rPr lang="ru-RU" smtClean="0"/>
              <a:pPr/>
              <a:t>16.04.2014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438F9ACC-BE41-4CBE-9356-DB390AA054E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16A2C44A-E160-4026-938C-9F8FEA2FFD9E}" type="datetimeFigureOut">
              <a:rPr lang="ru-RU" smtClean="0"/>
              <a:pPr/>
              <a:t>16.04.2014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438F9ACC-BE41-4CBE-9356-DB390AA054E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6A2C44A-E160-4026-938C-9F8FEA2FFD9E}" type="datetimeFigureOut">
              <a:rPr lang="ru-RU" smtClean="0"/>
              <a:pPr/>
              <a:t>16.04.2014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38F9ACC-BE41-4CBE-9356-DB390AA054E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file:///D:\&#1052;&#1086;&#1103;%20&#1084;&#1091;&#1079;&#1099;&#1082;&#1072;\Zvuk-kolokolov-Malyy-nabor-kolokolov-kolokola-kolokol_nyy-zvon(muzofon.com).mp3" TargetMode="Externa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audio" Target="file:///D:\&#1052;&#1086;&#1103;%20&#1084;&#1091;&#1079;&#1099;&#1082;&#1072;\Zvuk-kolokolov-Malyy-nabor-kolokolov-kolokola-kolokol_nyy-zvon(muzofon.com).mp3" TargetMode="Externa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4.wav"/><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media/audio6.wav"/><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z_e6e8aab2.jpg"/>
          <p:cNvPicPr>
            <a:picLocks noChangeAspect="1"/>
          </p:cNvPicPr>
          <p:nvPr/>
        </p:nvPicPr>
        <p:blipFill>
          <a:blip r:embed="rId5" cstate="print"/>
          <a:stretch>
            <a:fillRect/>
          </a:stretch>
        </p:blipFill>
        <p:spPr>
          <a:xfrm>
            <a:off x="0" y="3572"/>
            <a:ext cx="9144000" cy="6850856"/>
          </a:xfrm>
          <a:prstGeom prst="rect">
            <a:avLst/>
          </a:prstGeom>
          <a:effectLst>
            <a:innerShdw blurRad="63500" dist="50800">
              <a:prstClr val="black">
                <a:alpha val="50000"/>
              </a:prstClr>
            </a:innerShdw>
          </a:effectLst>
        </p:spPr>
      </p:pic>
      <p:sp>
        <p:nvSpPr>
          <p:cNvPr id="9" name="TextBox 8"/>
          <p:cNvSpPr txBox="1"/>
          <p:nvPr/>
        </p:nvSpPr>
        <p:spPr>
          <a:xfrm>
            <a:off x="2928926" y="116632"/>
            <a:ext cx="5819538" cy="1938992"/>
          </a:xfrm>
          <a:prstGeom prst="rect">
            <a:avLst/>
          </a:prstGeom>
          <a:noFill/>
        </p:spPr>
        <p:txBody>
          <a:bodyPr wrap="square" rtlCol="0">
            <a:spAutoFit/>
          </a:bodyPr>
          <a:lstStyle/>
          <a:p>
            <a:pPr algn="ctr"/>
            <a:r>
              <a:rPr lang="ru-RU" sz="6000" dirty="0" smtClean="0">
                <a:solidFill>
                  <a:srgbClr val="FF0000"/>
                </a:solidFill>
                <a:effectLst>
                  <a:outerShdw blurRad="50800" dist="50800" dir="5400000" algn="ctr" rotWithShape="0">
                    <a:srgbClr val="000000">
                      <a:alpha val="94000"/>
                    </a:srgbClr>
                  </a:outerShdw>
                </a:effectLst>
              </a:rPr>
              <a:t>Сызрань православная</a:t>
            </a:r>
            <a:endParaRPr lang="ru-RU" sz="6000" dirty="0">
              <a:solidFill>
                <a:srgbClr val="FF0000"/>
              </a:solidFill>
              <a:effectLst>
                <a:outerShdw blurRad="50800" dist="50800" dir="5400000" algn="ctr" rotWithShape="0">
                  <a:srgbClr val="000000">
                    <a:alpha val="94000"/>
                  </a:srgbClr>
                </a:outerShdw>
              </a:effectLst>
            </a:endParaRPr>
          </a:p>
        </p:txBody>
      </p:sp>
      <p:pic>
        <p:nvPicPr>
          <p:cNvPr id="4" name="Записанный звук">
            <a:hlinkClick r:id="" action="ppaction://media"/>
          </p:cNvPr>
          <p:cNvPicPr>
            <a:picLocks noRot="1" noChangeAspect="1"/>
          </p:cNvPicPr>
          <p:nvPr>
            <a:wavAudioFile r:embed="rId1" name="Записанный звук"/>
          </p:nvPr>
        </p:nvPicPr>
        <p:blipFill>
          <a:blip r:embed="rId6" cstate="print"/>
          <a:stretch>
            <a:fillRect/>
          </a:stretch>
        </p:blipFill>
        <p:spPr>
          <a:xfrm>
            <a:off x="4419600" y="3276600"/>
            <a:ext cx="304800" cy="304800"/>
          </a:xfrm>
          <a:prstGeom prst="rect">
            <a:avLst/>
          </a:prstGeom>
        </p:spPr>
      </p:pic>
      <p:pic>
        <p:nvPicPr>
          <p:cNvPr id="5" name="Zvuk-kolokolov-Malyy-nabor-kolokolov-kolokola-kolokol_nyy-zvon(muzofon.com).mp3">
            <a:hlinkClick r:id="" action="ppaction://media"/>
          </p:cNvPr>
          <p:cNvPicPr>
            <a:picLocks noRot="1" noChangeAspect="1"/>
          </p:cNvPicPr>
          <p:nvPr>
            <a:audioFile r:link="rId2"/>
          </p:nvPr>
        </p:nvPicPr>
        <p:blipFill>
          <a:blip r:embed="rId7" cstate="print"/>
          <a:stretch>
            <a:fillRect/>
          </a:stretch>
        </p:blipFill>
        <p:spPr>
          <a:xfrm>
            <a:off x="4419600" y="3276600"/>
            <a:ext cx="304800" cy="304800"/>
          </a:xfrm>
          <a:prstGeom prst="rect">
            <a:avLst/>
          </a:prstGeom>
        </p:spPr>
      </p:pic>
      <p:pic>
        <p:nvPicPr>
          <p:cNvPr id="6" name="~PP2518.WAV">
            <a:hlinkClick r:id="" action="ppaction://media"/>
          </p:cNvPr>
          <p:cNvPicPr>
            <a:picLocks noRot="1" noChangeAspect="1"/>
          </p:cNvPicPr>
          <p:nvPr>
            <a:wavAudioFile r:embed="rId3" name="~PP2518.WAV"/>
          </p:nvPr>
        </p:nvPicPr>
        <p:blipFill>
          <a:blip r:embed="rId6" cstate="print"/>
          <a:stretch>
            <a:fillRect/>
          </a:stretch>
        </p:blipFill>
        <p:spPr>
          <a:xfrm>
            <a:off x="8632825" y="6346825"/>
            <a:ext cx="304800" cy="304800"/>
          </a:xfrm>
          <a:prstGeom prst="rect">
            <a:avLst/>
          </a:prstGeom>
        </p:spPr>
      </p:pic>
    </p:spTree>
  </p:cSld>
  <p:clrMapOvr>
    <a:masterClrMapping/>
  </p:clrMapOvr>
  <p:transition spd="med" advClick="0" advTm="17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4"/>
                                        </p:tgtEl>
                                      </p:cBhvr>
                                    </p:cmd>
                                  </p:childTnLst>
                                </p:cTn>
                              </p:par>
                            </p:childTnLst>
                          </p:cTn>
                        </p:par>
                      </p:childTnLst>
                    </p:cTn>
                  </p:par>
                </p:childTnLst>
              </p:cTn>
              <p:nextCondLst>
                <p:cond evt="onClick" delay="0">
                  <p:tgtEl>
                    <p:spTgt spid="4"/>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46058" fill="hold"/>
                                        <p:tgtEl>
                                          <p:spTgt spid="5"/>
                                        </p:tgtEl>
                                      </p:cBhvr>
                                    </p:cmd>
                                  </p:childTnLst>
                                </p:cTn>
                              </p:par>
                            </p:childTnLst>
                          </p:cTn>
                        </p:par>
                      </p:childTnLst>
                    </p:cTn>
                  </p:par>
                </p:childTnLst>
              </p:cTn>
              <p:nextCondLst>
                <p:cond evt="onClick" delay="0">
                  <p:tgtEl>
                    <p:spTgt spid="5"/>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isNarration="1">
              <p:cMediaNode showWhenStopped="0">
                <p:cTn id="19"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DSC5254.jpg"/>
          <p:cNvPicPr>
            <a:picLocks noChangeAspect="1"/>
          </p:cNvPicPr>
          <p:nvPr/>
        </p:nvPicPr>
        <p:blipFill>
          <a:blip r:embed="rId2" cstate="print"/>
          <a:stretch>
            <a:fillRect/>
          </a:stretch>
        </p:blipFill>
        <p:spPr>
          <a:xfrm>
            <a:off x="4143372" y="3571876"/>
            <a:ext cx="4716016" cy="3136334"/>
          </a:xfrm>
          <a:prstGeom prst="rect">
            <a:avLst/>
          </a:prstGeom>
        </p:spPr>
      </p:pic>
      <p:sp>
        <p:nvSpPr>
          <p:cNvPr id="8" name="TextBox 7"/>
          <p:cNvSpPr txBox="1"/>
          <p:nvPr/>
        </p:nvSpPr>
        <p:spPr>
          <a:xfrm>
            <a:off x="3995936" y="332657"/>
            <a:ext cx="4790906" cy="2308324"/>
          </a:xfrm>
          <a:prstGeom prst="rect">
            <a:avLst/>
          </a:prstGeom>
          <a:noFill/>
        </p:spPr>
        <p:txBody>
          <a:bodyPr wrap="square" rtlCol="0">
            <a:spAutoFit/>
          </a:bodyPr>
          <a:lstStyle/>
          <a:p>
            <a:pPr algn="just"/>
            <a:r>
              <a:rPr lang="ru-RU" dirty="0" smtClean="0"/>
              <a:t>Вознесенский монастырь — действующий мужской православный монастырь, основанный 25 мая 1685 года.</a:t>
            </a:r>
            <a:br>
              <a:rPr lang="ru-RU" dirty="0" smtClean="0"/>
            </a:br>
            <a:r>
              <a:rPr lang="ru-RU" dirty="0" smtClean="0"/>
              <a:t> Каменный храм Вознесения Господня был построен в 1738 году. В 1855 году был освящен во имя Вознесения Господня.</a:t>
            </a:r>
            <a:endParaRPr lang="ru-RU" dirty="0"/>
          </a:p>
        </p:txBody>
      </p:sp>
      <p:sp>
        <p:nvSpPr>
          <p:cNvPr id="10" name="TextBox 9"/>
          <p:cNvSpPr txBox="1"/>
          <p:nvPr/>
        </p:nvSpPr>
        <p:spPr>
          <a:xfrm>
            <a:off x="395536" y="4077072"/>
            <a:ext cx="3456384" cy="2031325"/>
          </a:xfrm>
          <a:prstGeom prst="rect">
            <a:avLst/>
          </a:prstGeom>
          <a:noFill/>
        </p:spPr>
        <p:txBody>
          <a:bodyPr wrap="square" rtlCol="0">
            <a:spAutoFit/>
          </a:bodyPr>
          <a:lstStyle/>
          <a:p>
            <a:pPr algn="just"/>
            <a:r>
              <a:rPr lang="ru-RU" dirty="0" smtClean="0"/>
              <a:t>   В 1928 году Вознесенский монастырь был закрыт. Монашеская жизнь возродилась с июня 1996 года, ведётся реставрация храмов. В храме ведутся богослужения. </a:t>
            </a:r>
            <a:endParaRPr lang="ru-RU" dirty="0"/>
          </a:p>
        </p:txBody>
      </p:sp>
      <p:pic>
        <p:nvPicPr>
          <p:cNvPr id="2050" name="Picture 2"/>
          <p:cNvPicPr>
            <a:picLocks noChangeAspect="1" noChangeArrowheads="1"/>
          </p:cNvPicPr>
          <p:nvPr/>
        </p:nvPicPr>
        <p:blipFill>
          <a:blip r:embed="rId3" cstate="print"/>
          <a:srcRect/>
          <a:stretch>
            <a:fillRect/>
          </a:stretch>
        </p:blipFill>
        <p:spPr bwMode="auto">
          <a:xfrm>
            <a:off x="214282" y="357166"/>
            <a:ext cx="3857620" cy="2565468"/>
          </a:xfrm>
          <a:prstGeom prst="rect">
            <a:avLst/>
          </a:prstGeom>
          <a:noFill/>
          <a:ln w="9525">
            <a:noFill/>
            <a:miter lim="800000"/>
            <a:headEnd/>
            <a:tailEnd/>
          </a:ln>
        </p:spPr>
      </p:pic>
    </p:spTree>
  </p:cSld>
  <p:clrMapOvr>
    <a:masterClrMapping/>
  </p:clrMapOvr>
  <p:transition advClick="0" advTm="15000">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Ильинская церковь</a:t>
            </a:r>
            <a:endParaRPr lang="ru-RU" b="1" dirty="0"/>
          </a:p>
        </p:txBody>
      </p:sp>
      <p:pic>
        <p:nvPicPr>
          <p:cNvPr id="6" name="Содержимое 5" descr="JXBmI4K6Y3k.jpg"/>
          <p:cNvPicPr>
            <a:picLocks noGrp="1" noChangeAspect="1"/>
          </p:cNvPicPr>
          <p:nvPr>
            <p:ph idx="1"/>
          </p:nvPr>
        </p:nvPicPr>
        <p:blipFill>
          <a:blip r:embed="rId2" cstate="print"/>
          <a:stretch>
            <a:fillRect/>
          </a:stretch>
        </p:blipFill>
        <p:spPr>
          <a:xfrm>
            <a:off x="1145016" y="1882775"/>
            <a:ext cx="6853968" cy="4572000"/>
          </a:xfrm>
        </p:spPr>
      </p:pic>
    </p:spTree>
  </p:cSld>
  <p:clrMapOvr>
    <a:masterClrMapping/>
  </p:clrMapOvr>
  <p:transition advClick="0" advTm="6000">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yj_yTtOVTI.jpg"/>
          <p:cNvPicPr>
            <a:picLocks noGrp="1" noChangeAspect="1"/>
          </p:cNvPicPr>
          <p:nvPr>
            <p:ph idx="1"/>
          </p:nvPr>
        </p:nvPicPr>
        <p:blipFill>
          <a:blip r:embed="rId2" cstate="print"/>
          <a:stretch>
            <a:fillRect/>
          </a:stretch>
        </p:blipFill>
        <p:spPr>
          <a:xfrm>
            <a:off x="251520" y="116632"/>
            <a:ext cx="4153644" cy="3115233"/>
          </a:xfrm>
        </p:spPr>
      </p:pic>
      <p:pic>
        <p:nvPicPr>
          <p:cNvPr id="5" name="Рисунок 4" descr="9q1eto7TPdA.jpg"/>
          <p:cNvPicPr>
            <a:picLocks noChangeAspect="1"/>
          </p:cNvPicPr>
          <p:nvPr/>
        </p:nvPicPr>
        <p:blipFill>
          <a:blip r:embed="rId3" cstate="print"/>
          <a:stretch>
            <a:fillRect/>
          </a:stretch>
        </p:blipFill>
        <p:spPr>
          <a:xfrm>
            <a:off x="5004048" y="4005064"/>
            <a:ext cx="3987800" cy="2656840"/>
          </a:xfrm>
          <a:prstGeom prst="rect">
            <a:avLst/>
          </a:prstGeom>
        </p:spPr>
      </p:pic>
      <p:sp>
        <p:nvSpPr>
          <p:cNvPr id="6" name="TextBox 5"/>
          <p:cNvSpPr txBox="1"/>
          <p:nvPr/>
        </p:nvSpPr>
        <p:spPr>
          <a:xfrm>
            <a:off x="4788024" y="332656"/>
            <a:ext cx="3888432" cy="3139321"/>
          </a:xfrm>
          <a:prstGeom prst="rect">
            <a:avLst/>
          </a:prstGeom>
          <a:noFill/>
        </p:spPr>
        <p:txBody>
          <a:bodyPr wrap="square" rtlCol="0">
            <a:spAutoFit/>
          </a:bodyPr>
          <a:lstStyle/>
          <a:p>
            <a:pPr algn="just"/>
            <a:r>
              <a:rPr lang="ru-RU" dirty="0" smtClean="0"/>
              <a:t>   Храм Ильи Пророка был возведен в Сызрани во второй половине 1770-х годов севернее крепости, на противоположном берегу реки Крымзы. Стоящий на правобережье Крымзы храм и сегодня хорошо виден из центра. Фасадное убранство Ильинской церкви отличается сдержанностью. </a:t>
            </a:r>
            <a:endParaRPr lang="ru-RU" dirty="0"/>
          </a:p>
        </p:txBody>
      </p:sp>
      <p:sp>
        <p:nvSpPr>
          <p:cNvPr id="7" name="TextBox 6"/>
          <p:cNvSpPr txBox="1"/>
          <p:nvPr/>
        </p:nvSpPr>
        <p:spPr>
          <a:xfrm>
            <a:off x="323528" y="3573016"/>
            <a:ext cx="4248472" cy="2031325"/>
          </a:xfrm>
          <a:prstGeom prst="rect">
            <a:avLst/>
          </a:prstGeom>
          <a:noFill/>
        </p:spPr>
        <p:txBody>
          <a:bodyPr wrap="square" rtlCol="0">
            <a:spAutoFit/>
          </a:bodyPr>
          <a:lstStyle/>
          <a:p>
            <a:pPr algn="just"/>
            <a:r>
              <a:rPr lang="ru-RU" dirty="0" smtClean="0"/>
              <a:t>  После революции </a:t>
            </a:r>
            <a:r>
              <a:rPr lang="ru-RU" dirty="0" smtClean="0"/>
              <a:t>1917 г</a:t>
            </a:r>
            <a:r>
              <a:rPr lang="ru-RU" dirty="0" smtClean="0"/>
              <a:t>. церковь захватили обновленцы, но вскоре их община распалась и церковь была закрыта. </a:t>
            </a:r>
            <a:r>
              <a:rPr lang="ru-RU" dirty="0" smtClean="0"/>
              <a:t>В </a:t>
            </a:r>
            <a:r>
              <a:rPr lang="ru-RU" dirty="0" smtClean="0"/>
              <a:t>1993-ем церковь передана верующим. Сейчас здесь ведутся восстановительные работы.</a:t>
            </a:r>
            <a:endParaRPr lang="ru-RU" dirty="0"/>
          </a:p>
        </p:txBody>
      </p:sp>
    </p:spTree>
  </p:cSld>
  <p:clrMapOvr>
    <a:masterClrMapping/>
  </p:clrMapOvr>
  <p:transition advClick="0" advTm="19000">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1"/>
                </a:solidFill>
              </a:rPr>
              <a:t>Храм Успения Божией Матери</a:t>
            </a:r>
            <a:endParaRPr lang="ru-RU" dirty="0">
              <a:solidFill>
                <a:schemeClr val="accent1"/>
              </a:solidFill>
            </a:endParaRPr>
          </a:p>
        </p:txBody>
      </p:sp>
      <p:pic>
        <p:nvPicPr>
          <p:cNvPr id="6" name="Содержимое 5" descr="66881.jpg"/>
          <p:cNvPicPr>
            <a:picLocks noGrp="1" noChangeAspect="1"/>
          </p:cNvPicPr>
          <p:nvPr>
            <p:ph idx="1"/>
          </p:nvPr>
        </p:nvPicPr>
        <p:blipFill>
          <a:blip r:embed="rId2" cstate="print"/>
          <a:stretch>
            <a:fillRect/>
          </a:stretch>
        </p:blipFill>
        <p:spPr>
          <a:xfrm>
            <a:off x="1043608" y="2060848"/>
            <a:ext cx="6855940" cy="4329588"/>
          </a:xfrm>
        </p:spPr>
      </p:pic>
    </p:spTree>
  </p:cSld>
  <p:clrMapOvr>
    <a:masterClrMapping/>
  </p:clrMapOvr>
  <p:transition advClick="0" advTm="6000">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66878.jpg"/>
          <p:cNvPicPr>
            <a:picLocks noChangeAspect="1"/>
          </p:cNvPicPr>
          <p:nvPr/>
        </p:nvPicPr>
        <p:blipFill>
          <a:blip r:embed="rId2" cstate="print"/>
          <a:stretch>
            <a:fillRect/>
          </a:stretch>
        </p:blipFill>
        <p:spPr>
          <a:xfrm>
            <a:off x="4786314" y="285728"/>
            <a:ext cx="4107921" cy="3080941"/>
          </a:xfrm>
          <a:prstGeom prst="rect">
            <a:avLst/>
          </a:prstGeom>
        </p:spPr>
      </p:pic>
      <p:sp>
        <p:nvSpPr>
          <p:cNvPr id="6" name="Прямоугольник 5"/>
          <p:cNvSpPr/>
          <p:nvPr/>
        </p:nvSpPr>
        <p:spPr>
          <a:xfrm>
            <a:off x="3214678" y="3500438"/>
            <a:ext cx="5500694" cy="1477328"/>
          </a:xfrm>
          <a:prstGeom prst="rect">
            <a:avLst/>
          </a:prstGeom>
        </p:spPr>
        <p:txBody>
          <a:bodyPr wrap="square">
            <a:spAutoFit/>
          </a:bodyPr>
          <a:lstStyle/>
          <a:p>
            <a:pPr algn="ctr"/>
            <a:r>
              <a:rPr lang="ru-RU" dirty="0" smtClean="0"/>
              <a:t>Храм был построен к 2004 году на средства </a:t>
            </a:r>
            <a:r>
              <a:rPr lang="ru-RU" dirty="0" smtClean="0"/>
              <a:t> </a:t>
            </a:r>
            <a:r>
              <a:rPr lang="ru-RU" dirty="0" smtClean="0"/>
              <a:t>ОАО «</a:t>
            </a:r>
            <a:r>
              <a:rPr lang="ru-RU" dirty="0" err="1" smtClean="0"/>
              <a:t>Тяжмаш</a:t>
            </a:r>
            <a:r>
              <a:rPr lang="ru-RU" dirty="0" smtClean="0"/>
              <a:t>». 28 августа, в день престольного праздника Успения Божией Матери, он принял первых прихожан. </a:t>
            </a:r>
            <a:br>
              <a:rPr lang="ru-RU" dirty="0" smtClean="0"/>
            </a:br>
            <a:endParaRPr lang="ru-RU" dirty="0"/>
          </a:p>
        </p:txBody>
      </p:sp>
      <p:pic>
        <p:nvPicPr>
          <p:cNvPr id="3074" name="Picture 2"/>
          <p:cNvPicPr>
            <a:picLocks noChangeAspect="1" noChangeArrowheads="1"/>
          </p:cNvPicPr>
          <p:nvPr/>
        </p:nvPicPr>
        <p:blipFill>
          <a:blip r:embed="rId3" cstate="print"/>
          <a:srcRect/>
          <a:stretch>
            <a:fillRect/>
          </a:stretch>
        </p:blipFill>
        <p:spPr bwMode="auto">
          <a:xfrm>
            <a:off x="214283" y="357166"/>
            <a:ext cx="4000528" cy="3000396"/>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85786" y="3571876"/>
            <a:ext cx="2247900" cy="2997200"/>
          </a:xfrm>
          <a:prstGeom prst="rect">
            <a:avLst/>
          </a:prstGeom>
          <a:noFill/>
          <a:ln w="9525">
            <a:noFill/>
            <a:miter lim="800000"/>
            <a:headEnd/>
            <a:tailEnd/>
          </a:ln>
        </p:spPr>
      </p:pic>
      <p:sp>
        <p:nvSpPr>
          <p:cNvPr id="11" name="Прямоугольник 10"/>
          <p:cNvSpPr/>
          <p:nvPr/>
        </p:nvSpPr>
        <p:spPr>
          <a:xfrm>
            <a:off x="3643306" y="5143512"/>
            <a:ext cx="4572000" cy="1200329"/>
          </a:xfrm>
          <a:prstGeom prst="rect">
            <a:avLst/>
          </a:prstGeom>
        </p:spPr>
        <p:txBody>
          <a:bodyPr>
            <a:spAutoFit/>
          </a:bodyPr>
          <a:lstStyle/>
          <a:p>
            <a:pPr algn="ctr"/>
            <a:r>
              <a:rPr lang="ru-RU" dirty="0" smtClean="0"/>
              <a:t>Храм возведён на месте захоронения расстрелянных политических заключённых  в 30-е годы 20 века. </a:t>
            </a:r>
            <a:endParaRPr lang="ru-RU" dirty="0"/>
          </a:p>
        </p:txBody>
      </p:sp>
    </p:spTree>
  </p:cSld>
  <p:clrMapOvr>
    <a:masterClrMapping/>
  </p:clrMapOvr>
  <p:transition advClick="0" advTm="13000">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399032"/>
          </a:xfrm>
        </p:spPr>
        <p:txBody>
          <a:bodyPr/>
          <a:lstStyle/>
          <a:p>
            <a:pPr algn="ctr"/>
            <a:r>
              <a:rPr lang="ru-RU" b="1" dirty="0" smtClean="0"/>
              <a:t>Храм Георгия Победоносца</a:t>
            </a:r>
            <a:endParaRPr lang="ru-RU" dirty="0"/>
          </a:p>
        </p:txBody>
      </p:sp>
      <p:pic>
        <p:nvPicPr>
          <p:cNvPr id="6" name="Содержимое 5" descr="getImage (2).jpg"/>
          <p:cNvPicPr>
            <a:picLocks noGrp="1" noChangeAspect="1"/>
          </p:cNvPicPr>
          <p:nvPr>
            <p:ph idx="1"/>
          </p:nvPr>
        </p:nvPicPr>
        <p:blipFill>
          <a:blip r:embed="rId2" cstate="print"/>
          <a:stretch>
            <a:fillRect/>
          </a:stretch>
        </p:blipFill>
        <p:spPr>
          <a:xfrm>
            <a:off x="2500298" y="1789346"/>
            <a:ext cx="4321586" cy="4321586"/>
          </a:xfrm>
        </p:spPr>
      </p:pic>
    </p:spTree>
  </p:cSld>
  <p:clrMapOvr>
    <a:masterClrMapping/>
  </p:clrMapOvr>
  <p:transition advClick="0" advTm="5000">
    <p:cover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obedonost2.JPG"/>
          <p:cNvPicPr>
            <a:picLocks noGrp="1" noChangeAspect="1"/>
          </p:cNvPicPr>
          <p:nvPr>
            <p:ph idx="1"/>
          </p:nvPr>
        </p:nvPicPr>
        <p:blipFill>
          <a:blip r:embed="rId2" cstate="print"/>
          <a:stretch>
            <a:fillRect/>
          </a:stretch>
        </p:blipFill>
        <p:spPr>
          <a:xfrm>
            <a:off x="4714876" y="500042"/>
            <a:ext cx="3868671" cy="2893766"/>
          </a:xfrm>
        </p:spPr>
      </p:pic>
      <p:pic>
        <p:nvPicPr>
          <p:cNvPr id="5" name="Рисунок 4" descr="getImage.jpg"/>
          <p:cNvPicPr>
            <a:picLocks noChangeAspect="1"/>
          </p:cNvPicPr>
          <p:nvPr/>
        </p:nvPicPr>
        <p:blipFill>
          <a:blip r:embed="rId3" cstate="print"/>
          <a:stretch>
            <a:fillRect/>
          </a:stretch>
        </p:blipFill>
        <p:spPr>
          <a:xfrm>
            <a:off x="571472" y="2928934"/>
            <a:ext cx="4181117" cy="3135838"/>
          </a:xfrm>
          <a:prstGeom prst="rect">
            <a:avLst/>
          </a:prstGeom>
        </p:spPr>
      </p:pic>
      <p:sp>
        <p:nvSpPr>
          <p:cNvPr id="7" name="TextBox 6"/>
          <p:cNvSpPr txBox="1"/>
          <p:nvPr/>
        </p:nvSpPr>
        <p:spPr>
          <a:xfrm>
            <a:off x="395536" y="260648"/>
            <a:ext cx="4176464" cy="369332"/>
          </a:xfrm>
          <a:prstGeom prst="rect">
            <a:avLst/>
          </a:prstGeom>
          <a:noFill/>
        </p:spPr>
        <p:txBody>
          <a:bodyPr wrap="square" rtlCol="0">
            <a:spAutoFit/>
          </a:bodyPr>
          <a:lstStyle/>
          <a:p>
            <a:pPr algn="just"/>
            <a:r>
              <a:rPr lang="ru-RU" dirty="0" smtClean="0"/>
              <a:t>   </a:t>
            </a:r>
            <a:endParaRPr lang="ru-RU" dirty="0"/>
          </a:p>
        </p:txBody>
      </p:sp>
      <p:sp>
        <p:nvSpPr>
          <p:cNvPr id="6" name="Прямоугольник 5"/>
          <p:cNvSpPr/>
          <p:nvPr/>
        </p:nvSpPr>
        <p:spPr>
          <a:xfrm>
            <a:off x="357158" y="357166"/>
            <a:ext cx="4572000" cy="1754326"/>
          </a:xfrm>
          <a:prstGeom prst="rect">
            <a:avLst/>
          </a:prstGeom>
        </p:spPr>
        <p:txBody>
          <a:bodyPr>
            <a:spAutoFit/>
          </a:bodyPr>
          <a:lstStyle/>
          <a:p>
            <a:pPr algn="ctr"/>
            <a:r>
              <a:rPr lang="ru-RU" dirty="0" smtClean="0"/>
              <a:t>На </a:t>
            </a:r>
            <a:r>
              <a:rPr lang="ru-RU" dirty="0" err="1" smtClean="0"/>
              <a:t>Образцовской</a:t>
            </a:r>
            <a:r>
              <a:rPr lang="ru-RU" dirty="0" smtClean="0"/>
              <a:t> площадке г. Сызрани в </a:t>
            </a:r>
            <a:r>
              <a:rPr lang="ru-RU" dirty="0" smtClean="0"/>
              <a:t>декабре 2006 года </a:t>
            </a:r>
            <a:r>
              <a:rPr lang="ru-RU" dirty="0" smtClean="0"/>
              <a:t>появился красивый деревянный  храма во </a:t>
            </a:r>
            <a:r>
              <a:rPr lang="ru-RU" dirty="0" smtClean="0"/>
              <a:t>имя святого великомученика Георгия Победоносца. </a:t>
            </a:r>
            <a:endParaRPr lang="ru-RU" dirty="0"/>
          </a:p>
        </p:txBody>
      </p:sp>
      <p:sp>
        <p:nvSpPr>
          <p:cNvPr id="9" name="Прямоугольник 8"/>
          <p:cNvSpPr/>
          <p:nvPr/>
        </p:nvSpPr>
        <p:spPr>
          <a:xfrm>
            <a:off x="5214942" y="3357562"/>
            <a:ext cx="3500430" cy="1200329"/>
          </a:xfrm>
          <a:prstGeom prst="rect">
            <a:avLst/>
          </a:prstGeom>
        </p:spPr>
        <p:txBody>
          <a:bodyPr wrap="square">
            <a:spAutoFit/>
          </a:bodyPr>
          <a:lstStyle/>
          <a:p>
            <a:r>
              <a:rPr lang="ru-RU" dirty="0" smtClean="0"/>
              <a:t>Уникальный храм в древнерусском стиле, в котором выдержаны все каноны русского зодчества.</a:t>
            </a:r>
            <a:endParaRPr lang="ru-RU" dirty="0"/>
          </a:p>
        </p:txBody>
      </p:sp>
    </p:spTree>
  </p:cSld>
  <p:clrMapOvr>
    <a:masterClrMapping/>
  </p:clrMapOvr>
  <p:transition advClick="0" advTm="180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Свято-Троицкий храм</a:t>
            </a:r>
            <a:endParaRPr lang="ru-RU" dirty="0"/>
          </a:p>
        </p:txBody>
      </p:sp>
      <p:pic>
        <p:nvPicPr>
          <p:cNvPr id="4" name="Содержимое 3" descr="1000-865-fa6258d3b732ff6c.jpg"/>
          <p:cNvPicPr>
            <a:picLocks noGrp="1" noChangeAspect="1"/>
          </p:cNvPicPr>
          <p:nvPr>
            <p:ph idx="1"/>
          </p:nvPr>
        </p:nvPicPr>
        <p:blipFill>
          <a:blip r:embed="rId2" cstate="print"/>
          <a:stretch>
            <a:fillRect/>
          </a:stretch>
        </p:blipFill>
        <p:spPr>
          <a:xfrm>
            <a:off x="1785918" y="1785926"/>
            <a:ext cx="5903985" cy="4477188"/>
          </a:xfrm>
        </p:spPr>
      </p:pic>
    </p:spTree>
  </p:cSld>
  <p:clrMapOvr>
    <a:masterClrMapping/>
  </p:clrMapOvr>
  <p:transition advClick="0" advTm="6000">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000-865-d349742d2953ec1962ca6f1f2045.jpg"/>
          <p:cNvPicPr>
            <a:picLocks noGrp="1" noChangeAspect="1"/>
          </p:cNvPicPr>
          <p:nvPr>
            <p:ph idx="1"/>
          </p:nvPr>
        </p:nvPicPr>
        <p:blipFill>
          <a:blip r:embed="rId2" cstate="print"/>
          <a:stretch>
            <a:fillRect/>
          </a:stretch>
        </p:blipFill>
        <p:spPr>
          <a:xfrm>
            <a:off x="5572132" y="214290"/>
            <a:ext cx="2611369" cy="3481826"/>
          </a:xfrm>
        </p:spPr>
      </p:pic>
      <p:pic>
        <p:nvPicPr>
          <p:cNvPr id="5" name="Рисунок 4" descr="troitsa.jpg"/>
          <p:cNvPicPr>
            <a:picLocks noChangeAspect="1"/>
          </p:cNvPicPr>
          <p:nvPr/>
        </p:nvPicPr>
        <p:blipFill>
          <a:blip r:embed="rId3" cstate="print"/>
          <a:stretch>
            <a:fillRect/>
          </a:stretch>
        </p:blipFill>
        <p:spPr>
          <a:xfrm>
            <a:off x="357158" y="3643314"/>
            <a:ext cx="2915816" cy="2928276"/>
          </a:xfrm>
          <a:prstGeom prst="rect">
            <a:avLst/>
          </a:prstGeom>
        </p:spPr>
      </p:pic>
      <p:sp>
        <p:nvSpPr>
          <p:cNvPr id="6" name="TextBox 5"/>
          <p:cNvSpPr txBox="1"/>
          <p:nvPr/>
        </p:nvSpPr>
        <p:spPr>
          <a:xfrm>
            <a:off x="179512" y="260648"/>
            <a:ext cx="5904656" cy="646331"/>
          </a:xfrm>
          <a:prstGeom prst="rect">
            <a:avLst/>
          </a:prstGeom>
          <a:noFill/>
        </p:spPr>
        <p:txBody>
          <a:bodyPr wrap="square" rtlCol="0">
            <a:spAutoFit/>
          </a:bodyPr>
          <a:lstStyle/>
          <a:p>
            <a:r>
              <a:rPr lang="ru-RU" dirty="0" smtClean="0"/>
              <a:t/>
            </a:r>
            <a:br>
              <a:rPr lang="ru-RU" dirty="0" smtClean="0"/>
            </a:br>
            <a:endParaRPr lang="ru-RU" dirty="0"/>
          </a:p>
        </p:txBody>
      </p:sp>
      <p:sp>
        <p:nvSpPr>
          <p:cNvPr id="8" name="Прямоугольник 7"/>
          <p:cNvSpPr/>
          <p:nvPr/>
        </p:nvSpPr>
        <p:spPr>
          <a:xfrm>
            <a:off x="3500414" y="3857628"/>
            <a:ext cx="5643586" cy="2031325"/>
          </a:xfrm>
          <a:prstGeom prst="rect">
            <a:avLst/>
          </a:prstGeom>
        </p:spPr>
        <p:txBody>
          <a:bodyPr wrap="square">
            <a:spAutoFit/>
          </a:bodyPr>
          <a:lstStyle/>
          <a:p>
            <a:pPr algn="ctr"/>
            <a:r>
              <a:rPr lang="ru-RU" dirty="0" smtClean="0"/>
              <a:t>30 декабря 2000 года состоялось первое Богослужение в построенном храме. Убранство церкви составляли древние иконы из разрушенных за годы безбожия храмов. Приход нуждался абсолютно во всем, и очень многое было пожертвовано жителями Юго-Западного района.</a:t>
            </a:r>
            <a:endParaRPr lang="ru-RU" dirty="0"/>
          </a:p>
        </p:txBody>
      </p:sp>
      <p:pic>
        <p:nvPicPr>
          <p:cNvPr id="2050" name="Picture 2"/>
          <p:cNvPicPr>
            <a:picLocks noChangeAspect="1" noChangeArrowheads="1"/>
          </p:cNvPicPr>
          <p:nvPr/>
        </p:nvPicPr>
        <p:blipFill>
          <a:blip r:embed="rId4" cstate="print"/>
          <a:srcRect/>
          <a:stretch>
            <a:fillRect/>
          </a:stretch>
        </p:blipFill>
        <p:spPr bwMode="auto">
          <a:xfrm>
            <a:off x="857224" y="571480"/>
            <a:ext cx="3238506" cy="2422402"/>
          </a:xfrm>
          <a:prstGeom prst="rect">
            <a:avLst/>
          </a:prstGeom>
          <a:noFill/>
          <a:ln w="9525">
            <a:noFill/>
            <a:miter lim="800000"/>
            <a:headEnd/>
            <a:tailEnd/>
          </a:ln>
        </p:spPr>
      </p:pic>
    </p:spTree>
  </p:cSld>
  <p:clrMapOvr>
    <a:masterClrMapping/>
  </p:clrMapOvr>
  <p:transition advClick="0" advTm="17000">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Храм мученицы Татианы</a:t>
            </a:r>
            <a:endParaRPr lang="ru-RU" b="1" dirty="0"/>
          </a:p>
        </p:txBody>
      </p:sp>
      <p:pic>
        <p:nvPicPr>
          <p:cNvPr id="5" name="Содержимое 4" descr="VNKnvg8-AYY.jpg"/>
          <p:cNvPicPr>
            <a:picLocks noGrp="1" noChangeAspect="1"/>
          </p:cNvPicPr>
          <p:nvPr>
            <p:ph idx="1"/>
          </p:nvPr>
        </p:nvPicPr>
        <p:blipFill>
          <a:blip r:embed="rId2" cstate="print"/>
          <a:stretch>
            <a:fillRect/>
          </a:stretch>
        </p:blipFill>
        <p:spPr>
          <a:xfrm>
            <a:off x="2071670" y="1428736"/>
            <a:ext cx="5298514" cy="4811725"/>
          </a:xfrm>
        </p:spPr>
      </p:pic>
    </p:spTree>
  </p:cSld>
  <p:clrMapOvr>
    <a:masterClrMapping/>
  </p:clrMapOvr>
  <p:transition advClick="0" advTm="5000">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19256" cy="1512168"/>
          </a:xfrm>
        </p:spPr>
        <p:txBody>
          <a:bodyPr>
            <a:normAutofit fontScale="90000"/>
          </a:bodyPr>
          <a:lstStyle/>
          <a:p>
            <a:pPr algn="ctr"/>
            <a:r>
              <a:rPr lang="ru-RU" dirty="0" smtClean="0"/>
              <a:t/>
            </a:r>
            <a:br>
              <a:rPr lang="ru-RU" dirty="0" smtClean="0"/>
            </a:br>
            <a:r>
              <a:rPr lang="ru-RU" dirty="0" smtClean="0"/>
              <a:t>Собор Казанской иконы Божией Матери</a:t>
            </a:r>
            <a:br>
              <a:rPr lang="ru-RU" dirty="0" smtClean="0"/>
            </a:br>
            <a:endParaRPr lang="ru-RU" dirty="0"/>
          </a:p>
        </p:txBody>
      </p:sp>
      <p:pic>
        <p:nvPicPr>
          <p:cNvPr id="7" name="Содержимое 6" descr="IMG_9978-Panorama.jpg"/>
          <p:cNvPicPr>
            <a:picLocks noGrp="1" noChangeAspect="1"/>
          </p:cNvPicPr>
          <p:nvPr>
            <p:ph idx="1"/>
          </p:nvPr>
        </p:nvPicPr>
        <p:blipFill>
          <a:blip r:embed="rId3" cstate="print"/>
          <a:stretch>
            <a:fillRect/>
          </a:stretch>
        </p:blipFill>
        <p:spPr>
          <a:xfrm>
            <a:off x="1428728" y="1500174"/>
            <a:ext cx="6264696" cy="5157192"/>
          </a:xfrm>
        </p:spPr>
      </p:pic>
      <p:pic>
        <p:nvPicPr>
          <p:cNvPr id="4" name="~PP1451.WAV">
            <a:hlinkClick r:id="" action="ppaction://media"/>
          </p:cNvPr>
          <p:cNvPicPr>
            <a:picLocks noRot="1" noChangeAspect="1"/>
          </p:cNvPicPr>
          <p:nvPr>
            <a:wavAudioFile r:embed="rId1" name="~PP1451.WAV"/>
          </p:nvPr>
        </p:nvPicPr>
        <p:blipFill>
          <a:blip r:embed="rId4" cstate="print"/>
          <a:stretch>
            <a:fillRect/>
          </a:stretch>
        </p:blipFill>
        <p:spPr>
          <a:xfrm>
            <a:off x="8632825" y="6346825"/>
            <a:ext cx="304800" cy="304800"/>
          </a:xfrm>
          <a:prstGeom prst="rect">
            <a:avLst/>
          </a:prstGeom>
        </p:spPr>
      </p:pic>
    </p:spTree>
  </p:cSld>
  <p:clrMapOvr>
    <a:masterClrMapping/>
  </p:clrMapOvr>
  <p:transition advClick="0" advTm="7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hjqQtGLjkcs.jpg"/>
          <p:cNvPicPr>
            <a:picLocks noGrp="1" noChangeAspect="1"/>
          </p:cNvPicPr>
          <p:nvPr>
            <p:ph idx="1"/>
          </p:nvPr>
        </p:nvPicPr>
        <p:blipFill>
          <a:blip r:embed="rId2" cstate="print"/>
          <a:stretch>
            <a:fillRect/>
          </a:stretch>
        </p:blipFill>
        <p:spPr>
          <a:xfrm>
            <a:off x="5143504" y="3786762"/>
            <a:ext cx="3647517" cy="2728342"/>
          </a:xfrm>
        </p:spPr>
      </p:pic>
      <p:pic>
        <p:nvPicPr>
          <p:cNvPr id="8" name="Рисунок 7" descr="5vCqC0CG_tI.jpg"/>
          <p:cNvPicPr>
            <a:picLocks noChangeAspect="1"/>
          </p:cNvPicPr>
          <p:nvPr/>
        </p:nvPicPr>
        <p:blipFill>
          <a:blip r:embed="rId3" cstate="print"/>
          <a:stretch>
            <a:fillRect/>
          </a:stretch>
        </p:blipFill>
        <p:spPr>
          <a:xfrm>
            <a:off x="1071538" y="357166"/>
            <a:ext cx="6000792" cy="3379940"/>
          </a:xfrm>
          <a:prstGeom prst="rect">
            <a:avLst/>
          </a:prstGeom>
        </p:spPr>
      </p:pic>
      <p:sp>
        <p:nvSpPr>
          <p:cNvPr id="9" name="TextBox 8"/>
          <p:cNvSpPr txBox="1"/>
          <p:nvPr/>
        </p:nvSpPr>
        <p:spPr>
          <a:xfrm>
            <a:off x="3779912" y="260648"/>
            <a:ext cx="5112568" cy="369332"/>
          </a:xfrm>
          <a:prstGeom prst="rect">
            <a:avLst/>
          </a:prstGeom>
          <a:noFill/>
        </p:spPr>
        <p:txBody>
          <a:bodyPr wrap="square" rtlCol="0">
            <a:spAutoFit/>
          </a:bodyPr>
          <a:lstStyle/>
          <a:p>
            <a:endParaRPr lang="ru-RU" dirty="0"/>
          </a:p>
        </p:txBody>
      </p:sp>
      <p:sp>
        <p:nvSpPr>
          <p:cNvPr id="11" name="TextBox 10"/>
          <p:cNvSpPr txBox="1"/>
          <p:nvPr/>
        </p:nvSpPr>
        <p:spPr>
          <a:xfrm>
            <a:off x="323528" y="332656"/>
            <a:ext cx="8712968" cy="338554"/>
          </a:xfrm>
          <a:prstGeom prst="rect">
            <a:avLst/>
          </a:prstGeom>
          <a:noFill/>
        </p:spPr>
        <p:txBody>
          <a:bodyPr wrap="square" rtlCol="0">
            <a:spAutoFit/>
          </a:bodyPr>
          <a:lstStyle/>
          <a:p>
            <a:r>
              <a:rPr lang="ru-RU" sz="1600" dirty="0" smtClean="0"/>
              <a:t>   </a:t>
            </a:r>
            <a:endParaRPr lang="ru-RU" sz="1600" dirty="0"/>
          </a:p>
        </p:txBody>
      </p:sp>
      <p:sp>
        <p:nvSpPr>
          <p:cNvPr id="12" name="TextBox 11"/>
          <p:cNvSpPr txBox="1"/>
          <p:nvPr/>
        </p:nvSpPr>
        <p:spPr>
          <a:xfrm>
            <a:off x="357158" y="4143380"/>
            <a:ext cx="4752528" cy="1477328"/>
          </a:xfrm>
          <a:prstGeom prst="rect">
            <a:avLst/>
          </a:prstGeom>
          <a:noFill/>
        </p:spPr>
        <p:txBody>
          <a:bodyPr wrap="square" rtlCol="0">
            <a:spAutoFit/>
          </a:bodyPr>
          <a:lstStyle/>
          <a:p>
            <a:pPr algn="ctr"/>
            <a:r>
              <a:rPr lang="ru-RU" dirty="0" smtClean="0"/>
              <a:t>  27 ноября 2011 года состоялось освящение новой церкви архиепископом Самарским и Сызранским Сергием в сослужении с местным духовенством.</a:t>
            </a:r>
            <a:endParaRPr lang="ru-RU" dirty="0"/>
          </a:p>
        </p:txBody>
      </p:sp>
    </p:spTree>
  </p:cSld>
  <p:clrMapOvr>
    <a:masterClrMapping/>
  </p:clrMapOvr>
  <p:transition advClick="0" advTm="17000">
    <p:strips dir="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229600" cy="3143272"/>
          </a:xfrm>
        </p:spPr>
        <p:txBody>
          <a:bodyPr>
            <a:normAutofit/>
          </a:bodyPr>
          <a:lstStyle/>
          <a:p>
            <a:pPr algn="ctr">
              <a:buNone/>
            </a:pPr>
            <a:r>
              <a:rPr lang="ru-RU" sz="1800" dirty="0" smtClean="0"/>
              <a:t>К </a:t>
            </a:r>
            <a:r>
              <a:rPr lang="ru-RU" sz="1800" dirty="0" smtClean="0"/>
              <a:t>середине XIX века в Сызрани за несколько десятилетий была создана крупная иконописная школа, не уступающая древнейшим школам Москвы, Великого Новгорода, Владимира. Ш</a:t>
            </a:r>
            <a:r>
              <a:rPr lang="ru-RU" sz="1800" dirty="0" smtClean="0"/>
              <a:t>кола </a:t>
            </a:r>
            <a:r>
              <a:rPr lang="ru-RU" sz="1800" dirty="0" smtClean="0"/>
              <a:t>оставалась живой, развивалась, нисколько не отступая от </a:t>
            </a:r>
            <a:r>
              <a:rPr lang="ru-RU" sz="1800" dirty="0" smtClean="0"/>
              <a:t>канонов до 1917 года . В настоящий момент иконопись в городе возрождается. </a:t>
            </a:r>
            <a:endParaRPr lang="ru-RU" sz="1800" dirty="0" smtClean="0"/>
          </a:p>
          <a:p>
            <a:pPr>
              <a:buNone/>
            </a:pPr>
            <a:endParaRPr lang="ru-RU" dirty="0" smtClean="0"/>
          </a:p>
        </p:txBody>
      </p:sp>
      <p:pic>
        <p:nvPicPr>
          <p:cNvPr id="4098" name="Picture 2"/>
          <p:cNvPicPr>
            <a:picLocks noChangeAspect="1" noChangeArrowheads="1"/>
          </p:cNvPicPr>
          <p:nvPr/>
        </p:nvPicPr>
        <p:blipFill>
          <a:blip r:embed="rId2" cstate="print"/>
          <a:srcRect/>
          <a:stretch>
            <a:fillRect/>
          </a:stretch>
        </p:blipFill>
        <p:spPr bwMode="auto">
          <a:xfrm>
            <a:off x="285720" y="2000240"/>
            <a:ext cx="2857500" cy="33528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000496" y="2143116"/>
            <a:ext cx="4762500" cy="3190875"/>
          </a:xfrm>
          <a:prstGeom prst="rect">
            <a:avLst/>
          </a:prstGeom>
          <a:noFill/>
          <a:ln w="9525">
            <a:noFill/>
            <a:miter lim="800000"/>
            <a:headEnd/>
            <a:tailEnd/>
          </a:ln>
        </p:spPr>
      </p:pic>
      <p:sp>
        <p:nvSpPr>
          <p:cNvPr id="6" name="Прямоугольник 5"/>
          <p:cNvSpPr/>
          <p:nvPr/>
        </p:nvSpPr>
        <p:spPr>
          <a:xfrm>
            <a:off x="4214810" y="5357826"/>
            <a:ext cx="4572000" cy="1200329"/>
          </a:xfrm>
          <a:prstGeom prst="rect">
            <a:avLst/>
          </a:prstGeom>
        </p:spPr>
        <p:txBody>
          <a:bodyPr>
            <a:spAutoFit/>
          </a:bodyPr>
          <a:lstStyle/>
          <a:p>
            <a:pPr algn="ctr"/>
            <a:r>
              <a:rPr lang="ru-RU" dirty="0" smtClean="0"/>
              <a:t>Кроме икон, в </a:t>
            </a:r>
            <a:r>
              <a:rPr lang="ru-RU" dirty="0" err="1" smtClean="0"/>
              <a:t>сызранской</a:t>
            </a:r>
            <a:r>
              <a:rPr lang="ru-RU" dirty="0" smtClean="0"/>
              <a:t> манере письма также изготавливают иконки-обереги, расписывают шкатулки, брошки, крышки ларцов.</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tlichnyy_vid.jpg"/>
          <p:cNvPicPr>
            <a:picLocks noGrp="1" noChangeAspect="1"/>
          </p:cNvPicPr>
          <p:nvPr>
            <p:ph idx="1"/>
          </p:nvPr>
        </p:nvPicPr>
        <p:blipFill>
          <a:blip r:embed="rId3" cstate="print"/>
          <a:stretch>
            <a:fillRect/>
          </a:stretch>
        </p:blipFill>
        <p:spPr>
          <a:xfrm>
            <a:off x="714348" y="500042"/>
            <a:ext cx="7765001" cy="4643470"/>
          </a:xfrm>
        </p:spPr>
      </p:pic>
      <p:pic>
        <p:nvPicPr>
          <p:cNvPr id="3" name="Zvuk-kolokolov-Malyy-nabor-kolokolov-kolokola-kolokol_nyy-zvon(muzofon.com).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
        <p:nvSpPr>
          <p:cNvPr id="5" name="TextBox 4"/>
          <p:cNvSpPr txBox="1"/>
          <p:nvPr/>
        </p:nvSpPr>
        <p:spPr>
          <a:xfrm>
            <a:off x="4429124" y="6000768"/>
            <a:ext cx="910827" cy="369332"/>
          </a:xfrm>
          <a:prstGeom prst="rect">
            <a:avLst/>
          </a:prstGeom>
          <a:noFill/>
        </p:spPr>
        <p:txBody>
          <a:bodyPr wrap="none" rtlCol="0">
            <a:spAutoFit/>
          </a:bodyPr>
          <a:lstStyle/>
          <a:p>
            <a:r>
              <a:rPr lang="ru-RU" dirty="0" smtClean="0"/>
              <a:t>Конец</a:t>
            </a:r>
            <a:endParaRPr lang="ru-RU" dirty="0"/>
          </a:p>
        </p:txBody>
      </p:sp>
    </p:spTree>
  </p:cSld>
  <p:clrMapOvr>
    <a:masterClrMapping/>
  </p:clrMapOvr>
  <p:transition advClick="0" advTm="5000">
    <p:dissolv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58"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1000-865-c0957327bf901f7950ef5ba90.jpg"/>
          <p:cNvPicPr>
            <a:picLocks noChangeAspect="1"/>
          </p:cNvPicPr>
          <p:nvPr/>
        </p:nvPicPr>
        <p:blipFill>
          <a:blip r:embed="rId4" cstate="print"/>
          <a:stretch>
            <a:fillRect/>
          </a:stretch>
        </p:blipFill>
        <p:spPr>
          <a:xfrm>
            <a:off x="467544" y="4365104"/>
            <a:ext cx="3672408" cy="2209349"/>
          </a:xfrm>
          <a:prstGeom prst="rect">
            <a:avLst/>
          </a:prstGeom>
        </p:spPr>
      </p:pic>
      <p:pic>
        <p:nvPicPr>
          <p:cNvPr id="16" name="Рисунок 15" descr="1000-865-25248258f3a6614b936f245f18.jpg"/>
          <p:cNvPicPr>
            <a:picLocks noChangeAspect="1"/>
          </p:cNvPicPr>
          <p:nvPr/>
        </p:nvPicPr>
        <p:blipFill>
          <a:blip r:embed="rId5" cstate="print"/>
          <a:stretch>
            <a:fillRect/>
          </a:stretch>
        </p:blipFill>
        <p:spPr>
          <a:xfrm>
            <a:off x="4643438" y="4357694"/>
            <a:ext cx="3945705" cy="2214578"/>
          </a:xfrm>
          <a:prstGeom prst="rect">
            <a:avLst/>
          </a:prstGeom>
        </p:spPr>
      </p:pic>
      <p:sp>
        <p:nvSpPr>
          <p:cNvPr id="19" name="Прямоугольник 18"/>
          <p:cNvSpPr/>
          <p:nvPr/>
        </p:nvSpPr>
        <p:spPr>
          <a:xfrm>
            <a:off x="179512" y="2276873"/>
            <a:ext cx="8607330" cy="2088232"/>
          </a:xfrm>
          <a:prstGeom prst="rect">
            <a:avLst/>
          </a:prstGeom>
          <a:noFill/>
          <a:effectLst>
            <a:outerShdw dist="50800" dir="5400000" sx="101000" sy="101000" algn="ctr" rotWithShape="0">
              <a:srgbClr val="000000">
                <a:alpha val="0"/>
              </a:srgbClr>
            </a:outerShdw>
          </a:effectLst>
        </p:spPr>
        <p:txBody>
          <a:bodyPr anchor="ctr" anchorCtr="1">
            <a:normAutofit/>
          </a:bodyPr>
          <a:lstStyle/>
          <a:p>
            <a:pPr algn="just"/>
            <a:r>
              <a:rPr lang="ru-RU" dirty="0" smtClean="0"/>
              <a:t>Крупный </a:t>
            </a:r>
            <a:r>
              <a:rPr lang="ru-RU" dirty="0"/>
              <a:t>кирпичный храм в русско-византийском </a:t>
            </a:r>
            <a:r>
              <a:rPr lang="ru-RU" dirty="0" smtClean="0"/>
              <a:t>стиле был построен в </a:t>
            </a:r>
            <a:r>
              <a:rPr lang="ru-RU" dirty="0"/>
              <a:t>1866-1872 купцами Б. И. Колпаченковым и А. И. </a:t>
            </a:r>
            <a:r>
              <a:rPr lang="ru-RU" dirty="0" err="1"/>
              <a:t>Ледневым</a:t>
            </a:r>
            <a:r>
              <a:rPr lang="ru-RU" dirty="0"/>
              <a:t> </a:t>
            </a:r>
            <a:r>
              <a:rPr lang="ru-RU" dirty="0" smtClean="0"/>
              <a:t>.  Это </a:t>
            </a:r>
            <a:r>
              <a:rPr lang="ru-RU" dirty="0"/>
              <a:t>к</a:t>
            </a:r>
            <a:r>
              <a:rPr lang="ru-RU" dirty="0" smtClean="0"/>
              <a:t>рупная </a:t>
            </a:r>
            <a:r>
              <a:rPr lang="ru-RU" dirty="0"/>
              <a:t>четырехстолпная пятикупольная постройка с трапезной и четырехъярусной колокольней под луковичным </a:t>
            </a:r>
            <a:r>
              <a:rPr lang="ru-RU" dirty="0" smtClean="0"/>
              <a:t>куполом.  </a:t>
            </a:r>
            <a:r>
              <a:rPr lang="ru-RU" dirty="0"/>
              <a:t>В 1932 </a:t>
            </a:r>
            <a:r>
              <a:rPr lang="ru-RU" dirty="0" smtClean="0"/>
              <a:t> году был закрыт, но в </a:t>
            </a:r>
            <a:r>
              <a:rPr lang="ru-RU" dirty="0"/>
              <a:t>1944 </a:t>
            </a:r>
            <a:r>
              <a:rPr lang="ru-RU" dirty="0" smtClean="0"/>
              <a:t>году возвращен верующим и более </a:t>
            </a:r>
            <a:r>
              <a:rPr lang="ru-RU" dirty="0"/>
              <a:t>не </a:t>
            </a:r>
            <a:r>
              <a:rPr lang="ru-RU" dirty="0" smtClean="0"/>
              <a:t>закрывался.</a:t>
            </a:r>
            <a:endParaRPr lang="ru-RU" dirty="0"/>
          </a:p>
        </p:txBody>
      </p:sp>
      <p:pic>
        <p:nvPicPr>
          <p:cNvPr id="18" name="Рисунок 17" descr="66728.jpg"/>
          <p:cNvPicPr>
            <a:picLocks noChangeAspect="1"/>
          </p:cNvPicPr>
          <p:nvPr/>
        </p:nvPicPr>
        <p:blipFill>
          <a:blip r:embed="rId6" cstate="print"/>
          <a:stretch>
            <a:fillRect/>
          </a:stretch>
        </p:blipFill>
        <p:spPr>
          <a:xfrm>
            <a:off x="467544" y="116632"/>
            <a:ext cx="3600400" cy="2088233"/>
          </a:xfrm>
          <a:prstGeom prst="rect">
            <a:avLst/>
          </a:prstGeom>
        </p:spPr>
      </p:pic>
      <p:pic>
        <p:nvPicPr>
          <p:cNvPr id="1026" name="Picture 2"/>
          <p:cNvPicPr>
            <a:picLocks noChangeAspect="1" noChangeArrowheads="1"/>
          </p:cNvPicPr>
          <p:nvPr/>
        </p:nvPicPr>
        <p:blipFill>
          <a:blip r:embed="rId7" cstate="print"/>
          <a:srcRect b="7087"/>
          <a:stretch>
            <a:fillRect/>
          </a:stretch>
        </p:blipFill>
        <p:spPr bwMode="auto">
          <a:xfrm>
            <a:off x="4857752" y="142852"/>
            <a:ext cx="3571900" cy="2111229"/>
          </a:xfrm>
          <a:prstGeom prst="rect">
            <a:avLst/>
          </a:prstGeom>
          <a:noFill/>
          <a:ln w="9525">
            <a:noFill/>
            <a:miter lim="800000"/>
            <a:headEnd/>
            <a:tailEnd/>
          </a:ln>
        </p:spPr>
      </p:pic>
      <p:pic>
        <p:nvPicPr>
          <p:cNvPr id="7" name="~PP2183.WAV">
            <a:hlinkClick r:id="" action="ppaction://media"/>
          </p:cNvPr>
          <p:cNvPicPr>
            <a:picLocks noRot="1" noChangeAspect="1"/>
          </p:cNvPicPr>
          <p:nvPr>
            <a:wavAudioFile r:embed="rId1" name="~PP2183.WAV"/>
          </p:nvPr>
        </p:nvPicPr>
        <p:blipFill>
          <a:blip r:embed="rId8" cstate="print"/>
          <a:stretch>
            <a:fillRect/>
          </a:stretch>
        </p:blipFill>
        <p:spPr>
          <a:xfrm>
            <a:off x="8632825" y="6346825"/>
            <a:ext cx="304800" cy="304800"/>
          </a:xfrm>
          <a:prstGeom prst="rect">
            <a:avLst/>
          </a:prstGeom>
        </p:spPr>
      </p:pic>
    </p:spTree>
  </p:cSld>
  <p:clrMapOvr>
    <a:masterClrMapping/>
  </p:clrMapOvr>
  <p:transition advClick="0" advTm="4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Святой источник Феодоровской иконы Божией Матери</a:t>
            </a:r>
            <a:endParaRPr lang="ru-RU" dirty="0"/>
          </a:p>
        </p:txBody>
      </p:sp>
      <p:pic>
        <p:nvPicPr>
          <p:cNvPr id="8" name="Содержимое 7" descr="ant6.jpg"/>
          <p:cNvPicPr>
            <a:picLocks noGrp="1" noChangeAspect="1"/>
          </p:cNvPicPr>
          <p:nvPr>
            <p:ph idx="1"/>
          </p:nvPr>
        </p:nvPicPr>
        <p:blipFill>
          <a:blip r:embed="rId3" cstate="print"/>
          <a:stretch>
            <a:fillRect/>
          </a:stretch>
        </p:blipFill>
        <p:spPr>
          <a:xfrm>
            <a:off x="1040876" y="1882775"/>
            <a:ext cx="7062247" cy="4572000"/>
          </a:xfrm>
        </p:spPr>
      </p:pic>
      <p:pic>
        <p:nvPicPr>
          <p:cNvPr id="4" name="~PP23.WAV">
            <a:hlinkClick r:id="" action="ppaction://media"/>
          </p:cNvPr>
          <p:cNvPicPr>
            <a:picLocks noRot="1" noChangeAspect="1"/>
          </p:cNvPicPr>
          <p:nvPr>
            <a:wavAudioFile r:embed="rId1" name="~PP23.WAV"/>
          </p:nvPr>
        </p:nvPicPr>
        <p:blipFill>
          <a:blip r:embed="rId4" cstate="print"/>
          <a:stretch>
            <a:fillRect/>
          </a:stretch>
        </p:blipFill>
        <p:spPr>
          <a:xfrm>
            <a:off x="8632825" y="6346825"/>
            <a:ext cx="304800" cy="304800"/>
          </a:xfrm>
          <a:prstGeom prst="rect">
            <a:avLst/>
          </a:prstGeom>
        </p:spPr>
      </p:pic>
    </p:spTree>
  </p:cSld>
  <p:clrMapOvr>
    <a:masterClrMapping/>
  </p:clrMapOvr>
  <p:transition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4810" y="500042"/>
            <a:ext cx="4643438" cy="1232680"/>
          </a:xfrm>
        </p:spPr>
        <p:txBody>
          <a:bodyPr>
            <a:normAutofit fontScale="90000"/>
          </a:bodyPr>
          <a:lstStyle/>
          <a:p>
            <a:pPr algn="ctr"/>
            <a:r>
              <a:rPr lang="ru-RU" dirty="0" smtClean="0"/>
              <a:t> </a:t>
            </a:r>
            <a:r>
              <a:rPr lang="ru-RU" dirty="0" err="1" smtClean="0"/>
              <a:t>Феодоровская</a:t>
            </a:r>
            <a:r>
              <a:rPr lang="ru-RU" dirty="0" smtClean="0"/>
              <a:t> икона Божией Матери</a:t>
            </a:r>
            <a:endParaRPr lang="ru-RU" dirty="0"/>
          </a:p>
        </p:txBody>
      </p:sp>
      <p:sp>
        <p:nvSpPr>
          <p:cNvPr id="3" name="Содержимое 2"/>
          <p:cNvSpPr>
            <a:spLocks noGrp="1"/>
          </p:cNvSpPr>
          <p:nvPr>
            <p:ph idx="1"/>
          </p:nvPr>
        </p:nvSpPr>
        <p:spPr>
          <a:xfrm>
            <a:off x="1142976" y="2428868"/>
            <a:ext cx="7543824" cy="4025940"/>
          </a:xfrm>
        </p:spPr>
        <p:txBody>
          <a:bodyPr/>
          <a:lstStyle/>
          <a:p>
            <a:pPr algn="ctr">
              <a:buNone/>
            </a:pPr>
            <a:endParaRPr lang="ru-RU" dirty="0" smtClean="0"/>
          </a:p>
          <a:p>
            <a:pPr algn="ctr">
              <a:buNone/>
            </a:pPr>
            <a:endParaRPr lang="ru-RU" dirty="0" smtClean="0"/>
          </a:p>
          <a:p>
            <a:pPr algn="ctr">
              <a:buNone/>
            </a:pPr>
            <a:endParaRPr lang="ru-RU" dirty="0" smtClean="0"/>
          </a:p>
          <a:p>
            <a:pPr algn="ctr">
              <a:buNone/>
            </a:pPr>
            <a:endParaRPr lang="ru-RU" dirty="0" smtClean="0"/>
          </a:p>
          <a:p>
            <a:pPr algn="ctr">
              <a:buNone/>
            </a:pPr>
            <a:endParaRPr lang="ru-RU" dirty="0" smtClean="0"/>
          </a:p>
        </p:txBody>
      </p:sp>
      <p:sp>
        <p:nvSpPr>
          <p:cNvPr id="4" name="Прямоугольник 3"/>
          <p:cNvSpPr/>
          <p:nvPr/>
        </p:nvSpPr>
        <p:spPr>
          <a:xfrm>
            <a:off x="4643438" y="2285992"/>
            <a:ext cx="4143404" cy="3754874"/>
          </a:xfrm>
          <a:prstGeom prst="rect">
            <a:avLst/>
          </a:prstGeom>
        </p:spPr>
        <p:txBody>
          <a:bodyPr wrap="square">
            <a:spAutoFit/>
          </a:bodyPr>
          <a:lstStyle/>
          <a:p>
            <a:pPr algn="ctr"/>
            <a:r>
              <a:rPr lang="ru-RU" sz="2000" dirty="0" smtClean="0"/>
              <a:t>В 1713 году она была дивно обретена на водном источнике близ села </a:t>
            </a:r>
            <a:r>
              <a:rPr lang="ru-RU" sz="2000" dirty="0" err="1" smtClean="0"/>
              <a:t>Кашпир</a:t>
            </a:r>
            <a:r>
              <a:rPr lang="ru-RU" sz="2000" dirty="0" smtClean="0"/>
              <a:t>. Нашли ее местные пастухи, которые отдыхали здесь со своими стадами</a:t>
            </a:r>
            <a:r>
              <a:rPr lang="ru-RU" sz="2000" dirty="0" smtClean="0"/>
              <a:t>.</a:t>
            </a:r>
            <a:r>
              <a:rPr lang="ru-RU" sz="2000" dirty="0" smtClean="0"/>
              <a:t> </a:t>
            </a:r>
            <a:r>
              <a:rPr lang="ru-RU" sz="2000" dirty="0" err="1" smtClean="0"/>
              <a:t>Феодоровская</a:t>
            </a:r>
            <a:r>
              <a:rPr lang="ru-RU" sz="2000" dirty="0" smtClean="0"/>
              <a:t> икона Божией Матери является покровительницей города Сызрани и особо чтима его жителями.</a:t>
            </a:r>
          </a:p>
          <a:p>
            <a:pPr algn="ctr"/>
            <a:endParaRPr lang="ru-RU" dirty="0"/>
          </a:p>
        </p:txBody>
      </p:sp>
      <p:pic>
        <p:nvPicPr>
          <p:cNvPr id="1028" name="Picture 4"/>
          <p:cNvPicPr>
            <a:picLocks noChangeAspect="1" noChangeArrowheads="1"/>
          </p:cNvPicPr>
          <p:nvPr/>
        </p:nvPicPr>
        <p:blipFill>
          <a:blip r:embed="rId2" cstate="print"/>
          <a:srcRect/>
          <a:stretch>
            <a:fillRect/>
          </a:stretch>
        </p:blipFill>
        <p:spPr bwMode="auto">
          <a:xfrm>
            <a:off x="857224" y="1000108"/>
            <a:ext cx="3643338" cy="493065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334342371_svyatoy-istochnik-ikony-bogomateri-feodorovskaya-kashpir.jpg"/>
          <p:cNvPicPr>
            <a:picLocks noGrp="1" noChangeAspect="1"/>
          </p:cNvPicPr>
          <p:nvPr>
            <p:ph idx="1"/>
          </p:nvPr>
        </p:nvPicPr>
        <p:blipFill>
          <a:blip r:embed="rId3" cstate="print"/>
          <a:stretch>
            <a:fillRect/>
          </a:stretch>
        </p:blipFill>
        <p:spPr>
          <a:xfrm>
            <a:off x="5128637" y="1"/>
            <a:ext cx="4015362" cy="2924943"/>
          </a:xfrm>
        </p:spPr>
      </p:pic>
      <p:pic>
        <p:nvPicPr>
          <p:cNvPr id="5" name="Рисунок 4" descr="obj_21_big.jpg"/>
          <p:cNvPicPr>
            <a:picLocks noChangeAspect="1"/>
          </p:cNvPicPr>
          <p:nvPr/>
        </p:nvPicPr>
        <p:blipFill>
          <a:blip r:embed="rId4" cstate="print"/>
          <a:stretch>
            <a:fillRect/>
          </a:stretch>
        </p:blipFill>
        <p:spPr>
          <a:xfrm>
            <a:off x="4716017" y="3537012"/>
            <a:ext cx="4427984" cy="3320988"/>
          </a:xfrm>
          <a:prstGeom prst="rect">
            <a:avLst/>
          </a:prstGeom>
        </p:spPr>
      </p:pic>
      <p:pic>
        <p:nvPicPr>
          <p:cNvPr id="6" name="Рисунок 5" descr="26Перенесение.jpg"/>
          <p:cNvPicPr>
            <a:picLocks noChangeAspect="1"/>
          </p:cNvPicPr>
          <p:nvPr/>
        </p:nvPicPr>
        <p:blipFill>
          <a:blip r:embed="rId5" cstate="print"/>
          <a:stretch>
            <a:fillRect/>
          </a:stretch>
        </p:blipFill>
        <p:spPr>
          <a:xfrm>
            <a:off x="0" y="3536157"/>
            <a:ext cx="4429124" cy="3321843"/>
          </a:xfrm>
          <a:prstGeom prst="rect">
            <a:avLst/>
          </a:prstGeom>
        </p:spPr>
      </p:pic>
      <p:sp>
        <p:nvSpPr>
          <p:cNvPr id="7" name="TextBox 6"/>
          <p:cNvSpPr txBox="1"/>
          <p:nvPr/>
        </p:nvSpPr>
        <p:spPr>
          <a:xfrm>
            <a:off x="0" y="0"/>
            <a:ext cx="4968552" cy="3416320"/>
          </a:xfrm>
          <a:prstGeom prst="rect">
            <a:avLst/>
          </a:prstGeom>
          <a:noFill/>
        </p:spPr>
        <p:txBody>
          <a:bodyPr wrap="square" rtlCol="0">
            <a:spAutoFit/>
          </a:bodyPr>
          <a:lstStyle/>
          <a:p>
            <a:pPr algn="just"/>
            <a:r>
              <a:rPr lang="ru-RU" sz="1600" dirty="0" smtClean="0"/>
              <a:t>   </a:t>
            </a:r>
            <a:r>
              <a:rPr lang="ru-RU" dirty="0" smtClean="0"/>
              <a:t>В годы советской власти Феодоровский источник был осквернен. Его пытались засыпать землей, залить мазутом, устраивали там свалки. Но вода все равно находила путь на поверхность. Человек не смог победить ее благодатную силу. В 1996 году </a:t>
            </a:r>
            <a:r>
              <a:rPr lang="ru-RU" dirty="0" smtClean="0"/>
              <a:t>источник </a:t>
            </a:r>
            <a:r>
              <a:rPr lang="ru-RU" dirty="0" smtClean="0"/>
              <a:t>расчистили, установили надкладезную часовню, купальню, начали строительство храма во имя Феодоровской иконы Божией Матери «Живоносный источник». </a:t>
            </a:r>
            <a:endParaRPr lang="ru-RU" dirty="0"/>
          </a:p>
        </p:txBody>
      </p:sp>
      <p:pic>
        <p:nvPicPr>
          <p:cNvPr id="8" name="~PP920.WAV">
            <a:hlinkClick r:id="" action="ppaction://media"/>
          </p:cNvPr>
          <p:cNvPicPr>
            <a:picLocks noRot="1" noChangeAspect="1"/>
          </p:cNvPicPr>
          <p:nvPr>
            <a:wavAudioFile r:embed="rId1" name="~PP920.WAV"/>
          </p:nvPr>
        </p:nvPicPr>
        <p:blipFill>
          <a:blip r:embed="rId6" cstate="print"/>
          <a:stretch>
            <a:fillRect/>
          </a:stretch>
        </p:blipFill>
        <p:spPr>
          <a:xfrm>
            <a:off x="8632825" y="6346825"/>
            <a:ext cx="304800" cy="304800"/>
          </a:xfrm>
          <a:prstGeom prst="rect">
            <a:avLst/>
          </a:prstGeom>
        </p:spPr>
      </p:pic>
    </p:spTree>
  </p:cSld>
  <p:clrMapOvr>
    <a:masterClrMapping/>
  </p:clrMapOvr>
  <p:transition advClick="0" advTm="17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Собор Рождества Христова</a:t>
            </a:r>
            <a:endParaRPr lang="ru-RU" b="1" dirty="0"/>
          </a:p>
        </p:txBody>
      </p:sp>
      <p:pic>
        <p:nvPicPr>
          <p:cNvPr id="4" name="Содержимое 3" descr="1.jpg"/>
          <p:cNvPicPr>
            <a:picLocks noGrp="1" noChangeAspect="1"/>
          </p:cNvPicPr>
          <p:nvPr>
            <p:ph idx="1"/>
          </p:nvPr>
        </p:nvPicPr>
        <p:blipFill>
          <a:blip r:embed="rId2" cstate="print"/>
          <a:stretch>
            <a:fillRect/>
          </a:stretch>
        </p:blipFill>
        <p:spPr>
          <a:xfrm>
            <a:off x="1547664" y="1700808"/>
            <a:ext cx="6528725" cy="4896544"/>
          </a:xfrm>
        </p:spPr>
      </p:pic>
    </p:spTree>
  </p:cSld>
  <p:clrMapOvr>
    <a:masterClrMapping/>
  </p:clrMapOvr>
  <p:transition advClick="0" advTm="7000">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jpeg"/>
          <p:cNvPicPr>
            <a:picLocks noGrp="1" noChangeAspect="1"/>
          </p:cNvPicPr>
          <p:nvPr>
            <p:ph idx="1"/>
          </p:nvPr>
        </p:nvPicPr>
        <p:blipFill>
          <a:blip r:embed="rId2" cstate="print"/>
          <a:stretch>
            <a:fillRect/>
          </a:stretch>
        </p:blipFill>
        <p:spPr>
          <a:xfrm>
            <a:off x="179512" y="3717032"/>
            <a:ext cx="4095168" cy="2953767"/>
          </a:xfrm>
        </p:spPr>
      </p:pic>
      <p:pic>
        <p:nvPicPr>
          <p:cNvPr id="5" name="Рисунок 4" descr="11.jpg"/>
          <p:cNvPicPr>
            <a:picLocks noChangeAspect="1"/>
          </p:cNvPicPr>
          <p:nvPr/>
        </p:nvPicPr>
        <p:blipFill>
          <a:blip r:embed="rId3" cstate="print"/>
          <a:stretch>
            <a:fillRect/>
          </a:stretch>
        </p:blipFill>
        <p:spPr>
          <a:xfrm>
            <a:off x="5868144" y="188640"/>
            <a:ext cx="2937376" cy="2894449"/>
          </a:xfrm>
          <a:prstGeom prst="rect">
            <a:avLst/>
          </a:prstGeom>
        </p:spPr>
      </p:pic>
      <p:sp>
        <p:nvSpPr>
          <p:cNvPr id="7" name="TextBox 6"/>
          <p:cNvSpPr txBox="1"/>
          <p:nvPr/>
        </p:nvSpPr>
        <p:spPr>
          <a:xfrm>
            <a:off x="179512" y="260648"/>
            <a:ext cx="5544616" cy="3323987"/>
          </a:xfrm>
          <a:prstGeom prst="rect">
            <a:avLst/>
          </a:prstGeom>
          <a:noFill/>
        </p:spPr>
        <p:txBody>
          <a:bodyPr wrap="square" rtlCol="0">
            <a:spAutoFit/>
          </a:bodyPr>
          <a:lstStyle/>
          <a:p>
            <a:pPr algn="just"/>
            <a:r>
              <a:rPr lang="ru-RU" sz="1400" dirty="0" smtClean="0"/>
              <a:t>   Построили </a:t>
            </a:r>
            <a:r>
              <a:rPr lang="ru-RU" sz="1400" dirty="0"/>
              <a:t>эту каменную церковь в далёком 1717 году, на том месте, где ранее располагался деревянный собор во имя Пречистой Богородицы (сооруженный в 1683 году при основании Сызрани). В 1728 году Христорождественский собор был сильно поврежден во время крупного пожара, произошедшего в центре города. Полностью восстановить его удалось только через 13 лет, в 1741 году</a:t>
            </a:r>
            <a:r>
              <a:rPr lang="ru-RU" sz="1400" dirty="0" smtClean="0"/>
              <a:t>.</a:t>
            </a:r>
          </a:p>
          <a:p>
            <a:endParaRPr lang="ru-RU" sz="1400" dirty="0"/>
          </a:p>
          <a:p>
            <a:endParaRPr lang="ru-RU" sz="1400" dirty="0"/>
          </a:p>
          <a:p>
            <a:pPr algn="just"/>
            <a:r>
              <a:rPr lang="ru-RU" sz="1400" dirty="0" smtClean="0"/>
              <a:t>   В </a:t>
            </a:r>
            <a:r>
              <a:rPr lang="ru-RU" sz="1400" dirty="0"/>
              <a:t>1872 году Христорождественский храм утратил в Сызрани свое соборное предназначение. Дело в том, что в этом году в городе была освящена новая церковь – во имя Казанской иконы Божией Матери, к которой и перешло звание кафедрального собора</a:t>
            </a:r>
            <a:r>
              <a:rPr lang="ru-RU" sz="1400" dirty="0" smtClean="0"/>
              <a:t>.</a:t>
            </a:r>
            <a:endParaRPr lang="ru-RU" sz="1400" dirty="0"/>
          </a:p>
        </p:txBody>
      </p:sp>
      <p:sp>
        <p:nvSpPr>
          <p:cNvPr id="8" name="TextBox 7"/>
          <p:cNvSpPr txBox="1"/>
          <p:nvPr/>
        </p:nvSpPr>
        <p:spPr>
          <a:xfrm>
            <a:off x="4572000" y="4149080"/>
            <a:ext cx="4176464" cy="400110"/>
          </a:xfrm>
          <a:prstGeom prst="rect">
            <a:avLst/>
          </a:prstGeom>
          <a:noFill/>
        </p:spPr>
        <p:txBody>
          <a:bodyPr wrap="square" rtlCol="0">
            <a:spAutoFit/>
          </a:bodyPr>
          <a:lstStyle/>
          <a:p>
            <a:pPr algn="just"/>
            <a:r>
              <a:rPr lang="ru-RU" sz="2000" dirty="0" smtClean="0"/>
              <a:t>   </a:t>
            </a:r>
            <a:endParaRPr lang="ru-RU" sz="2000" dirty="0"/>
          </a:p>
        </p:txBody>
      </p:sp>
      <p:pic>
        <p:nvPicPr>
          <p:cNvPr id="9" name="Рисунок 8" descr="1.jpg"/>
          <p:cNvPicPr>
            <a:picLocks noChangeAspect="1"/>
          </p:cNvPicPr>
          <p:nvPr/>
        </p:nvPicPr>
        <p:blipFill>
          <a:blip r:embed="rId4" cstate="print"/>
          <a:stretch>
            <a:fillRect/>
          </a:stretch>
        </p:blipFill>
        <p:spPr>
          <a:xfrm>
            <a:off x="4932040" y="3717032"/>
            <a:ext cx="3936437" cy="2952328"/>
          </a:xfrm>
          <a:prstGeom prst="rect">
            <a:avLst/>
          </a:prstGeom>
        </p:spPr>
      </p:pic>
    </p:spTree>
  </p:cSld>
  <p:clrMapOvr>
    <a:masterClrMapping/>
  </p:clrMapOvr>
  <p:transition advClick="0" advTm="16000">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Вознесенский мужской монастырь</a:t>
            </a:r>
            <a:endParaRPr lang="ru-RU" b="1" dirty="0"/>
          </a:p>
        </p:txBody>
      </p:sp>
      <p:pic>
        <p:nvPicPr>
          <p:cNvPr id="4" name="Содержимое 3" descr="P4251008.jpg"/>
          <p:cNvPicPr>
            <a:picLocks noGrp="1" noChangeAspect="1"/>
          </p:cNvPicPr>
          <p:nvPr>
            <p:ph idx="1"/>
          </p:nvPr>
        </p:nvPicPr>
        <p:blipFill>
          <a:blip r:embed="rId2" cstate="print"/>
          <a:stretch>
            <a:fillRect/>
          </a:stretch>
        </p:blipFill>
        <p:spPr>
          <a:xfrm>
            <a:off x="1115616" y="1630492"/>
            <a:ext cx="6840760" cy="5130571"/>
          </a:xfrm>
        </p:spPr>
      </p:pic>
    </p:spTree>
  </p:cSld>
  <p:clrMapOvr>
    <a:masterClrMapping/>
  </p:clrMapOvr>
  <p:transition advClick="0" advTm="5000">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292</TotalTime>
  <Words>618</Words>
  <Application>Microsoft Office PowerPoint</Application>
  <PresentationFormat>Экран (4:3)</PresentationFormat>
  <Paragraphs>39</Paragraphs>
  <Slides>22</Slides>
  <Notes>1</Notes>
  <HiddenSlides>0</HiddenSlides>
  <MMClips>8</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Яркая</vt:lpstr>
      <vt:lpstr>Слайд 1</vt:lpstr>
      <vt:lpstr> Собор Казанской иконы Божией Матери </vt:lpstr>
      <vt:lpstr>Слайд 3</vt:lpstr>
      <vt:lpstr>Святой источник Феодоровской иконы Божией Матери</vt:lpstr>
      <vt:lpstr> Феодоровская икона Божией Матери</vt:lpstr>
      <vt:lpstr>Слайд 6</vt:lpstr>
      <vt:lpstr>Собор Рождества Христова</vt:lpstr>
      <vt:lpstr>Слайд 8</vt:lpstr>
      <vt:lpstr>Вознесенский мужской монастырь</vt:lpstr>
      <vt:lpstr>Слайд 10</vt:lpstr>
      <vt:lpstr>Ильинская церковь</vt:lpstr>
      <vt:lpstr>Слайд 12</vt:lpstr>
      <vt:lpstr>Храм Успения Божией Матери</vt:lpstr>
      <vt:lpstr>Слайд 14</vt:lpstr>
      <vt:lpstr>Храм Георгия Победоносца</vt:lpstr>
      <vt:lpstr>Слайд 16</vt:lpstr>
      <vt:lpstr>Свято-Троицкий храм</vt:lpstr>
      <vt:lpstr>Слайд 18</vt:lpstr>
      <vt:lpstr>Храм мученицы Татианы</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43</cp:revision>
  <dcterms:created xsi:type="dcterms:W3CDTF">2014-04-10T10:42:16Z</dcterms:created>
  <dcterms:modified xsi:type="dcterms:W3CDTF">2014-04-16T13:25:30Z</dcterms:modified>
</cp:coreProperties>
</file>