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16"/>
  </p:notesMasterIdLst>
  <p:sldIdLst>
    <p:sldId id="256" r:id="rId2"/>
    <p:sldId id="280" r:id="rId3"/>
    <p:sldId id="308" r:id="rId4"/>
    <p:sldId id="309" r:id="rId5"/>
    <p:sldId id="310" r:id="rId6"/>
    <p:sldId id="311" r:id="rId7"/>
    <p:sldId id="282" r:id="rId8"/>
    <p:sldId id="281" r:id="rId9"/>
    <p:sldId id="299" r:id="rId10"/>
    <p:sldId id="284" r:id="rId11"/>
    <p:sldId id="296" r:id="rId12"/>
    <p:sldId id="297" r:id="rId13"/>
    <p:sldId id="300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BFB79"/>
    <a:srgbClr val="80F0FC"/>
    <a:srgbClr val="8EAEEE"/>
    <a:srgbClr val="1E55C4"/>
    <a:srgbClr val="B11C03"/>
    <a:srgbClr val="A477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>
        <p:scale>
          <a:sx n="74" d="100"/>
          <a:sy n="74" d="100"/>
        </p:scale>
        <p:origin x="-1022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FF6C1B-0286-486B-83AC-80B92485ACF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D1CE20-8DFC-4BDC-B4C3-9665412FE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5A5AE8-C792-4CFE-9859-A2B3A7713D6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C49EA-B224-4CB4-91BD-6C9825E65ADB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DBE52E6-66E1-4AE8-86F9-42CEAE60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F9B3-DFD0-4257-A4D0-8D2B89B20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A0C6-E5C9-4959-88E3-31D8445EB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B8D89A-38A2-4BD0-A614-B75BA7FF1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731ED4D-F078-44E2-8C84-156A4927E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DB69B1-46FC-4B28-B0BF-5D0DF8D61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E9B159-154A-4F2C-AA4F-3879DEC8B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E65EC1-AD93-407C-9495-E77AAF330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131C-4085-4139-B2E7-E8FE5AD12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8BE21AC-CB9F-4391-BDDF-205FD781A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743487-9D21-4AAE-92C1-A889688B2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628CBAF-38EC-45D5-962F-3EF58A51D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67" r:id="rId7"/>
    <p:sldLayoutId id="2147484176" r:id="rId8"/>
    <p:sldLayoutId id="2147484177" r:id="rId9"/>
    <p:sldLayoutId id="2147484168" r:id="rId10"/>
    <p:sldLayoutId id="214748416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axmi.ru/view/46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rtclassic.edu.ru/catalog.asp?ob_no=1906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000625" y="1785926"/>
            <a:ext cx="4143375" cy="31702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Художественная культура Древней и средневековой 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Индии. </a:t>
            </a:r>
            <a:r>
              <a:rPr lang="ru-RU" sz="4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3</a:t>
            </a:r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440113"/>
            <a:ext cx="4714875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Рисунок 4" descr="Logo_za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357166"/>
            <a:ext cx="478631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786322"/>
            <a:ext cx="7786710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 выполнила учитель  МХК  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Анатольевна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составлена на основании программы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Рапацкой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Л.А. «Мировая художественная культура: программы курса. 10-11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– М.: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Владос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2010г.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 год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30163"/>
            <a:ext cx="7059612" cy="849312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VIII.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и задания :</a:t>
            </a:r>
            <a:endParaRPr lang="ru-RU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1138" y="3479800"/>
            <a:ext cx="15494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3346450"/>
            <a:ext cx="1676400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238" y="3698875"/>
            <a:ext cx="2706687" cy="204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513" y="1343025"/>
            <a:ext cx="30400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40967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513" y="3571875"/>
            <a:ext cx="23764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538" y="1104900"/>
            <a:ext cx="2706687" cy="224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11350" y="2651125"/>
            <a:ext cx="3603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62474" name="TextBox 13"/>
          <p:cNvSpPr txBox="1">
            <a:spLocks noChangeArrowheads="1"/>
          </p:cNvSpPr>
          <p:nvPr/>
        </p:nvSpPr>
        <p:spPr bwMode="auto">
          <a:xfrm>
            <a:off x="1804988" y="5189538"/>
            <a:ext cx="573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2475" name="TextBox 14"/>
          <p:cNvSpPr txBox="1">
            <a:spLocks noChangeArrowheads="1"/>
          </p:cNvSpPr>
          <p:nvPr/>
        </p:nvSpPr>
        <p:spPr bwMode="auto">
          <a:xfrm>
            <a:off x="3851275" y="5665788"/>
            <a:ext cx="449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2476" name="TextBox 15"/>
          <p:cNvSpPr txBox="1">
            <a:spLocks noChangeArrowheads="1"/>
          </p:cNvSpPr>
          <p:nvPr/>
        </p:nvSpPr>
        <p:spPr bwMode="auto">
          <a:xfrm flipH="1">
            <a:off x="5665788" y="5445125"/>
            <a:ext cx="51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2477" name="TextBox 16"/>
          <p:cNvSpPr txBox="1">
            <a:spLocks noChangeArrowheads="1"/>
          </p:cNvSpPr>
          <p:nvPr/>
        </p:nvSpPr>
        <p:spPr bwMode="auto">
          <a:xfrm>
            <a:off x="8718550" y="5448300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62478" name="TextBox 17"/>
          <p:cNvSpPr txBox="1">
            <a:spLocks noChangeArrowheads="1"/>
          </p:cNvSpPr>
          <p:nvPr/>
        </p:nvSpPr>
        <p:spPr bwMode="auto">
          <a:xfrm>
            <a:off x="6646863" y="302577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1825" y="3019425"/>
            <a:ext cx="4651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7</a:t>
            </a:r>
          </a:p>
        </p:txBody>
      </p:sp>
      <p:sp>
        <p:nvSpPr>
          <p:cNvPr id="62480" name="TextBox 19"/>
          <p:cNvSpPr txBox="1">
            <a:spLocks noChangeArrowheads="1"/>
          </p:cNvSpPr>
          <p:nvPr/>
        </p:nvSpPr>
        <p:spPr bwMode="auto">
          <a:xfrm>
            <a:off x="87313" y="5668963"/>
            <a:ext cx="86455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а)ступа в Санчи;</a:t>
            </a:r>
          </a:p>
          <a:p>
            <a:r>
              <a:rPr lang="ru-RU" sz="14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б)храм Шивы в Махабалипураме;</a:t>
            </a:r>
          </a:p>
          <a:p>
            <a:r>
              <a:rPr lang="ru-RU" sz="14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в)храм в Аджанте;</a:t>
            </a:r>
          </a:p>
          <a:p>
            <a:r>
              <a:rPr lang="ru-RU" sz="14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г)храм в Карли;</a:t>
            </a:r>
          </a:p>
          <a:p>
            <a:r>
              <a:rPr lang="ru-RU" sz="14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д)храм Кандарья Махадева ; з)храм Махабодхи в Бодхгайе ; е)храм Кайласанатха в Эллоре</a:t>
            </a:r>
            <a:r>
              <a:rPr lang="ru-RU" sz="1400">
                <a:solidFill>
                  <a:srgbClr val="FFFF00"/>
                </a:solidFill>
                <a:latin typeface="Trebuchet MS" pitchFamily="34" charset="0"/>
              </a:rPr>
              <a:t>.</a:t>
            </a:r>
          </a:p>
        </p:txBody>
      </p:sp>
      <p:pic>
        <p:nvPicPr>
          <p:cNvPr id="40977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8738" y="1020763"/>
            <a:ext cx="180816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62482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291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1.Найдите соответствия:</a:t>
            </a:r>
          </a:p>
        </p:txBody>
      </p:sp>
      <p:sp>
        <p:nvSpPr>
          <p:cNvPr id="62483" name="TextBox 19"/>
          <p:cNvSpPr txBox="1">
            <a:spLocks noChangeArrowheads="1"/>
          </p:cNvSpPr>
          <p:nvPr/>
        </p:nvSpPr>
        <p:spPr bwMode="auto">
          <a:xfrm>
            <a:off x="5076825" y="5251450"/>
            <a:ext cx="9005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rgbClr val="FFFF00"/>
              </a:solidFill>
            </a:endParaRPr>
          </a:p>
        </p:txBody>
      </p:sp>
      <p:sp>
        <p:nvSpPr>
          <p:cNvPr id="62484" name="TextBox 2"/>
          <p:cNvSpPr txBox="1">
            <a:spLocks noChangeArrowheads="1"/>
          </p:cNvSpPr>
          <p:nvPr/>
        </p:nvSpPr>
        <p:spPr bwMode="auto">
          <a:xfrm>
            <a:off x="2905125" y="2792413"/>
            <a:ext cx="30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2485" name="TextBox 8"/>
          <p:cNvSpPr txBox="1">
            <a:spLocks noChangeArrowheads="1"/>
          </p:cNvSpPr>
          <p:nvPr/>
        </p:nvSpPr>
        <p:spPr bwMode="auto">
          <a:xfrm>
            <a:off x="5278438" y="2655888"/>
            <a:ext cx="430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813" y="-315913"/>
            <a:ext cx="7924800" cy="1143001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2.Каких богов олицетворяют представленные на репродукциях изображения?</a:t>
            </a:r>
            <a:endParaRPr lang="ru-RU" sz="1800" b="1" dirty="0">
              <a:solidFill>
                <a:srgbClr val="FBFB7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2875"/>
            <a:ext cx="1419225" cy="2133600"/>
          </a:xfrm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1268413"/>
            <a:ext cx="2232025" cy="273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3644900"/>
            <a:ext cx="2620962" cy="2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4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0438" y="884238"/>
            <a:ext cx="2560637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Box 9"/>
          <p:cNvSpPr txBox="1">
            <a:spLocks noChangeArrowheads="1"/>
          </p:cNvSpPr>
          <p:nvPr/>
        </p:nvSpPr>
        <p:spPr bwMode="auto">
          <a:xfrm>
            <a:off x="0" y="2449513"/>
            <a:ext cx="60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179388" y="630872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4643438" y="36449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3438" y="6092825"/>
            <a:ext cx="504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4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4</a:t>
            </a:r>
            <a:endParaRPr lang="ru-RU" dirty="0"/>
          </a:p>
        </p:txBody>
      </p:sp>
      <p:sp>
        <p:nvSpPr>
          <p:cNvPr id="63499" name="TextBox 13"/>
          <p:cNvSpPr txBox="1">
            <a:spLocks noChangeArrowheads="1"/>
          </p:cNvSpPr>
          <p:nvPr/>
        </p:nvSpPr>
        <p:spPr bwMode="auto">
          <a:xfrm>
            <a:off x="8243888" y="3141663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5</a:t>
            </a:r>
          </a:p>
        </p:txBody>
      </p:sp>
      <p:sp>
        <p:nvSpPr>
          <p:cNvPr id="63500" name="TextBox 14"/>
          <p:cNvSpPr txBox="1">
            <a:spLocks noChangeArrowheads="1"/>
          </p:cNvSpPr>
          <p:nvPr/>
        </p:nvSpPr>
        <p:spPr bwMode="auto">
          <a:xfrm>
            <a:off x="8640763" y="6494463"/>
            <a:ext cx="395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  <p:pic>
        <p:nvPicPr>
          <p:cNvPr id="29709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138" y="3860800"/>
            <a:ext cx="1785937" cy="241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3502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4221163"/>
            <a:ext cx="20161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39725" y="404813"/>
            <a:ext cx="78486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 предложения:</a:t>
            </a:r>
          </a:p>
          <a:p>
            <a:endParaRPr lang="ru-RU" sz="3600" b="1">
              <a:solidFill>
                <a:srgbClr val="FBFB7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>
                <a:solidFill>
                  <a:srgbClr val="FBFB79"/>
                </a:solidFill>
                <a:latin typeface="Garamond" pitchFamily="18" charset="0"/>
                <a:cs typeface="Times New Roman" pitchFamily="18" charset="0"/>
              </a:rPr>
              <a:t>- Культура Индии представлена следующими периодами………..</a:t>
            </a:r>
          </a:p>
          <a:p>
            <a:r>
              <a:rPr lang="ru-RU" sz="3200" b="1">
                <a:solidFill>
                  <a:srgbClr val="FBFB79"/>
                </a:solidFill>
                <a:latin typeface="Garamond" pitchFamily="18" charset="0"/>
                <a:cs typeface="Times New Roman" pitchFamily="18" charset="0"/>
              </a:rPr>
              <a:t>-  Культура Индии дала миру следующие религии……………</a:t>
            </a:r>
          </a:p>
          <a:p>
            <a:pPr>
              <a:buFontTx/>
              <a:buChar char="-"/>
            </a:pPr>
            <a:r>
              <a:rPr lang="ru-RU" sz="3200" b="1">
                <a:solidFill>
                  <a:srgbClr val="FBFB79"/>
                </a:solidFill>
                <a:latin typeface="Garamond" pitchFamily="18" charset="0"/>
                <a:cs typeface="Times New Roman" pitchFamily="18" charset="0"/>
              </a:rPr>
              <a:t>Культура Индии  подарила людям  такие  эпические  и философские произведения</a:t>
            </a:r>
            <a:r>
              <a:rPr lang="ru-RU" sz="3200" b="1">
                <a:solidFill>
                  <a:srgbClr val="FBFB79"/>
                </a:solidFill>
                <a:latin typeface="Garamond" pitchFamily="18" charset="0"/>
              </a:rPr>
              <a:t>………………………</a:t>
            </a:r>
          </a:p>
          <a:p>
            <a:pPr>
              <a:buFontTx/>
              <a:buChar char="-"/>
            </a:pPr>
            <a:r>
              <a:rPr lang="ru-RU" sz="3200" b="1">
                <a:solidFill>
                  <a:srgbClr val="FBFB79"/>
                </a:solidFill>
                <a:latin typeface="Garamond" pitchFamily="18" charset="0"/>
              </a:rPr>
              <a:t>Ступы стали возводить в ……в. </a:t>
            </a:r>
          </a:p>
          <a:p>
            <a:pPr>
              <a:buFontTx/>
              <a:buChar char="-"/>
            </a:pPr>
            <a:r>
              <a:rPr lang="ru-RU" sz="3200" b="1">
                <a:solidFill>
                  <a:srgbClr val="FBFB79"/>
                </a:solidFill>
                <a:latin typeface="Garamond" pitchFamily="18" charset="0"/>
              </a:rPr>
              <a:t>От египетских пирамид они отличались тем, что……..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981075"/>
            <a:ext cx="8064500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4.Ответьте на вопросы: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200" b="1" dirty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почему самый первый период назван ведическим?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2200" b="1" dirty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какие произведения эпоса были созданы в этот период? В   чём их суть?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ru-RU" sz="2200" b="1" dirty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какие религии были сформированы  в ведический период?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Segoe Script" pitchFamily="34" charset="0"/>
                <a:cs typeface="Times New Roman" pitchFamily="18" charset="0"/>
              </a:rPr>
              <a:t>Древнеиндийская культура оказала большое воздействие на культуру других стран. Уже с глубокой древности ее традиции переплетались с традициями Востока.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>
              <a:latin typeface="Segoe Script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Segoe Script" pitchFamily="34" charset="0"/>
                <a:cs typeface="Times New Roman" pitchFamily="18" charset="0"/>
              </a:rPr>
              <a:t>В современной Индии с почтением относятся к культурному наследию. Для этой страны характерна живучесть древних традиций и не удивительно, что многие достижения древнеиндийской цивилизации вошли в общекультурный фонд индийцев. Они стали неотъемлемым компонентом и мировой цивилизации, а сама Индия остается одной из самых любимых и загадочных стран в мире, “страной чудес”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85776"/>
            <a:ext cx="7924800" cy="1143001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Книжная  миниатюра  Индии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4211638" y="908050"/>
            <a:ext cx="5113337" cy="5400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BFB79"/>
                </a:solidFill>
              </a:rPr>
              <a:t>        </a:t>
            </a:r>
            <a:r>
              <a:rPr lang="ru-RU" sz="200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Главная особенность могольской миниатюры, переживавшей при первых императорах свой расцвет, — все нараставшая тенденция к передаче реального облика людей, предметов, природы. Одним из интереснейших достижений стал «могольский портрет». Основная его цель ─ передать сходство, характерные особенности лица, а при возможности и психологическую характеристику персонажа. </a:t>
            </a:r>
          </a:p>
          <a:p>
            <a:pPr>
              <a:buFont typeface="Wingdings" pitchFamily="2" charset="2"/>
              <a:buNone/>
            </a:pPr>
            <a:r>
              <a:rPr lang="ru-RU" sz="2000" smtClean="0"/>
              <a:t>             </a:t>
            </a:r>
          </a:p>
        </p:txBody>
      </p:sp>
      <p:pic>
        <p:nvPicPr>
          <p:cNvPr id="26628" name="Рисунок 3" descr="Индийская живопись, миниатюр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36004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188" y="3638550"/>
            <a:ext cx="30035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" y="1557338"/>
            <a:ext cx="818991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928688"/>
            <a:ext cx="4181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1" y="5357826"/>
            <a:ext cx="407196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Шива и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Парватти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детьми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Forest\Рабочий стол\ср Индия\кормление слона могольская школа 17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742950"/>
            <a:ext cx="6985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Forest\Рабочий стол\ср Индия\сельский концерт могольская шк 16-17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619125"/>
            <a:ext cx="43053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5791200" y="457200"/>
            <a:ext cx="3048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entury Gothic" pitchFamily="34" charset="0"/>
              </a:rPr>
              <a:t>   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    В двух других школах индийской живописи, в Раджастхане и возникшей несколько позже Пахари, основную роль играли сюжеты из легенд о Кришне («</a:t>
            </a:r>
            <a:r>
              <a:rPr lang="ru-RU" sz="1600" u="sng">
                <a:latin typeface="Times New Roman" pitchFamily="18" charset="0"/>
                <a:cs typeface="Times New Roman" pitchFamily="18" charset="0"/>
                <a:hlinkClick r:id="rId2"/>
              </a:rPr>
              <a:t>Маленький Кришна на цветке лотоса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»). Художники традиционных индийских школ живописи иллюстрировали поэмы «Гитаговинду» и «Бхагаватпурану» — классические тексты культа Кришны. Целую серию картин представляли иллюстрации к месяцам года, связанные с определённым настроением человека, той или иной музыкой. Подобные миниатюры вновь говорили о нерасторжимой связи всего живого, о единстве природы и человека — о том главном, что всегда утверждало индийское искусство</a:t>
            </a:r>
          </a:p>
        </p:txBody>
      </p:sp>
      <p:pic>
        <p:nvPicPr>
          <p:cNvPr id="57347" name="Picture 2" descr="C:\Documents and Settings\Forest\Рабочий стол\ср Индия\маленький Будда в Лотос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2387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Forest\Рабочий стол\иллюст по Индии\Кришна среди девушек. Раджпурская миниатюра. кон.17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9525"/>
            <a:ext cx="5072063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096000" y="52578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Кришна среди девушек, раджпурская школа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-315913"/>
            <a:ext cx="7924800" cy="1143001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 Индии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4356100" y="765175"/>
            <a:ext cx="4679950" cy="58324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/>
              <a:t/>
            </a:r>
            <a:br>
              <a:rPr lang="ru-RU" sz="1800" smtClean="0"/>
            </a:br>
            <a:r>
              <a:rPr lang="ru-RU" sz="160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Театральное искусство Индии зародилось в 1-2 вв. до н.э. и его создание приписывают мудрецу по имени Бхарата. Согласно легенде,бог войны Индра попросил создателя Брахму придумать развлечение, которое понравилось бы всем людям.Брахма извлёк из четырёх «Вед» декламацию, пение,игру и эстетику и научил этим искусствам Бхарату, повелев ему со ста его сыновьями беречь и утверждать это искусство на земле. Брахма сформулировал главные задачи театра: </a:t>
            </a:r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поучать и развлекать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Самые дошедшие до нас ранние пьесы написаны на классическом языке Индии- санскрите и позволяют сделать вывод. Что в то время драматургия была развитым жаром театрального искусства. Излюбленные сюжеты пьес – народные предания и легенды, героические подвиги королевских мудрецов и любовь.</a:t>
            </a:r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60325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55675"/>
            <a:ext cx="85344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-242888"/>
            <a:ext cx="7924800" cy="1143001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ru-RU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 Индии</a:t>
            </a:r>
            <a:endParaRPr lang="ru-RU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4772025" y="933450"/>
            <a:ext cx="4259263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rgbClr val="FBFB79"/>
                </a:solidFill>
              </a:rPr>
              <a:t>         </a:t>
            </a:r>
            <a:r>
              <a:rPr lang="ru-RU" sz="200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Слово "сангит", во многих индийских языках означающее "музыка", буквально переводится как "сведение воедино и выражение всего".</a:t>
            </a:r>
          </a:p>
          <a:p>
            <a:pPr>
              <a:buFont typeface="Arial" charset="0"/>
              <a:buChar char="•"/>
            </a:pPr>
            <a:r>
              <a:rPr lang="ru-RU" sz="2000" smtClean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     Важнейшее место среди музыкальных инструментов Древней Индии принадлежало ударным и струнным.</a:t>
            </a:r>
          </a:p>
        </p:txBody>
      </p:sp>
      <p:pic>
        <p:nvPicPr>
          <p:cNvPr id="2765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260475"/>
            <a:ext cx="5583237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4284663" y="6237288"/>
            <a:ext cx="1296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BFB79"/>
                </a:solidFill>
              </a:rPr>
              <a:t>Табла</a:t>
            </a:r>
          </a:p>
        </p:txBody>
      </p:sp>
      <p:pic>
        <p:nvPicPr>
          <p:cNvPr id="27654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928688"/>
            <a:ext cx="82407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Box 8"/>
          <p:cNvSpPr txBox="1">
            <a:spLocks noChangeArrowheads="1"/>
          </p:cNvSpPr>
          <p:nvPr/>
        </p:nvSpPr>
        <p:spPr bwMode="auto">
          <a:xfrm>
            <a:off x="106363" y="4508500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Вина. Ситар. Саранги</a:t>
            </a:r>
          </a:p>
        </p:txBody>
      </p:sp>
      <p:pic>
        <p:nvPicPr>
          <p:cNvPr id="27656" name="Рисунок 9" descr="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136775"/>
            <a:ext cx="313213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4297363"/>
            <a:ext cx="338455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188913"/>
            <a:ext cx="18383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139700"/>
            <a:ext cx="64658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Box 6"/>
          <p:cNvSpPr txBox="1">
            <a:spLocks noChangeArrowheads="1"/>
          </p:cNvSpPr>
          <p:nvPr/>
        </p:nvSpPr>
        <p:spPr bwMode="auto">
          <a:xfrm>
            <a:off x="4067175" y="4149725"/>
            <a:ext cx="45370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Высшей целью представления было достижение РАСЫ – эстетического наслаждения, возникающего вследствие искусной игры актёра. Восемь основных чувств (комизм,патетика,эротика,гнев,героика,ужас,ненависть.изумление)-должны были воплотить актёры.</a:t>
            </a:r>
          </a:p>
          <a:p>
            <a:r>
              <a:rPr lang="ru-RU" sz="160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Характерной особенностью индийского театра является единство музыки. пения и танца.</a:t>
            </a:r>
          </a:p>
          <a:p>
            <a:endParaRPr lang="ru-RU" sz="1600"/>
          </a:p>
        </p:txBody>
      </p:sp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184150" y="3562350"/>
            <a:ext cx="3278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Статуэтка танцующей девушки (Мохенджо Даро-</a:t>
            </a:r>
            <a:r>
              <a:rPr lang="en-US" sz="1400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тыс. До н.э.)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985</TotalTime>
  <Words>456</Words>
  <Application>Microsoft Office PowerPoint</Application>
  <PresentationFormat>Экран (4:3)</PresentationFormat>
  <Paragraphs>63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V. Книжная  миниатюра  Индии</vt:lpstr>
      <vt:lpstr>Слайд 3</vt:lpstr>
      <vt:lpstr>Слайд 4</vt:lpstr>
      <vt:lpstr>Слайд 5</vt:lpstr>
      <vt:lpstr>Слайд 6</vt:lpstr>
      <vt:lpstr>VI. Театр  Индии</vt:lpstr>
      <vt:lpstr>VII. Музыка Индии</vt:lpstr>
      <vt:lpstr>Слайд 9</vt:lpstr>
      <vt:lpstr>VIII. Вопросы и задания :</vt:lpstr>
      <vt:lpstr>2.Каких богов олицетворяют представленные на репродукциях изображения?</vt:lpstr>
      <vt:lpstr>Слайд 12</vt:lpstr>
      <vt:lpstr>Слайд 13</vt:lpstr>
      <vt:lpstr>IX. Вывод :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 Исламского Востока</dc:title>
  <dc:creator>Ученик 3</dc:creator>
  <cp:lastModifiedBy>asu</cp:lastModifiedBy>
  <cp:revision>117</cp:revision>
  <dcterms:created xsi:type="dcterms:W3CDTF">2009-08-30T21:42:46Z</dcterms:created>
  <dcterms:modified xsi:type="dcterms:W3CDTF">2015-02-10T10:54:18Z</dcterms:modified>
</cp:coreProperties>
</file>