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5" autoAdjust="0"/>
    <p:restoredTop sz="94660"/>
  </p:normalViewPr>
  <p:slideViewPr>
    <p:cSldViewPr>
      <p:cViewPr varScale="1">
        <p:scale>
          <a:sx n="69" d="100"/>
          <a:sy n="69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E25D-0914-4C06-9AB6-A292AFC62328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D3D7-444C-4570-8778-0A92F6690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E25D-0914-4C06-9AB6-A292AFC62328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D3D7-444C-4570-8778-0A92F6690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E25D-0914-4C06-9AB6-A292AFC62328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D3D7-444C-4570-8778-0A92F6690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E25D-0914-4C06-9AB6-A292AFC62328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D3D7-444C-4570-8778-0A92F6690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E25D-0914-4C06-9AB6-A292AFC62328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D3D7-444C-4570-8778-0A92F6690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E25D-0914-4C06-9AB6-A292AFC62328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D3D7-444C-4570-8778-0A92F6690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E25D-0914-4C06-9AB6-A292AFC62328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D3D7-444C-4570-8778-0A92F6690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E25D-0914-4C06-9AB6-A292AFC62328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D3D7-444C-4570-8778-0A92F6690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E25D-0914-4C06-9AB6-A292AFC62328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D3D7-444C-4570-8778-0A92F6690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E25D-0914-4C06-9AB6-A292AFC62328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D3D7-444C-4570-8778-0A92F6690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E25D-0914-4C06-9AB6-A292AFC62328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D3D7-444C-4570-8778-0A92F6690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9E25D-0914-4C06-9AB6-A292AFC62328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D3D7-444C-4570-8778-0A92F6690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928826"/>
          </a:xfrm>
        </p:spPr>
        <p:txBody>
          <a:bodyPr>
            <a:normAutofit/>
          </a:bodyPr>
          <a:lstStyle/>
          <a:p>
            <a:pPr algn="l"/>
            <a: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МУЗЫКА И МАТЕМАТИКА</a:t>
            </a:r>
            <a:endParaRPr lang="ru-RU" sz="4800" b="1" i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2428868"/>
            <a:ext cx="5186354" cy="1752600"/>
          </a:xfrm>
        </p:spPr>
        <p:txBody>
          <a:bodyPr>
            <a:noAutofit/>
          </a:bodyPr>
          <a:lstStyle/>
          <a:p>
            <a:pPr algn="r"/>
            <a:r>
              <a:rPr lang="ru-RU" sz="5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НОТЫ </a:t>
            </a:r>
          </a:p>
          <a:p>
            <a:pPr algn="r"/>
            <a:r>
              <a:rPr lang="ru-RU" sz="5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И ЧИСЛА</a:t>
            </a:r>
            <a:endParaRPr lang="ru-RU" sz="5400" i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5643578"/>
            <a:ext cx="628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МИРГОРОДСКАЯ КСЕНИЯ </a:t>
            </a:r>
          </a:p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5 «Б» КЛАСС МБОУ «СОШ№14»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 descr="getImage.jpg"/>
          <p:cNvPicPr>
            <a:picLocks noChangeAspect="1"/>
          </p:cNvPicPr>
          <p:nvPr/>
        </p:nvPicPr>
        <p:blipFill>
          <a:blip r:embed="rId2" cstate="print"/>
          <a:srcRect l="25000" t="11765"/>
          <a:stretch>
            <a:fillRect/>
          </a:stretch>
        </p:blipFill>
        <p:spPr>
          <a:xfrm>
            <a:off x="714348" y="1928802"/>
            <a:ext cx="4000528" cy="335758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что </a:t>
            </a:r>
            <a:r>
              <a:rPr lang="ru-RU" dirty="0"/>
              <a:t>в прошлом были неоднократные попытки рассматривать музыку, как один из объектов изучения математики. Таким образом, многие учёные в древности считали, что гармония чисел является сродни гармонии звуков и дополняет друг друга, музыку и математику.</a:t>
            </a:r>
          </a:p>
          <a:p>
            <a:endParaRPr lang="ru-RU" dirty="0"/>
          </a:p>
        </p:txBody>
      </p:sp>
      <p:pic>
        <p:nvPicPr>
          <p:cNvPr id="4" name="Рисунок 3" descr="imgpreview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43381"/>
            <a:ext cx="2357422" cy="2714620"/>
          </a:xfrm>
          <a:prstGeom prst="rect">
            <a:avLst/>
          </a:prstGeom>
        </p:spPr>
      </p:pic>
      <p:pic>
        <p:nvPicPr>
          <p:cNvPr id="5" name="Рисунок 4" descr="imgpreview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4744" y="4143380"/>
            <a:ext cx="2143140" cy="2714620"/>
          </a:xfrm>
          <a:prstGeom prst="rect">
            <a:avLst/>
          </a:prstGeom>
        </p:spPr>
      </p:pic>
      <p:pic>
        <p:nvPicPr>
          <p:cNvPr id="6" name="Рисунок 5" descr="imgpreview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72330" y="4143380"/>
            <a:ext cx="2071670" cy="271462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preview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357694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Первые </a:t>
            </a:r>
            <a:r>
              <a:rPr lang="ru-RU" dirty="0"/>
              <a:t>числа, которые использовали люди, называются натуральными (1,2,3,4,5…). Согласно учению Пифагора с помощью натуральных чисел можно описать окружающий нас мир. Целые  числа и обыкновенные дроби математики называют рациональными числами. Число называется рациональным, поскольку является результатом отношения, деления.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И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сследование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http://go4.imgsmail.ru/imgpreview?key=http%3A//www.mygitara.ru/uploads/posts/2009-08/1249759455_forte_1.gif&amp;mb=imgdb_preview_122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928802"/>
            <a:ext cx="800105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Рациональные числа: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 =0,3181818….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=0,424242…</a:t>
            </a:r>
          </a:p>
          <a:p>
            <a:endParaRPr lang="ru-RU" dirty="0" smtClean="0"/>
          </a:p>
          <a:p>
            <a:r>
              <a:rPr lang="ru-RU" dirty="0" smtClean="0"/>
              <a:t>   =0,196428571428571…</a:t>
            </a:r>
          </a:p>
          <a:p>
            <a:pPr>
              <a:buNone/>
            </a:pPr>
            <a:r>
              <a:rPr lang="ru-RU" dirty="0" smtClean="0"/>
              <a:t>                                                         =</a:t>
            </a:r>
            <a:r>
              <a:rPr lang="en-US" dirty="0" smtClean="0"/>
              <a:t>0,692307692307…</a:t>
            </a:r>
            <a:endParaRPr lang="ru-RU" dirty="0" smtClean="0"/>
          </a:p>
          <a:p>
            <a:r>
              <a:rPr lang="ru-RU" dirty="0" smtClean="0"/>
              <a:t>    </a:t>
            </a:r>
            <a:r>
              <a:rPr lang="en-US" dirty="0" smtClean="0"/>
              <a:t>=0,619047619047…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=0,463414634146…</a:t>
            </a:r>
          </a:p>
          <a:p>
            <a:pPr>
              <a:buNone/>
            </a:pPr>
            <a:r>
              <a:rPr lang="ru-RU" dirty="0" smtClean="0"/>
              <a:t>    =0,8076923076923…</a:t>
            </a:r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428736"/>
            <a:ext cx="357190" cy="765407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2285992"/>
            <a:ext cx="357190" cy="765407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143248"/>
            <a:ext cx="328615" cy="70417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3500438"/>
            <a:ext cx="357190" cy="765407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4643446"/>
            <a:ext cx="342901" cy="734788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5214950"/>
            <a:ext cx="347664" cy="744993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929066"/>
            <a:ext cx="357158" cy="76533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Иррациональные числа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Число </a:t>
            </a:r>
            <a:r>
              <a:rPr lang="ru-RU" dirty="0" err="1" smtClean="0"/>
              <a:t>π</a:t>
            </a:r>
            <a:r>
              <a:rPr lang="ru-RU" dirty="0" smtClean="0"/>
              <a:t>=3,14159265358979323846…</a:t>
            </a:r>
          </a:p>
          <a:p>
            <a:r>
              <a:rPr lang="ru-RU" dirty="0" smtClean="0"/>
              <a:t>Число Эйлера (</a:t>
            </a:r>
            <a:r>
              <a:rPr lang="ru-RU" dirty="0" err="1" smtClean="0"/>
              <a:t>e</a:t>
            </a:r>
            <a:r>
              <a:rPr lang="ru-RU" dirty="0" smtClean="0"/>
              <a:t>) = 2,71828182845904523523536…</a:t>
            </a:r>
          </a:p>
          <a:p>
            <a:r>
              <a:rPr lang="ru-RU" dirty="0" smtClean="0"/>
              <a:t>Число </a:t>
            </a:r>
            <a:r>
              <a:rPr lang="ru-RU" dirty="0" err="1" smtClean="0"/>
              <a:t>ȹ </a:t>
            </a:r>
            <a:r>
              <a:rPr lang="ru-RU" dirty="0" smtClean="0"/>
              <a:t>(золотое сечение) = 1,61803398874989484820…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«Чарльстон» </a:t>
            </a:r>
            <a:r>
              <a:rPr lang="ru-RU" dirty="0" err="1" smtClean="0"/>
              <a:t>В.Дональдсон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при переводе нот первой  темы в числа (по тому же способу, что и в первой части) мы заметили повторяющуюся дробную часть</a:t>
            </a:r>
          </a:p>
          <a:p>
            <a:pPr>
              <a:buNone/>
            </a:pPr>
            <a:r>
              <a:rPr lang="ru-RU" dirty="0" smtClean="0"/>
              <a:t>    0,79799779799779….</a:t>
            </a:r>
          </a:p>
          <a:p>
            <a:endParaRPr lang="ru-RU" dirty="0"/>
          </a:p>
        </p:txBody>
      </p:sp>
      <p:pic>
        <p:nvPicPr>
          <p:cNvPr id="4" name="Рисунок 3" descr="imgpreview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2033" y="3857628"/>
            <a:ext cx="2741967" cy="3000372"/>
          </a:xfrm>
          <a:prstGeom prst="rect">
            <a:avLst/>
          </a:prstGeom>
        </p:spPr>
      </p:pic>
      <p:pic>
        <p:nvPicPr>
          <p:cNvPr id="6" name="Рисунок 5" descr="IMG_20140225_21495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3750471"/>
            <a:ext cx="4143372" cy="3107529"/>
          </a:xfrm>
          <a:prstGeom prst="rect">
            <a:avLst/>
          </a:prstGeom>
        </p:spPr>
      </p:pic>
      <p:sp>
        <p:nvSpPr>
          <p:cNvPr id="7" name="Левая фигурная скобка 6"/>
          <p:cNvSpPr/>
          <p:nvPr/>
        </p:nvSpPr>
        <p:spPr>
          <a:xfrm rot="16200000">
            <a:off x="2143108" y="4143380"/>
            <a:ext cx="285752" cy="857256"/>
          </a:xfrm>
          <a:prstGeom prst="leftBrace">
            <a:avLst>
              <a:gd name="adj1" fmla="val 8333"/>
              <a:gd name="adj2" fmla="val 49334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фигурная скобка 7"/>
          <p:cNvSpPr/>
          <p:nvPr/>
        </p:nvSpPr>
        <p:spPr>
          <a:xfrm rot="16200000">
            <a:off x="3643306" y="4214818"/>
            <a:ext cx="285752" cy="857256"/>
          </a:xfrm>
          <a:prstGeom prst="leftBrace">
            <a:avLst>
              <a:gd name="adj1" fmla="val 8333"/>
              <a:gd name="adj2" fmla="val 49334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«Серенада» Ф.Шуберт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5"/>
            <a:ext cx="8229600" cy="24288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0,98999899|7754579|9892998929…Заметили, что хоть у всей мелодии повторов нет, но в данном произведении ноты повторяются по тактам.</a:t>
            </a:r>
          </a:p>
          <a:p>
            <a:endParaRPr lang="ru-RU" dirty="0"/>
          </a:p>
        </p:txBody>
      </p:sp>
      <p:pic>
        <p:nvPicPr>
          <p:cNvPr id="4" name="Рисунок 3" descr="r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143380"/>
            <a:ext cx="4071966" cy="2507054"/>
          </a:xfrm>
          <a:prstGeom prst="rect">
            <a:avLst/>
          </a:prstGeom>
        </p:spPr>
      </p:pic>
      <p:pic>
        <p:nvPicPr>
          <p:cNvPr id="5" name="Рисунок 4" descr="IMG_20140225_212009.jpg"/>
          <p:cNvPicPr>
            <a:picLocks noChangeAspect="1"/>
          </p:cNvPicPr>
          <p:nvPr/>
        </p:nvPicPr>
        <p:blipFill>
          <a:blip r:embed="rId3" cstate="print"/>
          <a:srcRect l="2941" t="5882"/>
          <a:stretch>
            <a:fillRect/>
          </a:stretch>
        </p:blipFill>
        <p:spPr>
          <a:xfrm>
            <a:off x="4143372" y="3214686"/>
            <a:ext cx="4714876" cy="3428976"/>
          </a:xfrm>
          <a:prstGeom prst="rect">
            <a:avLst/>
          </a:prstGeom>
        </p:spPr>
      </p:pic>
      <p:sp>
        <p:nvSpPr>
          <p:cNvPr id="7" name="Левая фигурная скобка 6"/>
          <p:cNvSpPr/>
          <p:nvPr/>
        </p:nvSpPr>
        <p:spPr>
          <a:xfrm rot="16200000">
            <a:off x="6215074" y="4000504"/>
            <a:ext cx="285752" cy="857256"/>
          </a:xfrm>
          <a:prstGeom prst="leftBrace">
            <a:avLst>
              <a:gd name="adj1" fmla="val 8333"/>
              <a:gd name="adj2" fmla="val 49334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фигурная скобка 7"/>
          <p:cNvSpPr/>
          <p:nvPr/>
        </p:nvSpPr>
        <p:spPr>
          <a:xfrm rot="16200000">
            <a:off x="5143504" y="4000504"/>
            <a:ext cx="285752" cy="857256"/>
          </a:xfrm>
          <a:prstGeom prst="leftBrace">
            <a:avLst>
              <a:gd name="adj1" fmla="val 8333"/>
              <a:gd name="adj2" fmla="val 49334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5143504" y="4572008"/>
            <a:ext cx="285752" cy="857256"/>
          </a:xfrm>
          <a:prstGeom prst="leftBrace">
            <a:avLst>
              <a:gd name="adj1" fmla="val 8333"/>
              <a:gd name="adj2" fmla="val 49334"/>
            </a:avLst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вая фигурная скобка 9"/>
          <p:cNvSpPr/>
          <p:nvPr/>
        </p:nvSpPr>
        <p:spPr>
          <a:xfrm rot="16200000">
            <a:off x="6286512" y="4572008"/>
            <a:ext cx="285752" cy="857256"/>
          </a:xfrm>
          <a:prstGeom prst="leftBrace">
            <a:avLst>
              <a:gd name="adj1" fmla="val 8333"/>
              <a:gd name="adj2" fmla="val 49334"/>
            </a:avLst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Левая фигурная скобка 10"/>
          <p:cNvSpPr/>
          <p:nvPr/>
        </p:nvSpPr>
        <p:spPr>
          <a:xfrm rot="16200000">
            <a:off x="5357818" y="5214950"/>
            <a:ext cx="285752" cy="857256"/>
          </a:xfrm>
          <a:prstGeom prst="leftBrace">
            <a:avLst>
              <a:gd name="adj1" fmla="val 8333"/>
              <a:gd name="adj2" fmla="val 49334"/>
            </a:avLst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 rot="16200000">
            <a:off x="6286512" y="5214950"/>
            <a:ext cx="285752" cy="857256"/>
          </a:xfrm>
          <a:prstGeom prst="leftBrace">
            <a:avLst>
              <a:gd name="adj1" fmla="val 8333"/>
              <a:gd name="adj2" fmla="val 49334"/>
            </a:avLst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5"/>
            <a:ext cx="8472518" cy="41434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В ходе выполнения исследования мною выявлено, что не все числа представимы в виде мелодии. Те числа, у которых в десятичной записи существуют повторения, т.е. периодические обладают «музыкальностью», музыка чисел, у которых повторений не наблюдается, представляет собой неприятную какофонию.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"/>
            <a:ext cx="8229600" cy="378619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«Математика владеет не только истиной, но и высшей красотой – </a:t>
            </a:r>
            <a:r>
              <a:rPr lang="ru-RU" dirty="0" err="1" smtClean="0"/>
              <a:t>красотой</a:t>
            </a:r>
            <a:r>
              <a:rPr lang="ru-RU" dirty="0" smtClean="0"/>
              <a:t> отточенной и строгой, возвышенно чистой и стремящейся к подлинному совершенству, которое свойственно лишь величайшим образцам искусства»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</a:t>
            </a:r>
            <a:r>
              <a:rPr lang="ru-RU" dirty="0" smtClean="0"/>
              <a:t> Бертран Рассел</a:t>
            </a:r>
            <a:endParaRPr lang="ru-RU" dirty="0"/>
          </a:p>
        </p:txBody>
      </p:sp>
      <p:pic>
        <p:nvPicPr>
          <p:cNvPr id="4" name="Рисунок 3" descr="imgpreview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143256"/>
            <a:ext cx="3714744" cy="371474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etImage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57776" cy="364333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42910" y="4214818"/>
            <a:ext cx="7879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ЭПИГРАФ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929718" cy="4525963"/>
          </a:xfrm>
        </p:spPr>
        <p:txBody>
          <a:bodyPr/>
          <a:lstStyle/>
          <a:p>
            <a:pPr algn="ctr">
              <a:buNone/>
            </a:pPr>
            <a:r>
              <a:rPr lang="ru-RU" sz="4000" i="1" dirty="0" smtClean="0"/>
              <a:t>«</a:t>
            </a:r>
            <a:r>
              <a:rPr lang="ru-RU" sz="4000" i="1" dirty="0"/>
              <a:t>Музыка есть таинственная </a:t>
            </a:r>
            <a:r>
              <a:rPr lang="ru-RU" sz="4000" i="1" dirty="0" smtClean="0"/>
              <a:t>арифметика души</a:t>
            </a:r>
            <a:r>
              <a:rPr lang="ru-RU" sz="4000" i="1" dirty="0"/>
              <a:t>;</a:t>
            </a:r>
            <a:br>
              <a:rPr lang="ru-RU" sz="4000" i="1" dirty="0"/>
            </a:br>
            <a:r>
              <a:rPr lang="ru-RU" sz="4000" i="1" dirty="0"/>
              <a:t>Она вычисляет, сама того не подозревая»</a:t>
            </a:r>
            <a:br>
              <a:rPr lang="ru-RU" sz="4000" i="1" dirty="0"/>
            </a:br>
            <a:r>
              <a:rPr lang="ru-RU" sz="4000" i="1" dirty="0" smtClean="0"/>
              <a:t>                                              Г.Лейбниц</a:t>
            </a:r>
            <a:r>
              <a:rPr lang="ru-RU" sz="4000" i="1" dirty="0"/>
              <a:t>.</a:t>
            </a:r>
            <a:endParaRPr lang="ru-RU" sz="4000" dirty="0"/>
          </a:p>
          <a:p>
            <a:endParaRPr lang="ru-RU" dirty="0"/>
          </a:p>
        </p:txBody>
      </p:sp>
      <p:pic>
        <p:nvPicPr>
          <p:cNvPr id="4" name="Рисунок 3" descr="imgpreview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2928934"/>
            <a:ext cx="3399099" cy="392906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preview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4771478"/>
            <a:ext cx="2786050" cy="20865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/>
              <a:t>АКТУАЛЬНОСТЬ</a:t>
            </a:r>
            <a:endParaRPr lang="ru-RU" dirty="0"/>
          </a:p>
        </p:txBody>
      </p:sp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4525963"/>
          </a:xfrm>
        </p:spPr>
        <p:txBody>
          <a:bodyPr>
            <a:normAutofit fontScale="92500"/>
          </a:bodyPr>
          <a:lstStyle/>
          <a:p>
            <a:r>
              <a:rPr lang="ru-RU" dirty="0"/>
              <a:t>Математика и музыка – два школьных предмета, два полюса человеческой культуры. Слушая, музыку мы попадаем в волшебный мир звуков и открываем в ней совершенство, простоту и гармонию. </a:t>
            </a:r>
            <a:endParaRPr lang="ru-RU" dirty="0" smtClean="0"/>
          </a:p>
          <a:p>
            <a:r>
              <a:rPr lang="ru-RU" dirty="0" smtClean="0"/>
              <a:t>Решая </a:t>
            </a:r>
            <a:r>
              <a:rPr lang="ru-RU" dirty="0"/>
              <a:t>математические задачи, мы погружаемся в строгое пространство чисел. И не </a:t>
            </a:r>
            <a:r>
              <a:rPr lang="ru-RU" dirty="0" smtClean="0"/>
              <a:t>задумываемся </a:t>
            </a:r>
            <a:r>
              <a:rPr lang="ru-RU" dirty="0"/>
              <a:t>о том, что мир звуков и пространство чисел издавна тесно связаны друг с другом.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229600" cy="1143000"/>
          </a:xfrm>
        </p:spPr>
        <p:txBody>
          <a:bodyPr/>
          <a:lstStyle/>
          <a:p>
            <a:pPr algn="l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Цель: 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472518" cy="14001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определить </a:t>
            </a:r>
            <a:r>
              <a:rPr lang="ru-RU" dirty="0"/>
              <a:t>какая связь существует </a:t>
            </a:r>
            <a:r>
              <a:rPr lang="ru-RU" dirty="0" smtClean="0"/>
              <a:t>между  математикой </a:t>
            </a:r>
            <a:r>
              <a:rPr lang="ru-RU" dirty="0"/>
              <a:t>и музыкой, числами и нотами.</a:t>
            </a: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3214686"/>
            <a:ext cx="857256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1.Выяснить, были ли в истории попытки связать музыку с математикой.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2.Провести свое исследование по установлению связи между музыкой и математикой, числами и нотами.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Определить в чем заключается музыкальность числа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4282" y="20002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Задачи: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Г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ипотеза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229600" cy="4525963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dirty="0" smtClean="0"/>
              <a:t>любое </a:t>
            </a:r>
            <a:r>
              <a:rPr lang="ru-RU" dirty="0"/>
              <a:t>музыкальное произведение можно представить, в виде некоторой бесконечной дроби.</a:t>
            </a:r>
          </a:p>
          <a:p>
            <a:r>
              <a:rPr lang="ru-RU" dirty="0"/>
              <a:t>В соответствии с данной гипотезой возник еще один вопрос моего исследования: а любую ли бесконечную дробь можно представить в виде мелодии.</a:t>
            </a:r>
          </a:p>
          <a:p>
            <a:endParaRPr lang="ru-RU" dirty="0"/>
          </a:p>
        </p:txBody>
      </p:sp>
      <p:pic>
        <p:nvPicPr>
          <p:cNvPr id="4" name="Рисунок 3" descr="imgpreview (5).jpg"/>
          <p:cNvPicPr>
            <a:picLocks noChangeAspect="1"/>
          </p:cNvPicPr>
          <p:nvPr/>
        </p:nvPicPr>
        <p:blipFill>
          <a:blip r:embed="rId2" cstate="print">
            <a:lum bright="32000"/>
          </a:blip>
          <a:stretch>
            <a:fillRect/>
          </a:stretch>
        </p:blipFill>
        <p:spPr>
          <a:xfrm>
            <a:off x="5852812" y="4214818"/>
            <a:ext cx="3291188" cy="264318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429652" cy="5715016"/>
          </a:xfrm>
        </p:spPr>
        <p:txBody>
          <a:bodyPr/>
          <a:lstStyle/>
          <a:p>
            <a:pPr>
              <a:buNone/>
            </a:pPr>
            <a:r>
              <a:rPr lang="ru-RU" b="1" dirty="0"/>
              <a:t>Объект исследования:</a:t>
            </a:r>
            <a:r>
              <a:rPr lang="ru-RU" dirty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музыка </a:t>
            </a:r>
            <a:r>
              <a:rPr lang="ru-RU" dirty="0"/>
              <a:t>и математика,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числа </a:t>
            </a:r>
            <a:r>
              <a:rPr lang="ru-RU" dirty="0"/>
              <a:t>и ноты</a:t>
            </a:r>
          </a:p>
          <a:p>
            <a:pPr>
              <a:buNone/>
            </a:pPr>
            <a:r>
              <a:rPr lang="ru-RU" b="1" dirty="0"/>
              <a:t>Методы исследования: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1.Изучение, обработка и анализ документов.</a:t>
            </a:r>
            <a:br>
              <a:rPr lang="ru-RU" dirty="0"/>
            </a:br>
            <a:r>
              <a:rPr lang="ru-RU" dirty="0"/>
              <a:t>2.Метод исследования музыкального произведения.</a:t>
            </a:r>
            <a:br>
              <a:rPr lang="ru-RU" dirty="0"/>
            </a:br>
            <a:r>
              <a:rPr lang="ru-RU" dirty="0"/>
              <a:t>3.Метод проблемно-поисковой ситуации.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Леонард Эйлер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358346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“</a:t>
            </a:r>
            <a:r>
              <a:rPr lang="ru-RU" dirty="0"/>
              <a:t>Диссертация о звуке</a:t>
            </a:r>
            <a:r>
              <a:rPr lang="ru-RU" dirty="0" smtClean="0"/>
              <a:t>”,</a:t>
            </a:r>
          </a:p>
          <a:p>
            <a:pPr>
              <a:buNone/>
            </a:pPr>
            <a:r>
              <a:rPr lang="ru-RU" dirty="0" smtClean="0"/>
              <a:t>написанная </a:t>
            </a:r>
            <a:r>
              <a:rPr lang="ru-RU" dirty="0"/>
              <a:t>в 1727 году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“</a:t>
            </a:r>
            <a:r>
              <a:rPr lang="ru-RU" dirty="0"/>
              <a:t>Моей конечной целью в этом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труде </a:t>
            </a:r>
            <a:r>
              <a:rPr lang="ru-RU" dirty="0"/>
              <a:t>было </a:t>
            </a:r>
            <a:r>
              <a:rPr lang="ru-RU" dirty="0" smtClean="0"/>
              <a:t>то, что </a:t>
            </a:r>
            <a:r>
              <a:rPr lang="ru-RU" dirty="0"/>
              <a:t>я </a:t>
            </a:r>
            <a:r>
              <a:rPr lang="ru-RU" dirty="0" smtClean="0"/>
              <a:t>стремился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представить музыку как </a:t>
            </a:r>
            <a:r>
              <a:rPr lang="ru-RU" dirty="0" smtClean="0"/>
              <a:t>часть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математики и </a:t>
            </a:r>
            <a:r>
              <a:rPr lang="ru-RU" dirty="0" smtClean="0"/>
              <a:t>вывести </a:t>
            </a:r>
            <a:r>
              <a:rPr lang="ru-RU" dirty="0"/>
              <a:t>в надлежащем порядке </a:t>
            </a:r>
            <a:r>
              <a:rPr lang="ru-RU" dirty="0" smtClean="0"/>
              <a:t>из </a:t>
            </a:r>
          </a:p>
          <a:p>
            <a:pPr>
              <a:buNone/>
            </a:pPr>
            <a:r>
              <a:rPr lang="ru-RU" dirty="0" smtClean="0"/>
              <a:t>правильных </a:t>
            </a:r>
            <a:r>
              <a:rPr lang="ru-RU" dirty="0"/>
              <a:t>оснований все, что может сделать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приятным </a:t>
            </a:r>
            <a:r>
              <a:rPr lang="ru-RU" dirty="0"/>
              <a:t>объединение и смешивание звуков”.</a:t>
            </a:r>
          </a:p>
          <a:p>
            <a:endParaRPr lang="ru-RU" dirty="0"/>
          </a:p>
        </p:txBody>
      </p:sp>
      <p:pic>
        <p:nvPicPr>
          <p:cNvPr id="4" name="Рисунок 3" descr="imgpreview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5" y="0"/>
            <a:ext cx="2928926" cy="364888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"/>
            <a:ext cx="9001156" cy="3143248"/>
          </a:xfrm>
        </p:spPr>
        <p:txBody>
          <a:bodyPr/>
          <a:lstStyle/>
          <a:p>
            <a:pPr>
              <a:buNone/>
            </a:pPr>
            <a:r>
              <a:rPr lang="ru-RU" dirty="0"/>
              <a:t>Лейбниц в письме Гольдбаху пишет: “Музыка есть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скрытое </a:t>
            </a:r>
            <a:r>
              <a:rPr lang="ru-RU" dirty="0"/>
              <a:t>арифметическое упражнение души, не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умеющей </a:t>
            </a:r>
            <a:r>
              <a:rPr lang="ru-RU" dirty="0"/>
              <a:t>считать”.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 </a:t>
            </a:r>
            <a:r>
              <a:rPr lang="ru-RU" dirty="0"/>
              <a:t>что Гольдбах ему отвечает: “Музыка – </a:t>
            </a:r>
            <a:r>
              <a:rPr lang="ru-RU" dirty="0" smtClean="0"/>
              <a:t>это </a:t>
            </a:r>
          </a:p>
          <a:p>
            <a:pPr>
              <a:buNone/>
            </a:pPr>
            <a:r>
              <a:rPr lang="ru-RU" dirty="0" smtClean="0"/>
              <a:t>проявление </a:t>
            </a:r>
            <a:r>
              <a:rPr lang="ru-RU" dirty="0"/>
              <a:t>скрытой математики”.</a:t>
            </a:r>
          </a:p>
          <a:p>
            <a:endParaRPr lang="ru-RU" dirty="0"/>
          </a:p>
        </p:txBody>
      </p:sp>
      <p:pic>
        <p:nvPicPr>
          <p:cNvPr id="4" name="Рисунок 3" descr="imgpreview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71811"/>
            <a:ext cx="3214678" cy="3786190"/>
          </a:xfrm>
          <a:prstGeom prst="rect">
            <a:avLst/>
          </a:prstGeom>
        </p:spPr>
      </p:pic>
      <p:pic>
        <p:nvPicPr>
          <p:cNvPr id="5" name="Рисунок 4" descr="imgpreview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3071810"/>
            <a:ext cx="3143241" cy="378619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Пифагор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гармония чисел сродни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гармонии </a:t>
            </a:r>
            <a:r>
              <a:rPr lang="ru-RU" dirty="0"/>
              <a:t>звуков </a:t>
            </a:r>
            <a:r>
              <a:rPr lang="ru-RU" dirty="0" smtClean="0"/>
              <a:t>и оба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этих </a:t>
            </a:r>
            <a:r>
              <a:rPr lang="ru-RU" dirty="0" smtClean="0"/>
              <a:t>понятия упорядочивают</a:t>
            </a:r>
          </a:p>
          <a:p>
            <a:pPr>
              <a:buNone/>
            </a:pPr>
            <a:r>
              <a:rPr lang="ru-RU" dirty="0" smtClean="0"/>
              <a:t>хаотичность </a:t>
            </a:r>
            <a:r>
              <a:rPr lang="ru-RU" dirty="0"/>
              <a:t>мышления </a:t>
            </a:r>
            <a:r>
              <a:rPr lang="ru-RU" dirty="0" smtClean="0"/>
              <a:t>и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дополняют </a:t>
            </a:r>
            <a:r>
              <a:rPr lang="ru-RU" dirty="0" smtClean="0"/>
              <a:t>друг друга.</a:t>
            </a:r>
          </a:p>
          <a:p>
            <a:pPr>
              <a:buNone/>
            </a:pPr>
            <a:r>
              <a:rPr lang="ru-RU" dirty="0" smtClean="0"/>
              <a:t> Пифагор  </a:t>
            </a:r>
            <a:r>
              <a:rPr lang="ru-RU" dirty="0"/>
              <a:t>был не только философом, но 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математиком</a:t>
            </a:r>
            <a:r>
              <a:rPr lang="ru-RU" dirty="0"/>
              <a:t>, и теоретиком музыки.</a:t>
            </a:r>
          </a:p>
        </p:txBody>
      </p:sp>
      <p:pic>
        <p:nvPicPr>
          <p:cNvPr id="4" name="Рисунок 3" descr="imgpreview (8).jpg"/>
          <p:cNvPicPr>
            <a:picLocks noChangeAspect="1"/>
          </p:cNvPicPr>
          <p:nvPr/>
        </p:nvPicPr>
        <p:blipFill>
          <a:blip r:embed="rId2" cstate="print">
            <a:lum bright="17000" contrast="82000"/>
          </a:blip>
          <a:stretch>
            <a:fillRect/>
          </a:stretch>
        </p:blipFill>
        <p:spPr>
          <a:xfrm>
            <a:off x="6181282" y="0"/>
            <a:ext cx="2962718" cy="421481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526</Words>
  <Application>Microsoft Office PowerPoint</Application>
  <PresentationFormat>Экран (4:3)</PresentationFormat>
  <Paragraphs>71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МУЗЫКА И МАТЕМАТИКА</vt:lpstr>
      <vt:lpstr>ЭПИГРАФ</vt:lpstr>
      <vt:lpstr>АКТУАЛЬНОСТЬ</vt:lpstr>
      <vt:lpstr>Цель: </vt:lpstr>
      <vt:lpstr>Гипотеза</vt:lpstr>
      <vt:lpstr>Слайд 6</vt:lpstr>
      <vt:lpstr>Леонард Эйлер</vt:lpstr>
      <vt:lpstr>Слайд 8</vt:lpstr>
      <vt:lpstr>Пифагор</vt:lpstr>
      <vt:lpstr>Слайд 10</vt:lpstr>
      <vt:lpstr>Слайд 11</vt:lpstr>
      <vt:lpstr>Исследование</vt:lpstr>
      <vt:lpstr>Рациональные числа: </vt:lpstr>
      <vt:lpstr>Иррациональные числа</vt:lpstr>
      <vt:lpstr>«Чарльстон» В.Дональдсон.</vt:lpstr>
      <vt:lpstr>«Серенада» Ф.Шуберт</vt:lpstr>
      <vt:lpstr>Заключение</vt:lpstr>
      <vt:lpstr>Слайд 18</vt:lpstr>
      <vt:lpstr>Слайд 19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 И МАТЕМАТИКА</dc:title>
  <dc:creator>USER</dc:creator>
  <cp:lastModifiedBy>USER</cp:lastModifiedBy>
  <cp:revision>21</cp:revision>
  <dcterms:created xsi:type="dcterms:W3CDTF">2014-02-23T10:44:57Z</dcterms:created>
  <dcterms:modified xsi:type="dcterms:W3CDTF">2014-02-25T12:02:17Z</dcterms:modified>
</cp:coreProperties>
</file>