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6" r:id="rId4"/>
    <p:sldId id="258" r:id="rId5"/>
    <p:sldId id="272" r:id="rId6"/>
    <p:sldId id="267" r:id="rId7"/>
    <p:sldId id="259" r:id="rId8"/>
    <p:sldId id="261" r:id="rId9"/>
    <p:sldId id="263" r:id="rId10"/>
    <p:sldId id="270" r:id="rId11"/>
    <p:sldId id="271" r:id="rId12"/>
    <p:sldId id="262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D5E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40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ll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9058" y="3355848"/>
            <a:ext cx="4833942" cy="1673352"/>
          </a:xfrm>
        </p:spPr>
        <p:txBody>
          <a:bodyPr/>
          <a:lstStyle/>
          <a:p>
            <a:r>
              <a:rPr lang="ru-RU" dirty="0" smtClean="0"/>
              <a:t>Аскера </a:t>
            </a:r>
            <a:r>
              <a:rPr lang="ru-RU" dirty="0" err="1" smtClean="0"/>
              <a:t>Гадагатля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1828800"/>
            <a:ext cx="4762504" cy="149961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Творчество</a:t>
            </a:r>
            <a:endParaRPr lang="ru-RU" sz="3200" dirty="0"/>
          </a:p>
        </p:txBody>
      </p:sp>
      <p:pic>
        <p:nvPicPr>
          <p:cNvPr id="1026" name="Picture 2" descr="C:\Documents and Settings\Admin\Рабочий стол\Презентации\Гадагатль\img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2571768" cy="32225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3714744" y="1214422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tx1">
                    <a:lumMod val="85000"/>
                  </a:schemeClr>
                </a:solidFill>
              </a:rPr>
              <a:t>Презентация</a:t>
            </a:r>
            <a:r>
              <a:rPr lang="ru-RU" sz="2800" i="1" dirty="0" smtClean="0">
                <a:solidFill>
                  <a:schemeClr val="tx1">
                    <a:lumMod val="75000"/>
                  </a:schemeClr>
                </a:solidFill>
              </a:rPr>
              <a:t> на тему:</a:t>
            </a:r>
            <a:endParaRPr lang="ru-RU" sz="2800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5643578"/>
            <a:ext cx="421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Выполнил:</a:t>
            </a:r>
          </a:p>
          <a:p>
            <a:r>
              <a:rPr lang="ru-RU" sz="2400" dirty="0" smtClean="0"/>
              <a:t> Овчаров Александр  10 «а»</a:t>
            </a:r>
            <a:r>
              <a:rPr lang="ru-RU" sz="2400" dirty="0" err="1" smtClean="0"/>
              <a:t>кл</a:t>
            </a:r>
            <a:r>
              <a:rPr lang="ru-RU" sz="2400" dirty="0" smtClean="0"/>
              <a:t>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714488"/>
            <a:ext cx="8229600" cy="4625609"/>
          </a:xfrm>
        </p:spPr>
        <p:txBody>
          <a:bodyPr/>
          <a:lstStyle/>
          <a:p>
            <a:r>
              <a:rPr lang="ru-RU" dirty="0" smtClean="0"/>
              <a:t>                     Эпос переведён на </a:t>
            </a:r>
          </a:p>
          <a:p>
            <a:r>
              <a:rPr lang="ru-RU" dirty="0" smtClean="0"/>
              <a:t>                     многие языки, в </a:t>
            </a:r>
          </a:p>
          <a:p>
            <a:r>
              <a:rPr lang="ru-RU" dirty="0" smtClean="0"/>
              <a:t>                    основном народов </a:t>
            </a:r>
          </a:p>
          <a:p>
            <a:r>
              <a:rPr lang="ru-RU" dirty="0" smtClean="0"/>
              <a:t>                    Кавказа. Русский </a:t>
            </a:r>
          </a:p>
          <a:p>
            <a:r>
              <a:rPr lang="ru-RU" dirty="0" smtClean="0"/>
              <a:t>                     перевод известен как</a:t>
            </a:r>
          </a:p>
          <a:p>
            <a:r>
              <a:rPr lang="ru-RU" dirty="0" smtClean="0"/>
              <a:t>                     «Память нации».</a:t>
            </a:r>
          </a:p>
          <a:p>
            <a:r>
              <a:rPr lang="ru-RU" dirty="0" smtClean="0"/>
              <a:t>                     </a:t>
            </a:r>
          </a:p>
          <a:p>
            <a:r>
              <a:rPr lang="ru-RU" dirty="0" smtClean="0"/>
              <a:t>                      </a:t>
            </a:r>
            <a:endParaRPr lang="ru-RU" dirty="0"/>
          </a:p>
        </p:txBody>
      </p:sp>
      <p:pic>
        <p:nvPicPr>
          <p:cNvPr id="4" name="Picture 2" descr="C:\Documents and Settings\Admin\Рабочий стол\Кратинки\фот\DSCN0135.jpg"/>
          <p:cNvPicPr>
            <a:picLocks noChangeAspect="1" noChangeArrowheads="1"/>
          </p:cNvPicPr>
          <p:nvPr/>
        </p:nvPicPr>
        <p:blipFill>
          <a:blip r:embed="rId2" cstate="print"/>
          <a:srcRect l="1724"/>
          <a:stretch>
            <a:fillRect/>
          </a:stretch>
        </p:blipFill>
        <p:spPr bwMode="auto">
          <a:xfrm>
            <a:off x="214282" y="1928802"/>
            <a:ext cx="2643206" cy="411958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rtDeco"/>
            <a:bevelB w="82550" h="44450" prst="angle"/>
            <a:contourClr>
              <a:srgbClr val="FFFFFF"/>
            </a:contourClr>
          </a:sp3d>
        </p:spPr>
      </p:pic>
      <p:pic>
        <p:nvPicPr>
          <p:cNvPr id="1026" name="Picture 2" descr="C:\Documents and Settings\Admin\Рабочий стол\Кратинки\фот\DSCN01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7259">
            <a:off x="6282969" y="2102508"/>
            <a:ext cx="2702253" cy="4050685"/>
          </a:xfrm>
          <a:prstGeom prst="rect">
            <a:avLst/>
          </a:prstGeom>
          <a:ln>
            <a:noFill/>
          </a:ln>
          <a:effectLst/>
          <a:scene3d>
            <a:camera prst="perspectiveHeroicExtremeLeftFacing">
              <a:rot lat="500687" lon="2370469" rev="21468876"/>
            </a:camera>
            <a:lightRig rig="threePt" dir="t">
              <a:rot lat="0" lon="0" rev="3000000"/>
            </a:lightRig>
          </a:scene3d>
          <a:sp3d prstMaterial="metal">
            <a:bevelT w="63500" h="292100" prst="cross"/>
            <a:bevelB prst="angle"/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E6E6E6"/>
            </a:gs>
            <a:gs pos="85001">
              <a:schemeClr val="bg2">
                <a:lumMod val="75000"/>
              </a:schemeClr>
            </a:gs>
            <a:gs pos="100000">
              <a:srgbClr val="E6E6E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Презентации\Гадагатль\askerhadagal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43504" y="1439368"/>
            <a:ext cx="4000496" cy="541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последние годы ученый занимался переизданием </a:t>
            </a:r>
            <a:r>
              <a:rPr lang="ru-RU" dirty="0" err="1" smtClean="0"/>
              <a:t>семитомника</a:t>
            </a:r>
            <a:r>
              <a:rPr lang="ru-RU" dirty="0" smtClean="0"/>
              <a:t>, который в настоящее время стал библиографической редкостью. Начал он это при президенте </a:t>
            </a:r>
            <a:r>
              <a:rPr lang="ru-RU" dirty="0" err="1" smtClean="0"/>
              <a:t>Хазрете</a:t>
            </a:r>
            <a:r>
              <a:rPr lang="ru-RU" dirty="0" smtClean="0"/>
              <a:t> </a:t>
            </a:r>
            <a:r>
              <a:rPr lang="ru-RU" dirty="0" err="1" smtClean="0"/>
              <a:t>Совмене</a:t>
            </a:r>
            <a:r>
              <a:rPr lang="ru-RU" dirty="0" smtClean="0"/>
              <a:t>, продолжил при Аслане </a:t>
            </a:r>
            <a:r>
              <a:rPr lang="ru-RU" dirty="0" err="1" smtClean="0"/>
              <a:t>Тхакушинове</a:t>
            </a:r>
            <a:r>
              <a:rPr lang="ru-RU" dirty="0" smtClean="0"/>
              <a:t>, однако успел издать лишь «Героический эпос «Нарты» и его генезис» и первые два текстовые тома.</a:t>
            </a:r>
          </a:p>
          <a:p>
            <a:r>
              <a:rPr lang="ru-RU" dirty="0" smtClean="0"/>
              <a:t>Похоронен Аскер </a:t>
            </a:r>
            <a:r>
              <a:rPr lang="ru-RU" dirty="0" err="1" smtClean="0"/>
              <a:t>Гадагатль</a:t>
            </a:r>
            <a:r>
              <a:rPr lang="ru-RU" dirty="0" smtClean="0"/>
              <a:t> в родном ауле – </a:t>
            </a:r>
            <a:r>
              <a:rPr lang="ru-RU" dirty="0" err="1" smtClean="0"/>
              <a:t>Хатукае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50000">
              <a:schemeClr val="tx2">
                <a:lumMod val="20000"/>
                <a:lumOff val="80000"/>
              </a:schemeClr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1785926"/>
            <a:ext cx="5900750" cy="462560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Cambria" pitchFamily="18" charset="0"/>
              </a:rPr>
              <a:t>Научный труд был высоко оценён учёными, народом и правительством.</a:t>
            </a:r>
          </a:p>
          <a:p>
            <a:r>
              <a:rPr lang="ru-RU" dirty="0" smtClean="0">
                <a:latin typeface="Cambria" pitchFamily="18" charset="0"/>
              </a:rPr>
              <a:t> За заслугу в области советской культуры Указом  Верховного Совета РСФСР от 22 июля 1982 г. Аскеру </a:t>
            </a:r>
            <a:r>
              <a:rPr lang="ru-RU" dirty="0" err="1" smtClean="0">
                <a:latin typeface="Cambria" pitchFamily="18" charset="0"/>
              </a:rPr>
              <a:t>Магамудовичу</a:t>
            </a:r>
            <a:r>
              <a:rPr lang="ru-RU" dirty="0" smtClean="0">
                <a:latin typeface="Cambria" pitchFamily="18" charset="0"/>
              </a:rPr>
              <a:t> Гадагатлю присвоено почётное звание «Заслуженный работник РСФСР».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4" name="Picture 3" descr="C:\Documents and Settings\Admin\Рабочий стол\Презентации\Гадагатль\4036d3136a9788a39fe47c4e1da45a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57158" y="1785926"/>
            <a:ext cx="2500330" cy="2619375"/>
          </a:xfrm>
          <a:prstGeom prst="roundRect">
            <a:avLst>
              <a:gd name="adj" fmla="val 697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Гадагатль\794029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71390"/>
            <a:ext cx="5429288" cy="678661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75000"/>
                <a:lumOff val="25000"/>
              </a:schemeClr>
            </a:gs>
            <a:gs pos="50000">
              <a:schemeClr val="tx1">
                <a:lumMod val="75000"/>
                <a:lumOff val="25000"/>
              </a:schemeClr>
            </a:gs>
            <a:gs pos="100000">
              <a:schemeClr val="accent2">
                <a:lumMod val="7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625609"/>
          </a:xfr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А.М.Гадагатль</a:t>
            </a:r>
            <a:r>
              <a:rPr lang="ru-RU" dirty="0" smtClean="0">
                <a:solidFill>
                  <a:schemeClr val="bg1"/>
                </a:solidFill>
              </a:rPr>
              <a:t>  –  известный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поэт и писатель, автор более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20 книг и сборников, работ по </a:t>
            </a:r>
          </a:p>
          <a:p>
            <a:pPr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нартскому</a:t>
            </a:r>
            <a:r>
              <a:rPr lang="ru-RU" dirty="0" smtClean="0">
                <a:solidFill>
                  <a:schemeClr val="bg1"/>
                </a:solidFill>
              </a:rPr>
              <a:t> эпосу .  Особенно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знаменит   созданием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семитомника</a:t>
            </a:r>
            <a:r>
              <a:rPr lang="ru-RU" dirty="0" smtClean="0">
                <a:solidFill>
                  <a:schemeClr val="bg1"/>
                </a:solidFill>
              </a:rPr>
              <a:t>  «</a:t>
            </a:r>
            <a:r>
              <a:rPr lang="ru-RU" dirty="0" err="1" smtClean="0">
                <a:solidFill>
                  <a:schemeClr val="bg1"/>
                </a:solidFill>
              </a:rPr>
              <a:t>Нартхэр</a:t>
            </a:r>
            <a:r>
              <a:rPr lang="ru-RU" dirty="0" smtClean="0">
                <a:solidFill>
                  <a:schemeClr val="bg1"/>
                </a:solidFill>
              </a:rPr>
              <a:t>» («Нарты»).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 descr="C:\Documents and Settings\Admin\Рабочий стол\Презентации\Гадагатль\askerhadag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93524"/>
            <a:ext cx="2786083" cy="37737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rgbClr val="E5D5E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Гадагатль\4036d3136a9788a39fe47c4e1da45ac6.jpg"/>
          <p:cNvPicPr>
            <a:picLocks noChangeAspect="1" noChangeArrowheads="1"/>
          </p:cNvPicPr>
          <p:nvPr/>
        </p:nvPicPr>
        <p:blipFill>
          <a:blip r:embed="rId2" cstate="print"/>
          <a:srcRect l="22159" r="13068"/>
          <a:stretch>
            <a:fillRect/>
          </a:stretch>
        </p:blipFill>
        <p:spPr bwMode="auto">
          <a:xfrm>
            <a:off x="6325588" y="1785926"/>
            <a:ext cx="2818412" cy="47863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Биография писателя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6143636" cy="4625609"/>
          </a:xfrm>
          <a:noFill/>
          <a:ln w="47625">
            <a:solidFill>
              <a:schemeClr val="dk1">
                <a:alpha val="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ysClr val="windowText" lastClr="000000"/>
                </a:solidFill>
              </a:rPr>
              <a:t>Аскер Магамудович </a:t>
            </a:r>
            <a:r>
              <a:rPr lang="ru-RU" sz="2800" dirty="0" err="1" smtClean="0">
                <a:solidFill>
                  <a:sysClr val="windowText" lastClr="000000"/>
                </a:solidFill>
              </a:rPr>
              <a:t>Гадагатль</a:t>
            </a:r>
            <a:r>
              <a:rPr lang="ru-RU" sz="2800" dirty="0" smtClean="0">
                <a:solidFill>
                  <a:sysClr val="windowText" lastClr="000000"/>
                </a:solidFill>
              </a:rPr>
              <a:t> родился в 1922 году в ауле </a:t>
            </a:r>
            <a:r>
              <a:rPr lang="ru-RU" sz="2800" dirty="0" err="1" smtClean="0">
                <a:solidFill>
                  <a:sysClr val="windowText" lastClr="000000"/>
                </a:solidFill>
              </a:rPr>
              <a:t>Хатукай</a:t>
            </a:r>
            <a:r>
              <a:rPr lang="ru-RU" sz="2800" dirty="0" smtClean="0">
                <a:solidFill>
                  <a:sysClr val="windowText" lastClr="000000"/>
                </a:solidFill>
              </a:rPr>
              <a:t>. Окончил Адыгейское педучилище, учительский институт, аспирантуру при Академии наук Грузинской ССР. </a:t>
            </a:r>
          </a:p>
          <a:p>
            <a:r>
              <a:rPr lang="ru-RU" sz="2800" dirty="0" smtClean="0">
                <a:solidFill>
                  <a:sysClr val="windowText" lastClr="000000"/>
                </a:solidFill>
              </a:rPr>
              <a:t>С 1942 по 1946 год воевал в рядах Советской Армии.</a:t>
            </a:r>
          </a:p>
          <a:p>
            <a:r>
              <a:rPr lang="ru-RU" sz="2800" dirty="0" smtClean="0">
                <a:solidFill>
                  <a:sysClr val="windowText" lastClr="000000"/>
                </a:solidFill>
              </a:rPr>
              <a:t>В 1948 г. издан его первый сборник стихов «Песня сердца».</a:t>
            </a:r>
          </a:p>
          <a:p>
            <a:r>
              <a:rPr lang="ru-RU" sz="2800" dirty="0" smtClean="0">
                <a:solidFill>
                  <a:sysClr val="windowText" lastClr="000000"/>
                </a:solidFill>
              </a:rPr>
              <a:t>С 1959 г. – член Союза писателей СССР.</a:t>
            </a:r>
            <a:endParaRPr lang="ru-RU" sz="28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Documents and Settings\Admin\Рабочий стол\Кратинки\фот\DSCN0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835275"/>
            <a:ext cx="2527300" cy="4022725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Творчество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 w="47625" cap="rnd" cmpd="dbl">
            <a:solidFill>
              <a:schemeClr val="dk1"/>
            </a:solidFill>
            <a:round/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2500" dirty="0" smtClean="0"/>
              <a:t>    В последующие годы было издано более 15 поэтических сборников </a:t>
            </a:r>
            <a:r>
              <a:rPr lang="ru-RU" sz="2500" dirty="0" err="1" smtClean="0"/>
              <a:t>А.Гадагатля</a:t>
            </a:r>
            <a:endParaRPr lang="ru-RU" sz="2500" dirty="0" smtClean="0"/>
          </a:p>
          <a:p>
            <a:r>
              <a:rPr lang="ru-RU" sz="2500" dirty="0" smtClean="0"/>
              <a:t> («Дочь </a:t>
            </a:r>
            <a:r>
              <a:rPr lang="ru-RU" sz="2500" dirty="0" err="1" smtClean="0"/>
              <a:t>адыга</a:t>
            </a:r>
            <a:r>
              <a:rPr lang="ru-RU" sz="2500" dirty="0" smtClean="0"/>
              <a:t>», «Мой аул», «Солдат и девочка», «Дороги»). </a:t>
            </a:r>
          </a:p>
          <a:p>
            <a:r>
              <a:rPr lang="ru-RU" sz="2500" dirty="0" smtClean="0"/>
              <a:t>На русском языке вышли поэмы «Память лет», «Честь», сборник «Лаба поёт».</a:t>
            </a:r>
          </a:p>
          <a:p>
            <a:r>
              <a:rPr lang="ru-RU" sz="2500" dirty="0" smtClean="0"/>
              <a:t>Многие произведения переведены на русский, осетинский и другие языки. Стихи «Родная сторонка», «Песня о Кубани» и другие переложены на музыку.</a:t>
            </a:r>
            <a:endParaRPr lang="ru-RU" sz="2500" dirty="0"/>
          </a:p>
        </p:txBody>
      </p:sp>
      <p:pic>
        <p:nvPicPr>
          <p:cNvPr id="8" name="Picture 2" descr="C:\Documents and Settings\Admin\Рабочий стол\Кратинки\фот\DSCN01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26" y="142852"/>
            <a:ext cx="1643074" cy="25652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bg1">
                <a:lumMod val="95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5829312" cy="462560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А. </a:t>
            </a:r>
            <a:r>
              <a:rPr lang="ru-RU" dirty="0" err="1" smtClean="0"/>
              <a:t>Гадагатль</a:t>
            </a:r>
            <a:r>
              <a:rPr lang="ru-RU" dirty="0" smtClean="0"/>
              <a:t> создал множество произведений на военную тематику. В стихах и повестях он подчёркивал  роль войны как трагедии для народа.</a:t>
            </a:r>
          </a:p>
          <a:p>
            <a:endParaRPr lang="ru-RU" dirty="0" smtClean="0"/>
          </a:p>
          <a:p>
            <a:r>
              <a:rPr lang="ru-RU" dirty="0" smtClean="0"/>
              <a:t>На русском языку вышел сборник стихов «Колокол памяти», посвящённый Великой Отечественной войне.  </a:t>
            </a:r>
            <a:endParaRPr lang="ru-RU" dirty="0"/>
          </a:p>
        </p:txBody>
      </p:sp>
      <p:pic>
        <p:nvPicPr>
          <p:cNvPr id="5" name="Picture 3" descr="C:\Documents and Settings\Admin\Рабочий стол\Кратинки\фот\DSCN0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28604"/>
            <a:ext cx="2000264" cy="30035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6" name="Picture 2" descr="C:\Documents and Settings\Admin\Рабочий стол\Презентации\Гадагатль\w116h173-1902f6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3643314"/>
            <a:ext cx="2000264" cy="29781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Керашев\v_adyigee_sostoitsya_meropriyatie_posvyaschennoe_1.51467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2C7C1"/>
              </a:clrFrom>
              <a:clrTo>
                <a:srgbClr val="D2C7C1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4095680" y="3124200"/>
            <a:ext cx="5048320" cy="3733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Повести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dirty="0" smtClean="0">
                <a:latin typeface="Cambria" pitchFamily="18" charset="0"/>
              </a:rPr>
              <a:t>Большое внимание привлекают поэмы и повести  </a:t>
            </a:r>
            <a:r>
              <a:rPr lang="ru-RU" dirty="0" err="1" smtClean="0">
                <a:latin typeface="Cambria" pitchFamily="18" charset="0"/>
              </a:rPr>
              <a:t>А.М.Гадагатля</a:t>
            </a:r>
            <a:r>
              <a:rPr lang="ru-RU" dirty="0" smtClean="0">
                <a:latin typeface="Cambria" pitchFamily="18" charset="0"/>
              </a:rPr>
              <a:t>. Многие из них посвящены истории </a:t>
            </a:r>
            <a:r>
              <a:rPr lang="ru-RU" dirty="0" err="1" smtClean="0">
                <a:latin typeface="Cambria" pitchFamily="18" charset="0"/>
              </a:rPr>
              <a:t>адыгов</a:t>
            </a:r>
            <a:r>
              <a:rPr lang="ru-RU" dirty="0" smtClean="0">
                <a:latin typeface="Cambria" pitchFamily="18" charset="0"/>
              </a:rPr>
              <a:t> («Память об ауле», «</a:t>
            </a:r>
            <a:r>
              <a:rPr lang="ru-RU" dirty="0" err="1" smtClean="0">
                <a:latin typeface="Cambria" pitchFamily="18" charset="0"/>
              </a:rPr>
              <a:t>Баметуковы</a:t>
            </a:r>
            <a:r>
              <a:rPr lang="ru-RU" dirty="0" smtClean="0">
                <a:latin typeface="Cambria" pitchFamily="18" charset="0"/>
              </a:rPr>
              <a:t>», «Дочь </a:t>
            </a:r>
            <a:r>
              <a:rPr lang="ru-RU" dirty="0" err="1" smtClean="0">
                <a:latin typeface="Cambria" pitchFamily="18" charset="0"/>
              </a:rPr>
              <a:t>Кудайнета</a:t>
            </a:r>
            <a:r>
              <a:rPr lang="ru-RU" dirty="0" smtClean="0">
                <a:latin typeface="Cambria" pitchFamily="18" charset="0"/>
              </a:rPr>
              <a:t>»), героям Кавказской и Отечественной войны (книга «Память лет», поэма «Невеста друга», посвящённая памяти </a:t>
            </a:r>
            <a:r>
              <a:rPr lang="ru-RU" dirty="0" err="1" smtClean="0">
                <a:latin typeface="Cambria" pitchFamily="18" charset="0"/>
              </a:rPr>
              <a:t>Хусена</a:t>
            </a:r>
            <a:r>
              <a:rPr lang="ru-RU" dirty="0" smtClean="0">
                <a:latin typeface="Cambria" pitchFamily="18" charset="0"/>
              </a:rPr>
              <a:t>  </a:t>
            </a:r>
            <a:r>
              <a:rPr lang="ru-RU" dirty="0" err="1" smtClean="0">
                <a:latin typeface="Cambria" pitchFamily="18" charset="0"/>
              </a:rPr>
              <a:t>Андрухаева</a:t>
            </a:r>
            <a:r>
              <a:rPr lang="ru-RU" dirty="0" smtClean="0">
                <a:latin typeface="Cambria" pitchFamily="18" charset="0"/>
              </a:rPr>
              <a:t>).</a:t>
            </a:r>
          </a:p>
          <a:p>
            <a:endParaRPr lang="ru-RU" dirty="0" smtClean="0">
              <a:latin typeface="Cambria" pitchFamily="18" charset="0"/>
            </a:endParaRPr>
          </a:p>
          <a:p>
            <a:pPr>
              <a:buNone/>
            </a:pPr>
            <a:r>
              <a:rPr lang="ru-RU" dirty="0" smtClean="0">
                <a:latin typeface="Cambria" pitchFamily="18" charset="0"/>
              </a:rPr>
              <a:t>        Известная повесть в стихах «Солдат и девочка» посвящена русскому врачу, вернувшему зрение солдату </a:t>
            </a:r>
            <a:r>
              <a:rPr lang="ru-RU" dirty="0" err="1" smtClean="0">
                <a:latin typeface="Cambria" pitchFamily="18" charset="0"/>
              </a:rPr>
              <a:t>Мосу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Советко</a:t>
            </a:r>
            <a:r>
              <a:rPr lang="ru-RU" dirty="0" smtClean="0">
                <a:latin typeface="Cambria" pitchFamily="18" charset="0"/>
              </a:rPr>
              <a:t>.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езентации\Гадагатль\0_63e3d_310434c8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27806"/>
            <a:ext cx="9144000" cy="553019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ЭПОС «НАРТХЭР»</a:t>
            </a:r>
            <a:endParaRPr lang="ru-RU" dirty="0"/>
          </a:p>
        </p:txBody>
      </p:sp>
      <p:pic>
        <p:nvPicPr>
          <p:cNvPr id="8" name="Picture 4" descr="C:\Documents and Settings\Admin\Рабочий стол\Презентации\Гадагатль\0_200_Narti_Kabardinskiy_epos_847193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7358082" y="2786058"/>
            <a:ext cx="2540000" cy="2540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4" descr="C:\Documents and Settings\Admin\Рабочий стол\Презентации\Гадагатль\4c4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5903" y="4071942"/>
            <a:ext cx="1808097" cy="26431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prst="convex"/>
            <a:bevelB w="152400" h="50800" prst="softRound"/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6829444" cy="462560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Самым заметным вкладом </a:t>
            </a:r>
            <a:r>
              <a:rPr lang="ru-RU" dirty="0" err="1" smtClean="0"/>
              <a:t>А.Гадагатля</a:t>
            </a:r>
            <a:r>
              <a:rPr lang="ru-RU" dirty="0" smtClean="0"/>
              <a:t> в культуру Адыгеи стал героический эпос «Нарты» </a:t>
            </a:r>
            <a:r>
              <a:rPr lang="en-US" dirty="0" smtClean="0"/>
              <a:t>(</a:t>
            </a:r>
            <a:r>
              <a:rPr lang="ru-RU" dirty="0" smtClean="0"/>
              <a:t>«</a:t>
            </a:r>
            <a:r>
              <a:rPr lang="ru-RU" dirty="0" err="1" smtClean="0"/>
              <a:t>Нартхэр</a:t>
            </a:r>
            <a:r>
              <a:rPr lang="ru-RU" dirty="0" smtClean="0"/>
              <a:t>»).</a:t>
            </a:r>
          </a:p>
          <a:p>
            <a:r>
              <a:rPr lang="ru-RU" dirty="0" smtClean="0"/>
              <a:t>До Аскера </a:t>
            </a:r>
            <a:r>
              <a:rPr lang="ru-RU" dirty="0" err="1" smtClean="0"/>
              <a:t>Магамудовича</a:t>
            </a:r>
            <a:r>
              <a:rPr lang="ru-RU" dirty="0" smtClean="0"/>
              <a:t>  в архиве научно-исследовательского института был лишь несколько текстов о нартах, записанных И.Цеем.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Гадагатль</a:t>
            </a:r>
            <a:r>
              <a:rPr lang="ru-RU" dirty="0" smtClean="0"/>
              <a:t> с большим усердием продолжил     эту работу. Будучи заведующим факультета фольклора и литературы, в 1946-1975 гг. он организовывал музыкально-фольклорные экспедиции по Адыгее, </a:t>
            </a:r>
            <a:r>
              <a:rPr lang="ru-RU" dirty="0" err="1" smtClean="0"/>
              <a:t>Кабарде</a:t>
            </a:r>
            <a:r>
              <a:rPr lang="ru-RU" dirty="0" smtClean="0"/>
              <a:t> и  </a:t>
            </a:r>
            <a:r>
              <a:rPr lang="ru-RU" dirty="0" err="1" smtClean="0"/>
              <a:t>Шапсугии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tx1">
                <a:lumMod val="75000"/>
                <a:lumOff val="25000"/>
              </a:schemeClr>
            </a:gs>
            <a:gs pos="100000">
              <a:schemeClr val="accent2">
                <a:lumMod val="75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Documents and Settings\Admin\Рабочий стол\Презентации\Гадагатль\79402901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357298"/>
            <a:ext cx="4429124" cy="553640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1714488"/>
            <a:ext cx="5286380" cy="4625609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Аскер Магамудович говорил:  «Народный эпос – дело серьёзное, многовековое, и его нужно изучать терпеливо в таком виде, в каком он бытует у каждого народа. Здесь необходим честный и неутомимый труд исследователя.»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Admin\Рабочий стол\Презентации\Гадагатль\moleskine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Собирание сказаний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/>
              <a:t>Для изучения нартского эпоса Гадагатлю пришлось  «следовать по тропам нартов», изучать не только регионы Северного Кавказа, но и отдалённые страны (Израиль, Сирию, Турцию и др.), где проживают </a:t>
            </a:r>
            <a:r>
              <a:rPr lang="ru-RU" b="1" dirty="0" err="1" smtClean="0"/>
              <a:t>адыги</a:t>
            </a:r>
            <a:r>
              <a:rPr lang="ru-RU" b="1" dirty="0" smtClean="0"/>
              <a:t>, выселенные с родины в период Кавказской войны.</a:t>
            </a:r>
            <a:endParaRPr lang="ru-RU" b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400" tmFilter="0, 0; .2, .5; .8, .5; 1, 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00" autoRev="1" fill="hold"/>
                                        <p:tgtEl>
                                          <p:spTgt spid="3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</TotalTime>
  <Words>567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Модульная</vt:lpstr>
      <vt:lpstr>Аскера Гадагатля</vt:lpstr>
      <vt:lpstr>Слайд 2</vt:lpstr>
      <vt:lpstr>Биография писателя</vt:lpstr>
      <vt:lpstr>Творчество</vt:lpstr>
      <vt:lpstr>Слайд 5</vt:lpstr>
      <vt:lpstr>Повести</vt:lpstr>
      <vt:lpstr>             ЭПОС «НАРТХЭР»</vt:lpstr>
      <vt:lpstr>Слайд 8</vt:lpstr>
      <vt:lpstr>Собирание сказаний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Аскера Гадагатля</dc:title>
  <cp:lastModifiedBy>acer</cp:lastModifiedBy>
  <cp:revision>78</cp:revision>
  <dcterms:modified xsi:type="dcterms:W3CDTF">2013-01-25T09:10:27Z</dcterms:modified>
</cp:coreProperties>
</file>