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74" r:id="rId21"/>
    <p:sldId id="273" r:id="rId22"/>
    <p:sldId id="262" r:id="rId23"/>
    <p:sldId id="282" r:id="rId24"/>
    <p:sldId id="26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F7098-7B75-4E55-AB00-4A747126F056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B54B9-9E5F-45A4-907C-0FB3C8544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FBE09-7176-4CA4-AB97-9B58E345D480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DC5C-AE6A-4080-956D-CF16EFA27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2915-ABF5-409F-882A-12725A4B3947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7298E-8BF2-4F42-9511-105348043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C406-E5C8-4DE3-AED1-8C3BBB294A87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BC44-2FDD-4F27-9D26-93F730537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89649-EB23-4C42-B0EA-760461D2D401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A558-DB77-4B59-9F4F-9AEEC40EC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C718-38A5-441C-B6D0-6F7129B35A20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9DFCD-9FDA-4C8C-8D05-C9B836E4A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540B-E28F-4815-A10A-68F2D76F7D04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440EF-1A32-4017-BE4B-2BCF47403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46D7-D221-4B2B-9371-CA6405508C3E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67D3-E197-465F-AC9A-3BAE92EAD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AEF9-8A82-4B8F-A6BC-6F74F60EBBD2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C3004-2C93-495E-8960-5166E0A51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D89-5D7A-4159-8C0E-8042FC967614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8722-9356-4C81-8616-395753031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8516-F0FC-4A21-A5D2-D6A9E663243D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0142D-6979-424C-8689-55B1ADFFD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E3B2B2-8E00-4304-BCBF-FCFFCDE41167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90FEAA-73C6-403A-B8D2-6AC32E3C8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5982" y="971410"/>
            <a:ext cx="8946680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Игровые приёмы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актуализации знаний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начале урока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356100" y="4724400"/>
            <a:ext cx="394811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Учитель Матюшина И.Ю. </a:t>
            </a:r>
          </a:p>
          <a:p>
            <a:r>
              <a:rPr lang="ru-RU"/>
              <a:t>МКОУ Городищенская средняя </a:t>
            </a:r>
          </a:p>
          <a:p>
            <a:r>
              <a:rPr lang="ru-RU"/>
              <a:t>общеобразовательная школа</a:t>
            </a:r>
          </a:p>
          <a:p>
            <a:r>
              <a:rPr lang="ru-RU"/>
              <a:t>С.Городище Байкаловского района</a:t>
            </a:r>
          </a:p>
          <a:p>
            <a:r>
              <a:rPr lang="ru-RU"/>
              <a:t>Свердловской области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0"/>
            <a:ext cx="3643313" cy="6715125"/>
          </a:xfrm>
        </p:spPr>
        <p:txBody>
          <a:bodyPr rtlCol="0">
            <a:normAutofit fontScale="4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Приём  “Рюкзак”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Прием рефлексии используется чаще всего на уроках после изучения большого раздела. Суть - зафиксировать свои продвижения в учебе, а также, возможно, в отношениях с другими. Рюкзак перемещается от одного ученика к другому. Каждый не просто фиксирует успех, но и приводит конкретный пример. Если нужно собраться с мыслями, можно сказать "пропускаю ход".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я научился составлять план текста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я разобрался в такой-то теме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я наконец-то запомнил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8" y="142875"/>
            <a:ext cx="4572000" cy="6500813"/>
          </a:xfrm>
        </p:spPr>
        <p:txBody>
          <a:bodyPr rtlCol="0">
            <a:normAutofit fontScale="4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Приём  «Диаманта»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Диаманта –стихотворная форма из семи строк, первая и последняя из которых - понятия с противоположным значением, полезно для работы с понятиями, противоположными по значению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1, 7 строчки – существительные антонимы;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2 – два прилагательных к первому существительному;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3 – три глагола к первому существительному;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4 – два словосочетания с существительными;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5 – три глагола ко второму существительному;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6 – два прилагательных ко второму существительному.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Город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Большой, древний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Строится, растет, процветает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Известный город, маленькая деревня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Возрождается, развивается, кормит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Красивая, родная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Деревня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3000375" y="5572125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" y="-100013"/>
            <a:ext cx="9159875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42875"/>
            <a:ext cx="4786313" cy="6572250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Стратегия “Вопросительные слова”.</a:t>
            </a: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Универсальный прием ТРКМ, направленный на формирование умения задавать вопросы, а также может быть использован для актуализации знаний учащихся по пройденной теме урока.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Учащимся предлагается таблица вопросов и терминов по изученной теме или новой теме урока. Необходимо составить как можно больше вопросов, используя вопросительные слова и термины из двух столбцов таблицы.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88" y="285750"/>
            <a:ext cx="3429000" cy="6429375"/>
          </a:xfrm>
        </p:spPr>
        <p:txBody>
          <a:bodyPr rtlCol="0">
            <a:normAutofit fontScale="92500" lnSpcReduction="20000"/>
          </a:bodyPr>
          <a:lstStyle/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Вопросительные слова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Что?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Где?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Почему?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Сколько?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Откуда?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Какой?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Зачем?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Каким образом?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Какая взаимосвязь?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 чего состоит?</a:t>
            </a:r>
          </a:p>
          <a:p>
            <a:pPr fontAlgn="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Каково назначение?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4500563" y="5429250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9159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611188" y="-214313"/>
            <a:ext cx="4786312" cy="707231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Приём  «Согласен – Не согласен»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Универсальный прием, способствующий актуализации знаний учащихся и активизации мыслительной деятельности. Данный прием дает возможность быстро включить детей в мыслительную деятельность и логично перейти к изучению темы урока.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Формирует: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умение оценивать ситуацию или факты;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умение анализировать информацию;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умение отражать свое мнение.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Детям предлагается выразить свое отношение к ряду утверждений по правилу: согласен – «+», не согласен – «-».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Заметьте, полученные результаты дети не оглашают, учитель только проговаривает «идеальный» вариант ответов и просит соотнести его с тем, что получилось у каждого из учащихся</a:t>
            </a:r>
            <a:r>
              <a:rPr lang="ru-RU" sz="3400" dirty="0" smtClean="0"/>
              <a:t>. </a:t>
            </a:r>
          </a:p>
          <a:p>
            <a:pPr fontAlgn="auto">
              <a:spcAft>
                <a:spcPts val="0"/>
              </a:spcAft>
              <a:defRPr/>
            </a:pPr>
            <a:endParaRPr lang="ru-RU" sz="3400" dirty="0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6227763" y="5605463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68313" y="1484313"/>
            <a:ext cx="8085137" cy="3673475"/>
          </a:xfrm>
          <a:prstGeom prst="rect">
            <a:avLst/>
          </a:pr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Актуализация геометрических знаний при моделировании домика на уроке технологии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-17145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Найдите прямоугольники, определите их свойства </a:t>
            </a:r>
            <a:endParaRPr lang="ru-RU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357688"/>
          </a:xfrm>
          <a:ln w="57150">
            <a:solidFill>
              <a:schemeClr val="bg1"/>
            </a:solidFill>
          </a:ln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57313" y="2786063"/>
            <a:ext cx="1285875" cy="29289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25" y="2786063"/>
            <a:ext cx="1428750" cy="29289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3" y="2786063"/>
            <a:ext cx="1285875" cy="29289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25" y="2786063"/>
            <a:ext cx="1428750" cy="29289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357313" y="1785938"/>
            <a:ext cx="1274762" cy="928687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214813" y="1785938"/>
            <a:ext cx="1285875" cy="928687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00188" y="3714750"/>
            <a:ext cx="785812" cy="85725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71813" y="4214813"/>
            <a:ext cx="642937" cy="1500187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714750"/>
            <a:ext cx="785813" cy="85725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57875" y="3714750"/>
            <a:ext cx="785813" cy="85725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714625" y="1785938"/>
            <a:ext cx="1357313" cy="928687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643563" y="1857375"/>
            <a:ext cx="1285875" cy="857250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Какие из четырехугольников  прямоугольники? Докажите.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571500" y="4071938"/>
            <a:ext cx="2357438" cy="1928812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50" y="1643063"/>
            <a:ext cx="1643063" cy="1628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Ромб 5"/>
          <p:cNvSpPr/>
          <p:nvPr/>
        </p:nvSpPr>
        <p:spPr>
          <a:xfrm>
            <a:off x="6215063" y="1643063"/>
            <a:ext cx="2143125" cy="2128837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5000625"/>
            <a:ext cx="5643562" cy="112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6598903">
            <a:off x="1785937" y="1714501"/>
            <a:ext cx="1285875" cy="14732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Трапеция 8"/>
          <p:cNvSpPr/>
          <p:nvPr/>
        </p:nvSpPr>
        <p:spPr>
          <a:xfrm>
            <a:off x="5214938" y="3429000"/>
            <a:ext cx="1785937" cy="1428750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Трапеция 9"/>
          <p:cNvSpPr/>
          <p:nvPr/>
        </p:nvSpPr>
        <p:spPr>
          <a:xfrm rot="10628087">
            <a:off x="3038475" y="3387725"/>
            <a:ext cx="1203325" cy="1498600"/>
          </a:xfrm>
          <a:prstGeom prst="trapezoi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571500" y="2000250"/>
            <a:ext cx="914400" cy="200025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571625"/>
            <a:ext cx="7720012" cy="52863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Урок математики, 2 класс.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ввести скобки как средство обозначения порядка действий.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Учащиеся выполняют вычисления двумя способами, приводящим к одинаковым выражениям, но различным результатам.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1 способ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Из числа 8 вычесть 3. К полученной разности прибавить 4.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8-3+4=9.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2 способ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К числу 3 прибавить 4. Из числа 8 вычесть полученную сумму.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8-3+4=1.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Что вы замечаете?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Выражения в левой части обоих равенств одинаковые, а их значение, разные.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Почему получились разные ответы?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Сравните выражения. Чем они похожи? Чем отличаются?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Какое действие выполняли первым в 1 выражении, какое вторым?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(Дети устанавливают, что разные ответы получились из-за порядка действий.)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Как вы определите цель нашего урока?</a:t>
            </a:r>
          </a:p>
        </p:txBody>
      </p:sp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91450" cy="857250"/>
          </a:xfrm>
        </p:spPr>
        <p:txBody>
          <a:bodyPr/>
          <a:lstStyle/>
          <a:p>
            <a:r>
              <a:rPr lang="ru-RU" sz="3400" b="1" smtClean="0"/>
              <a:t>Пример приема «с удивлением»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1143000" y="785813"/>
            <a:ext cx="785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Сущность приема</a:t>
            </a:r>
            <a:r>
              <a:rPr lang="en-US">
                <a:cs typeface="Arial" charset="0"/>
              </a:rPr>
              <a:t>:</a:t>
            </a:r>
            <a:r>
              <a:rPr lang="ru-RU">
                <a:cs typeface="Arial" charset="0"/>
              </a:rPr>
              <a:t> одновременное предъявление двух противоречивых фактов.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571625"/>
            <a:ext cx="7720013" cy="29289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Урок русского языка, 3 класс.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Тема.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Сложные слова.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На этапе актуализации опорных знаний учащимся предлагается выделить корень в слове «оленевод». В ходе обсуждения возникают различные мнения.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На основе словообразовательного анализа дети приходят к новому способу выделения корня в сложных словах.</a:t>
            </a:r>
          </a:p>
        </p:txBody>
      </p:sp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91450" cy="857250"/>
          </a:xfrm>
        </p:spPr>
        <p:txBody>
          <a:bodyPr/>
          <a:lstStyle/>
          <a:p>
            <a:r>
              <a:rPr lang="ru-RU" sz="3400" b="1" smtClean="0"/>
              <a:t>Пример приема «с удивлением»</a:t>
            </a:r>
          </a:p>
        </p:txBody>
      </p: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1143000" y="785813"/>
            <a:ext cx="785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Сущность приема</a:t>
            </a:r>
            <a:r>
              <a:rPr lang="en-US">
                <a:cs typeface="Arial" charset="0"/>
              </a:rPr>
              <a:t>:</a:t>
            </a:r>
            <a:r>
              <a:rPr lang="ru-RU">
                <a:cs typeface="Arial" charset="0"/>
              </a:rPr>
              <a:t> столкнуть разные мнения учеников вопросом или практическим заданием.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571625"/>
            <a:ext cx="7720013" cy="29289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Урок окружающего мира.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Тема.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План и карта.</a:t>
            </a:r>
          </a:p>
          <a:p>
            <a:pPr marL="92075" indent="-9525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Учащимся предлагается изобразить в тетради яблоко, карандаш в натуральную величину. </a:t>
            </a:r>
          </a:p>
          <a:p>
            <a:pPr marL="92075" indent="-9525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92075" indent="-9525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Затем учитель дает задание изобразить дом в натуральную величину. </a:t>
            </a:r>
          </a:p>
          <a:p>
            <a:pPr marL="92075" indent="-9525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92075" indent="-9525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Так как это невозможно, учащиеся под руководством учителя приходят к выводу, что необходимо использовать масштаб.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91450" cy="857250"/>
          </a:xfrm>
        </p:spPr>
        <p:txBody>
          <a:bodyPr/>
          <a:lstStyle/>
          <a:p>
            <a:r>
              <a:rPr lang="ru-RU" sz="3400" b="1" smtClean="0"/>
              <a:t>Пример приема «с удивлением»</a:t>
            </a:r>
          </a:p>
        </p:txBody>
      </p:sp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143000" y="785813"/>
            <a:ext cx="785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Сущность приема</a:t>
            </a:r>
            <a:r>
              <a:rPr lang="en-US">
                <a:cs typeface="Arial" charset="0"/>
              </a:rPr>
              <a:t>:</a:t>
            </a:r>
            <a:r>
              <a:rPr lang="ru-RU">
                <a:cs typeface="Arial" charset="0"/>
              </a:rPr>
              <a:t> обнаружить житейское представление учащихся вопросом или практическим заданием «с ловушкой» («на ошибку»).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768350" y="1452563"/>
            <a:ext cx="7718425" cy="51435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1500" b="1" smtClean="0">
                <a:latin typeface="Arial" charset="0"/>
                <a:cs typeface="Arial" charset="0"/>
              </a:rPr>
              <a:t>Урок математики, 2 класс.</a:t>
            </a:r>
            <a:endParaRPr lang="ru-RU" sz="15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sz="1500" b="1" smtClean="0">
                <a:latin typeface="Arial" charset="0"/>
                <a:cs typeface="Arial" charset="0"/>
              </a:rPr>
              <a:t>Цель: </a:t>
            </a:r>
            <a:r>
              <a:rPr lang="ru-RU" sz="1500" smtClean="0">
                <a:latin typeface="Arial" charset="0"/>
                <a:cs typeface="Arial" charset="0"/>
              </a:rPr>
              <a:t>ввести новое арифметическое действие – умножение.</a:t>
            </a:r>
          </a:p>
          <a:p>
            <a:pPr marL="0" indent="0">
              <a:buFont typeface="Arial" charset="0"/>
              <a:buNone/>
            </a:pPr>
            <a:endParaRPr lang="ru-RU" sz="10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Учащимся предлагают выполнить ряд заданий, решение которых сводится к вычислению сумм одинаковых слагаемых.</a:t>
            </a: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«В стакан входит 2 чашки воды, а в банку – 4 стакана. Сколько чашек воды входит в банку?»</a:t>
            </a: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2+2+2+2=8 (ч) </a:t>
            </a:r>
          </a:p>
          <a:p>
            <a:pPr marL="0" indent="0">
              <a:buFont typeface="Arial" charset="0"/>
              <a:buNone/>
            </a:pPr>
            <a:endParaRPr lang="ru-RU" sz="8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«На одну рубашку пришивают 9 пуговиц. Сколько пуговиц надо пришить на 890 рубашек?»</a:t>
            </a:r>
          </a:p>
          <a:p>
            <a:pPr marL="0" indent="0">
              <a:buFont typeface="Arial" charset="0"/>
              <a:buNone/>
            </a:pPr>
            <a:endParaRPr lang="ru-RU" sz="8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– Ребята, а вы можете записать выражение к этой задаче?</a:t>
            </a: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– А почему, в чем затруднение?</a:t>
            </a: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– Получается слишком длинная запись.</a:t>
            </a: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– Значит, что нам надо сегодня открыть?</a:t>
            </a:r>
          </a:p>
          <a:p>
            <a:pPr marL="0" indent="0">
              <a:buFont typeface="Arial" charset="0"/>
              <a:buNone/>
            </a:pPr>
            <a:r>
              <a:rPr lang="ru-RU" sz="1500" smtClean="0">
                <a:latin typeface="Arial" charset="0"/>
                <a:cs typeface="Arial" charset="0"/>
              </a:rPr>
              <a:t>– Надо придумать новый короткий способ записи.</a:t>
            </a:r>
          </a:p>
        </p:txBody>
      </p:sp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791450" cy="857250"/>
          </a:xfrm>
        </p:spPr>
        <p:txBody>
          <a:bodyPr/>
          <a:lstStyle/>
          <a:p>
            <a:r>
              <a:rPr lang="ru-RU" sz="3400" b="1" smtClean="0"/>
              <a:t>Пример приема «с затруднением»</a:t>
            </a:r>
          </a:p>
        </p:txBody>
      </p:sp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1214438" y="785813"/>
            <a:ext cx="7286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cs typeface="Arial" charset="0"/>
              </a:rPr>
              <a:t>Сущность приема</a:t>
            </a:r>
            <a:r>
              <a:rPr lang="en-US">
                <a:cs typeface="Arial" charset="0"/>
              </a:rPr>
              <a:t>:</a:t>
            </a:r>
            <a:r>
              <a:rPr lang="ru-RU">
                <a:cs typeface="Arial" charset="0"/>
              </a:rPr>
              <a:t> противоречие между необходимостью и невозможностью выполнить требования учителя.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0825" y="476250"/>
            <a:ext cx="8677275" cy="552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3200" b="1" u="sng" dirty="0">
                <a:latin typeface="Arial" pitchFamily="34" charset="0"/>
                <a:ea typeface="Calibri"/>
                <a:cs typeface="Arial" pitchFamily="34" charset="0"/>
              </a:rPr>
              <a:t>Актуализация знаний (5-7 минут</a:t>
            </a:r>
            <a:r>
              <a:rPr lang="ru-RU" sz="3200" b="1" u="sng" dirty="0"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   Данный этап предполагает подготовку 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мышления детей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к проектировочной 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деятельности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0" indent="-4572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AutoNum type="arabicParenR"/>
              <a:defRPr/>
            </a:pP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актуализацию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знаний, умений и навыков, 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достаточных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для построения 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нового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способа действий; 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263683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Я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вам предлагаю следующий отрывок из литературного произведения: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 err="1">
                <a:latin typeface="Arial" pitchFamily="34" charset="0"/>
                <a:cs typeface="Arial" pitchFamily="34" charset="0"/>
              </a:rPr>
              <a:t>Л.Н.Толстой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Рассказ аэронавта.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Герой рассказа поднялся в воздух на воздушном шаре.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“Я посмотрел на барометр. Теперь я уже был на пять верст над землею и чувствовал, что мне воздуха мало, и я стал часто дышать. Я потянул за веревку, чтобы выпустить газ и спускаться, но ослабел ли я, или сломалось что –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нибудь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– клапан не открывался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…”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Прямоугольник 3"/>
          <p:cNvSpPr>
            <a:spLocks noChangeArrowheads="1"/>
          </p:cNvSpPr>
          <p:nvPr/>
        </p:nvSpPr>
        <p:spPr bwMode="auto">
          <a:xfrm>
            <a:off x="684213" y="1557338"/>
            <a:ext cx="75596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«Если я не остановлю шар,– подумал я,–то он лопнет, и я пропал”. …Я изо всех сил ухватился за веревку и потянул. Слава Богу, – клапан открылся, засвистало что–то”.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4819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Прямоугольник 3"/>
          <p:cNvSpPr>
            <a:spLocks noChangeArrowheads="1"/>
          </p:cNvSpPr>
          <p:nvPr/>
        </p:nvSpPr>
        <p:spPr bwMode="auto">
          <a:xfrm>
            <a:off x="323850" y="188913"/>
            <a:ext cx="7704138" cy="65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cs typeface="Arial" charset="0"/>
              </a:rPr>
              <a:t>Вопросы:</a:t>
            </a:r>
            <a:endParaRPr lang="ru-RU" sz="2800">
              <a:cs typeface="Arial" charset="0"/>
            </a:endParaRPr>
          </a:p>
          <a:p>
            <a:r>
              <a:rPr lang="ru-RU" sz="2800">
                <a:cs typeface="Arial" charset="0"/>
              </a:rPr>
              <a:t>1. Что измеряют барометром? (Атмосферное давление)</a:t>
            </a:r>
            <a:br>
              <a:rPr lang="ru-RU" sz="2800">
                <a:cs typeface="Arial" charset="0"/>
              </a:rPr>
            </a:br>
            <a:r>
              <a:rPr lang="ru-RU" sz="2800">
                <a:cs typeface="Arial" charset="0"/>
              </a:rPr>
              <a:t>2. Почему герою стало трудно мало воздуха?(Плотность воздуха с высотой уменьшается, т.к. чем выше от поверхности Земли слой воздуха, тем слабее он сжат).</a:t>
            </a:r>
            <a:br>
              <a:rPr lang="ru-RU" sz="2800">
                <a:cs typeface="Arial" charset="0"/>
              </a:rPr>
            </a:br>
            <a:r>
              <a:rPr lang="ru-RU" sz="2800">
                <a:cs typeface="Arial" charset="0"/>
              </a:rPr>
              <a:t>3. Почему воздушный шар , поднявшись высоко, может лопнуть?(На каждые 12 метров подъема давление уменьшается в среднем на 1 мм.рт.ст.или 133 гПа, внутри шара давление остается прежним, получается, что давление газа изнутри может сильно превысить атмосферное давление, и шар лопнет).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2" name="Группа 203"/>
          <p:cNvGrpSpPr>
            <a:grpSpLocks/>
          </p:cNvGrpSpPr>
          <p:nvPr/>
        </p:nvGrpSpPr>
        <p:grpSpPr bwMode="auto">
          <a:xfrm>
            <a:off x="428625" y="214313"/>
            <a:ext cx="5715000" cy="6072187"/>
            <a:chOff x="428596" y="214290"/>
            <a:chExt cx="5715040" cy="6072230"/>
          </a:xfrm>
        </p:grpSpPr>
        <p:sp>
          <p:nvSpPr>
            <p:cNvPr id="205" name="Прямоугольник 204"/>
            <p:cNvSpPr/>
            <p:nvPr/>
          </p:nvSpPr>
          <p:spPr>
            <a:xfrm>
              <a:off x="2928927" y="92867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6" name="Прямоугольник 205"/>
            <p:cNvSpPr/>
            <p:nvPr/>
          </p:nvSpPr>
          <p:spPr>
            <a:xfrm>
              <a:off x="2214547" y="92867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571736" y="92867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8" name="Прямоугольник 207"/>
            <p:cNvSpPr/>
            <p:nvPr/>
          </p:nvSpPr>
          <p:spPr>
            <a:xfrm>
              <a:off x="1857356" y="92867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9" name="Прямоугольник 208"/>
            <p:cNvSpPr/>
            <p:nvPr/>
          </p:nvSpPr>
          <p:spPr>
            <a:xfrm>
              <a:off x="1142976" y="164305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1" name="Прямоугольник 210"/>
            <p:cNvSpPr/>
            <p:nvPr/>
          </p:nvSpPr>
          <p:spPr>
            <a:xfrm>
              <a:off x="2214547" y="164305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2" name="Прямоугольник 211"/>
            <p:cNvSpPr/>
            <p:nvPr/>
          </p:nvSpPr>
          <p:spPr>
            <a:xfrm>
              <a:off x="4000496" y="235743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3" name="Прямоугольник 212"/>
            <p:cNvSpPr/>
            <p:nvPr/>
          </p:nvSpPr>
          <p:spPr>
            <a:xfrm>
              <a:off x="435768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2571736" y="235743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5" name="Прямоугольник 214"/>
            <p:cNvSpPr/>
            <p:nvPr/>
          </p:nvSpPr>
          <p:spPr>
            <a:xfrm>
              <a:off x="221454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6" name="Прямоугольник 215"/>
            <p:cNvSpPr/>
            <p:nvPr/>
          </p:nvSpPr>
          <p:spPr>
            <a:xfrm>
              <a:off x="150016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7" name="Прямоугольник 216"/>
            <p:cNvSpPr/>
            <p:nvPr/>
          </p:nvSpPr>
          <p:spPr>
            <a:xfrm>
              <a:off x="1857356" y="235743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8" name="Прямоугольник 217"/>
            <p:cNvSpPr/>
            <p:nvPr/>
          </p:nvSpPr>
          <p:spPr>
            <a:xfrm>
              <a:off x="292892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9" name="Прямоугольник 218"/>
            <p:cNvSpPr/>
            <p:nvPr/>
          </p:nvSpPr>
          <p:spPr>
            <a:xfrm>
              <a:off x="364330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20" name="Прямоугольник 219"/>
            <p:cNvSpPr/>
            <p:nvPr/>
          </p:nvSpPr>
          <p:spPr>
            <a:xfrm>
              <a:off x="3286116" y="235743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22" name="Прямоугольник 221"/>
            <p:cNvSpPr/>
            <p:nvPr/>
          </p:nvSpPr>
          <p:spPr>
            <a:xfrm>
              <a:off x="1500167" y="92867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500167" y="164305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1" name="Прямоугольник 61"/>
            <p:cNvSpPr/>
            <p:nvPr/>
          </p:nvSpPr>
          <p:spPr>
            <a:xfrm>
              <a:off x="1500167" y="128586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0" name="Прямоугольник 249"/>
            <p:cNvSpPr/>
            <p:nvPr/>
          </p:nvSpPr>
          <p:spPr>
            <a:xfrm>
              <a:off x="1500167" y="200024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4" name="Прямоугольник 253"/>
            <p:cNvSpPr/>
            <p:nvPr/>
          </p:nvSpPr>
          <p:spPr>
            <a:xfrm>
              <a:off x="150016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9" name="Прямоугольник 258"/>
            <p:cNvSpPr/>
            <p:nvPr/>
          </p:nvSpPr>
          <p:spPr>
            <a:xfrm>
              <a:off x="1500167" y="378619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2" name="Прямоугольник 261"/>
            <p:cNvSpPr/>
            <p:nvPr/>
          </p:nvSpPr>
          <p:spPr>
            <a:xfrm>
              <a:off x="1500167" y="307181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5" name="Прямоугольник 264"/>
            <p:cNvSpPr/>
            <p:nvPr/>
          </p:nvSpPr>
          <p:spPr>
            <a:xfrm>
              <a:off x="1500167" y="271462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0" name="Прямоугольник 269"/>
            <p:cNvSpPr/>
            <p:nvPr/>
          </p:nvSpPr>
          <p:spPr>
            <a:xfrm>
              <a:off x="1500167" y="342900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71" name="Прямоугольник 270"/>
            <p:cNvSpPr/>
            <p:nvPr/>
          </p:nvSpPr>
          <p:spPr>
            <a:xfrm>
              <a:off x="1857356" y="164305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2" name="Прямоугольник 271"/>
            <p:cNvSpPr/>
            <p:nvPr/>
          </p:nvSpPr>
          <p:spPr>
            <a:xfrm>
              <a:off x="785787" y="164305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3" name="Прямоугольник 282"/>
            <p:cNvSpPr/>
            <p:nvPr/>
          </p:nvSpPr>
          <p:spPr>
            <a:xfrm>
              <a:off x="428596" y="164305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4" name="Прямоугольник 283"/>
            <p:cNvSpPr/>
            <p:nvPr/>
          </p:nvSpPr>
          <p:spPr>
            <a:xfrm>
              <a:off x="3286116" y="521495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5" name="Прямоугольник 284"/>
            <p:cNvSpPr/>
            <p:nvPr/>
          </p:nvSpPr>
          <p:spPr>
            <a:xfrm>
              <a:off x="3286116" y="557214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6" name="Прямоугольник 285"/>
            <p:cNvSpPr/>
            <p:nvPr/>
          </p:nvSpPr>
          <p:spPr>
            <a:xfrm>
              <a:off x="3286116" y="342900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7" name="Прямоугольник 286"/>
            <p:cNvSpPr/>
            <p:nvPr/>
          </p:nvSpPr>
          <p:spPr>
            <a:xfrm>
              <a:off x="3286116" y="271462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8" name="Прямоугольник 287"/>
            <p:cNvSpPr/>
            <p:nvPr/>
          </p:nvSpPr>
          <p:spPr>
            <a:xfrm>
              <a:off x="3286116" y="592933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9" name="Прямоугольник 288"/>
            <p:cNvSpPr/>
            <p:nvPr/>
          </p:nvSpPr>
          <p:spPr>
            <a:xfrm>
              <a:off x="3286116" y="485776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0" name="Прямоугольник 289"/>
            <p:cNvSpPr/>
            <p:nvPr/>
          </p:nvSpPr>
          <p:spPr>
            <a:xfrm>
              <a:off x="3286116" y="414338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1" name="Прямоугольник 290"/>
            <p:cNvSpPr/>
            <p:nvPr/>
          </p:nvSpPr>
          <p:spPr>
            <a:xfrm>
              <a:off x="3286116" y="450057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2" name="Прямоугольник 291"/>
            <p:cNvSpPr/>
            <p:nvPr/>
          </p:nvSpPr>
          <p:spPr>
            <a:xfrm>
              <a:off x="3286116" y="378619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3" name="Прямоугольник 292"/>
            <p:cNvSpPr/>
            <p:nvPr/>
          </p:nvSpPr>
          <p:spPr>
            <a:xfrm>
              <a:off x="3286116" y="307181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36035" name="Группа 190"/>
            <p:cNvGrpSpPr>
              <a:grpSpLocks/>
            </p:cNvGrpSpPr>
            <p:nvPr/>
          </p:nvGrpSpPr>
          <p:grpSpPr bwMode="auto">
            <a:xfrm>
              <a:off x="4000496" y="214290"/>
              <a:ext cx="2143140" cy="3214710"/>
              <a:chOff x="4000496" y="214290"/>
              <a:chExt cx="2143140" cy="3214710"/>
            </a:xfrm>
          </p:grpSpPr>
          <p:sp>
            <p:nvSpPr>
              <p:cNvPr id="318" name="Прямоугольник 317"/>
              <p:cNvSpPr/>
              <p:nvPr/>
            </p:nvSpPr>
            <p:spPr>
              <a:xfrm>
                <a:off x="4357687" y="928670"/>
                <a:ext cx="357189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9" name="Прямоугольник 318"/>
              <p:cNvSpPr/>
              <p:nvPr/>
            </p:nvSpPr>
            <p:spPr>
              <a:xfrm>
                <a:off x="4357687" y="214290"/>
                <a:ext cx="357189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0" name="Прямоугольник 319"/>
              <p:cNvSpPr/>
              <p:nvPr/>
            </p:nvSpPr>
            <p:spPr>
              <a:xfrm>
                <a:off x="5429256" y="1285860"/>
                <a:ext cx="357191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1" name="Прямоугольник 320"/>
              <p:cNvSpPr/>
              <p:nvPr/>
            </p:nvSpPr>
            <p:spPr>
              <a:xfrm>
                <a:off x="4000496" y="1285860"/>
                <a:ext cx="357191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2" name="Прямоугольник 321"/>
              <p:cNvSpPr/>
              <p:nvPr/>
            </p:nvSpPr>
            <p:spPr>
              <a:xfrm>
                <a:off x="5786447" y="12858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3" name="Прямоугольник 322"/>
              <p:cNvSpPr/>
              <p:nvPr/>
            </p:nvSpPr>
            <p:spPr>
              <a:xfrm>
                <a:off x="4357687" y="200024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4" name="Прямоугольник 323"/>
              <p:cNvSpPr/>
              <p:nvPr/>
            </p:nvSpPr>
            <p:spPr>
              <a:xfrm>
                <a:off x="4357687" y="57148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5" name="Прямоугольник 324"/>
              <p:cNvSpPr/>
              <p:nvPr/>
            </p:nvSpPr>
            <p:spPr>
              <a:xfrm>
                <a:off x="5072067" y="12858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6" name="Прямоугольник 325"/>
              <p:cNvSpPr/>
              <p:nvPr/>
            </p:nvSpPr>
            <p:spPr>
              <a:xfrm>
                <a:off x="4357687" y="3071810"/>
                <a:ext cx="357189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7" name="Прямоугольник 326"/>
              <p:cNvSpPr/>
              <p:nvPr/>
            </p:nvSpPr>
            <p:spPr>
              <a:xfrm>
                <a:off x="4714876" y="1285860"/>
                <a:ext cx="357191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8" name="Прямоугольник 39"/>
              <p:cNvSpPr/>
              <p:nvPr/>
            </p:nvSpPr>
            <p:spPr>
              <a:xfrm>
                <a:off x="4357687" y="12858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9" name="Прямоугольник 40"/>
              <p:cNvSpPr/>
              <p:nvPr/>
            </p:nvSpPr>
            <p:spPr>
              <a:xfrm>
                <a:off x="4357687" y="1643050"/>
                <a:ext cx="357189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30" name="Прямоугольник 41"/>
              <p:cNvSpPr/>
              <p:nvPr/>
            </p:nvSpPr>
            <p:spPr>
              <a:xfrm>
                <a:off x="4357687" y="271462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36036" name="Группа 189"/>
            <p:cNvGrpSpPr>
              <a:grpSpLocks/>
            </p:cNvGrpSpPr>
            <p:nvPr/>
          </p:nvGrpSpPr>
          <p:grpSpPr bwMode="auto">
            <a:xfrm>
              <a:off x="2571736" y="4857760"/>
              <a:ext cx="1785950" cy="357190"/>
              <a:chOff x="2571736" y="4857760"/>
              <a:chExt cx="1785950" cy="357190"/>
            </a:xfrm>
          </p:grpSpPr>
          <p:sp>
            <p:nvSpPr>
              <p:cNvPr id="314" name="Прямоугольник 313"/>
              <p:cNvSpPr/>
              <p:nvPr/>
            </p:nvSpPr>
            <p:spPr>
              <a:xfrm>
                <a:off x="3643306" y="48577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5" name="Прямоугольник 314"/>
              <p:cNvSpPr/>
              <p:nvPr/>
            </p:nvSpPr>
            <p:spPr>
              <a:xfrm>
                <a:off x="2928926" y="48577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6" name="Прямоугольник 315"/>
              <p:cNvSpPr/>
              <p:nvPr/>
            </p:nvSpPr>
            <p:spPr>
              <a:xfrm>
                <a:off x="4000496" y="485776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7" name="Прямоугольник 316"/>
              <p:cNvSpPr/>
              <p:nvPr/>
            </p:nvSpPr>
            <p:spPr>
              <a:xfrm>
                <a:off x="2571736" y="485776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36037" name="Группа 260"/>
            <p:cNvGrpSpPr>
              <a:grpSpLocks/>
            </p:cNvGrpSpPr>
            <p:nvPr/>
          </p:nvGrpSpPr>
          <p:grpSpPr bwMode="auto">
            <a:xfrm>
              <a:off x="5429256" y="571480"/>
              <a:ext cx="357190" cy="3214710"/>
              <a:chOff x="5429256" y="571480"/>
              <a:chExt cx="357190" cy="3214710"/>
            </a:xfrm>
          </p:grpSpPr>
          <p:sp>
            <p:nvSpPr>
              <p:cNvPr id="306" name="Прямоугольник 305"/>
              <p:cNvSpPr/>
              <p:nvPr/>
            </p:nvSpPr>
            <p:spPr>
              <a:xfrm>
                <a:off x="5429256" y="928671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7" name="Прямоугольник 306"/>
              <p:cNvSpPr/>
              <p:nvPr/>
            </p:nvSpPr>
            <p:spPr>
              <a:xfrm>
                <a:off x="5429256" y="1643051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8" name="Прямоугольник 307"/>
              <p:cNvSpPr/>
              <p:nvPr/>
            </p:nvSpPr>
            <p:spPr>
              <a:xfrm>
                <a:off x="5429256" y="271462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" name="Прямоугольник 308"/>
              <p:cNvSpPr/>
              <p:nvPr/>
            </p:nvSpPr>
            <p:spPr>
              <a:xfrm>
                <a:off x="5429256" y="2357431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0" name="Прямоугольник 309"/>
              <p:cNvSpPr/>
              <p:nvPr/>
            </p:nvSpPr>
            <p:spPr>
              <a:xfrm>
                <a:off x="5429256" y="57148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1" name="Прямоугольник 310"/>
              <p:cNvSpPr/>
              <p:nvPr/>
            </p:nvSpPr>
            <p:spPr>
              <a:xfrm>
                <a:off x="5429256" y="200024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2" name="Прямоугольник 311"/>
              <p:cNvSpPr/>
              <p:nvPr/>
            </p:nvSpPr>
            <p:spPr>
              <a:xfrm>
                <a:off x="5429256" y="3071811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3" name="Прямоугольник 312"/>
              <p:cNvSpPr/>
              <p:nvPr/>
            </p:nvSpPr>
            <p:spPr>
              <a:xfrm>
                <a:off x="5429256" y="342900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97" name="Прямоугольник 296"/>
            <p:cNvSpPr/>
            <p:nvPr/>
          </p:nvSpPr>
          <p:spPr>
            <a:xfrm>
              <a:off x="364330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8" name="Прямоугольник 297"/>
            <p:cNvSpPr/>
            <p:nvPr/>
          </p:nvSpPr>
          <p:spPr>
            <a:xfrm>
              <a:off x="5429256" y="4143380"/>
              <a:ext cx="357191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9" name="Прямоугольник 298"/>
            <p:cNvSpPr/>
            <p:nvPr/>
          </p:nvSpPr>
          <p:spPr>
            <a:xfrm>
              <a:off x="435768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0" name="Прямоугольник 299"/>
            <p:cNvSpPr/>
            <p:nvPr/>
          </p:nvSpPr>
          <p:spPr>
            <a:xfrm>
              <a:off x="507206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4714876" y="4143380"/>
              <a:ext cx="357191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4000496" y="4143380"/>
              <a:ext cx="357191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3" name="Прямоугольник 302"/>
            <p:cNvSpPr/>
            <p:nvPr/>
          </p:nvSpPr>
          <p:spPr>
            <a:xfrm>
              <a:off x="292892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4" name="Прямоугольник 303"/>
            <p:cNvSpPr/>
            <p:nvPr/>
          </p:nvSpPr>
          <p:spPr>
            <a:xfrm>
              <a:off x="2571736" y="4143380"/>
              <a:ext cx="357191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5" name="Прямоугольник 304"/>
            <p:cNvSpPr/>
            <p:nvPr/>
          </p:nvSpPr>
          <p:spPr>
            <a:xfrm>
              <a:off x="578644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44"/>
          <p:cNvGrpSpPr>
            <a:grpSpLocks/>
          </p:cNvGrpSpPr>
          <p:nvPr/>
        </p:nvGrpSpPr>
        <p:grpSpPr bwMode="auto">
          <a:xfrm>
            <a:off x="1500188" y="2357438"/>
            <a:ext cx="3214687" cy="369887"/>
            <a:chOff x="785786" y="2357430"/>
            <a:chExt cx="3214710" cy="369332"/>
          </a:xfrm>
        </p:grpSpPr>
        <p:sp>
          <p:nvSpPr>
            <p:cNvPr id="35989" name="TextBox 32"/>
            <p:cNvSpPr txBox="1">
              <a:spLocks noChangeArrowheads="1"/>
            </p:cNvSpPr>
            <p:nvPr/>
          </p:nvSpPr>
          <p:spPr bwMode="auto">
            <a:xfrm>
              <a:off x="78578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35990" name="TextBox 33"/>
            <p:cNvSpPr txBox="1">
              <a:spLocks noChangeArrowheads="1"/>
            </p:cNvSpPr>
            <p:nvPr/>
          </p:nvSpPr>
          <p:spPr bwMode="auto">
            <a:xfrm>
              <a:off x="185735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35991" name="TextBox 34"/>
            <p:cNvSpPr txBox="1">
              <a:spLocks noChangeArrowheads="1"/>
            </p:cNvSpPr>
            <p:nvPr/>
          </p:nvSpPr>
          <p:spPr bwMode="auto">
            <a:xfrm>
              <a:off x="114297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У</a:t>
              </a:r>
            </a:p>
          </p:txBody>
        </p:sp>
        <p:sp>
          <p:nvSpPr>
            <p:cNvPr id="35992" name="TextBox 35"/>
            <p:cNvSpPr txBox="1">
              <a:spLocks noChangeArrowheads="1"/>
            </p:cNvSpPr>
            <p:nvPr/>
          </p:nvSpPr>
          <p:spPr bwMode="auto">
            <a:xfrm>
              <a:off x="257173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35993" name="TextBox 36"/>
            <p:cNvSpPr txBox="1">
              <a:spLocks noChangeArrowheads="1"/>
            </p:cNvSpPr>
            <p:nvPr/>
          </p:nvSpPr>
          <p:spPr bwMode="auto">
            <a:xfrm>
              <a:off x="150016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35994" name="TextBox 37"/>
            <p:cNvSpPr txBox="1">
              <a:spLocks noChangeArrowheads="1"/>
            </p:cNvSpPr>
            <p:nvPr/>
          </p:nvSpPr>
          <p:spPr bwMode="auto">
            <a:xfrm>
              <a:off x="292892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А</a:t>
              </a:r>
            </a:p>
          </p:txBody>
        </p:sp>
        <p:sp>
          <p:nvSpPr>
            <p:cNvPr id="35995" name="TextBox 38"/>
            <p:cNvSpPr txBox="1">
              <a:spLocks noChangeArrowheads="1"/>
            </p:cNvSpPr>
            <p:nvPr/>
          </p:nvSpPr>
          <p:spPr bwMode="auto">
            <a:xfrm>
              <a:off x="328611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35996" name="TextBox 39"/>
            <p:cNvSpPr txBox="1">
              <a:spLocks noChangeArrowheads="1"/>
            </p:cNvSpPr>
            <p:nvPr/>
          </p:nvSpPr>
          <p:spPr bwMode="auto">
            <a:xfrm>
              <a:off x="364330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А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14546" y="2357430"/>
              <a:ext cx="357190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10" b="1" strike="sngStrike" dirty="0">
                  <a:latin typeface="Constantia" pitchFamily="18" charset="0"/>
                </a:rPr>
                <a:t>-</a:t>
              </a: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1000100" y="857232"/>
            <a:ext cx="428628" cy="428628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428728" y="428604"/>
            <a:ext cx="428628" cy="428628"/>
          </a:xfrm>
          <a:prstGeom prst="rect">
            <a:avLst/>
          </a:prstGeom>
          <a:solidFill>
            <a:srgbClr val="66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Constantia" pitchFamily="18" charset="0"/>
              </a:rPr>
              <a:t>4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0" y="1571612"/>
            <a:ext cx="428596" cy="428628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Constantia" pitchFamily="18" charset="0"/>
              </a:rPr>
              <a:t>3</a:t>
            </a:r>
          </a:p>
        </p:txBody>
      </p:sp>
      <p:grpSp>
        <p:nvGrpSpPr>
          <p:cNvPr id="7" name="Группа 103"/>
          <p:cNvGrpSpPr>
            <a:grpSpLocks/>
          </p:cNvGrpSpPr>
          <p:nvPr/>
        </p:nvGrpSpPr>
        <p:grpSpPr bwMode="auto">
          <a:xfrm>
            <a:off x="428625" y="1643063"/>
            <a:ext cx="2143125" cy="369887"/>
            <a:chOff x="428596" y="1643050"/>
            <a:chExt cx="2143140" cy="369332"/>
          </a:xfrm>
        </p:grpSpPr>
        <p:sp>
          <p:nvSpPr>
            <p:cNvPr id="35983" name="TextBox 96"/>
            <p:cNvSpPr txBox="1">
              <a:spLocks noChangeArrowheads="1"/>
            </p:cNvSpPr>
            <p:nvPr/>
          </p:nvSpPr>
          <p:spPr bwMode="auto">
            <a:xfrm>
              <a:off x="42859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Х</a:t>
              </a:r>
            </a:p>
          </p:txBody>
        </p:sp>
        <p:sp>
          <p:nvSpPr>
            <p:cNvPr id="35984" name="TextBox 98"/>
            <p:cNvSpPr txBox="1">
              <a:spLocks noChangeArrowheads="1"/>
            </p:cNvSpPr>
            <p:nvPr/>
          </p:nvSpPr>
          <p:spPr bwMode="auto">
            <a:xfrm>
              <a:off x="114297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35985" name="TextBox 99"/>
            <p:cNvSpPr txBox="1">
              <a:spLocks noChangeArrowheads="1"/>
            </p:cNvSpPr>
            <p:nvPr/>
          </p:nvSpPr>
          <p:spPr bwMode="auto">
            <a:xfrm>
              <a:off x="78578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Е</a:t>
              </a:r>
            </a:p>
          </p:txBody>
        </p:sp>
        <p:sp>
          <p:nvSpPr>
            <p:cNvPr id="35986" name="TextBox 100"/>
            <p:cNvSpPr txBox="1">
              <a:spLocks noChangeArrowheads="1"/>
            </p:cNvSpPr>
            <p:nvPr/>
          </p:nvSpPr>
          <p:spPr bwMode="auto">
            <a:xfrm>
              <a:off x="185735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Л</a:t>
              </a:r>
            </a:p>
          </p:txBody>
        </p:sp>
        <p:sp>
          <p:nvSpPr>
            <p:cNvPr id="35987" name="TextBox 101"/>
            <p:cNvSpPr txBox="1">
              <a:spLocks noChangeArrowheads="1"/>
            </p:cNvSpPr>
            <p:nvPr/>
          </p:nvSpPr>
          <p:spPr bwMode="auto">
            <a:xfrm>
              <a:off x="150016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У</a:t>
              </a:r>
            </a:p>
          </p:txBody>
        </p:sp>
        <p:sp>
          <p:nvSpPr>
            <p:cNvPr id="35988" name="TextBox 102"/>
            <p:cNvSpPr txBox="1">
              <a:spLocks noChangeArrowheads="1"/>
            </p:cNvSpPr>
            <p:nvPr/>
          </p:nvSpPr>
          <p:spPr bwMode="auto">
            <a:xfrm>
              <a:off x="221454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Ь</a:t>
              </a:r>
            </a:p>
          </p:txBody>
        </p:sp>
      </p:grpSp>
      <p:grpSp>
        <p:nvGrpSpPr>
          <p:cNvPr id="8" name="Группа 111"/>
          <p:cNvGrpSpPr>
            <a:grpSpLocks/>
          </p:cNvGrpSpPr>
          <p:nvPr/>
        </p:nvGrpSpPr>
        <p:grpSpPr bwMode="auto">
          <a:xfrm>
            <a:off x="1500188" y="928688"/>
            <a:ext cx="1785937" cy="369887"/>
            <a:chOff x="1500166" y="928670"/>
            <a:chExt cx="1785950" cy="369332"/>
          </a:xfrm>
        </p:grpSpPr>
        <p:sp>
          <p:nvSpPr>
            <p:cNvPr id="35978" name="TextBox 106"/>
            <p:cNvSpPr txBox="1">
              <a:spLocks noChangeArrowheads="1"/>
            </p:cNvSpPr>
            <p:nvPr/>
          </p:nvSpPr>
          <p:spPr bwMode="auto">
            <a:xfrm>
              <a:off x="150016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С</a:t>
              </a:r>
            </a:p>
          </p:txBody>
        </p:sp>
        <p:sp>
          <p:nvSpPr>
            <p:cNvPr id="35979" name="TextBox 107"/>
            <p:cNvSpPr txBox="1">
              <a:spLocks noChangeArrowheads="1"/>
            </p:cNvSpPr>
            <p:nvPr/>
          </p:nvSpPr>
          <p:spPr bwMode="auto">
            <a:xfrm>
              <a:off x="185735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Н</a:t>
              </a:r>
            </a:p>
          </p:txBody>
        </p:sp>
        <p:sp>
          <p:nvSpPr>
            <p:cNvPr id="35980" name="TextBox 108"/>
            <p:cNvSpPr txBox="1">
              <a:spLocks noChangeArrowheads="1"/>
            </p:cNvSpPr>
            <p:nvPr/>
          </p:nvSpPr>
          <p:spPr bwMode="auto">
            <a:xfrm>
              <a:off x="221454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35981" name="TextBox 109"/>
            <p:cNvSpPr txBox="1">
              <a:spLocks noChangeArrowheads="1"/>
            </p:cNvSpPr>
            <p:nvPr/>
          </p:nvSpPr>
          <p:spPr bwMode="auto">
            <a:xfrm>
              <a:off x="257173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Ф</a:t>
              </a:r>
            </a:p>
          </p:txBody>
        </p:sp>
        <p:sp>
          <p:nvSpPr>
            <p:cNvPr id="35982" name="TextBox 110"/>
            <p:cNvSpPr txBox="1">
              <a:spLocks noChangeArrowheads="1"/>
            </p:cNvSpPr>
            <p:nvPr/>
          </p:nvSpPr>
          <p:spPr bwMode="auto">
            <a:xfrm>
              <a:off x="292892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Ф</a:t>
              </a:r>
            </a:p>
          </p:txBody>
        </p:sp>
      </p:grpSp>
      <p:grpSp>
        <p:nvGrpSpPr>
          <p:cNvPr id="9" name="Группа 121"/>
          <p:cNvGrpSpPr>
            <a:grpSpLocks/>
          </p:cNvGrpSpPr>
          <p:nvPr/>
        </p:nvGrpSpPr>
        <p:grpSpPr bwMode="auto">
          <a:xfrm>
            <a:off x="1500188" y="1285875"/>
            <a:ext cx="357187" cy="3227388"/>
            <a:chOff x="1500166" y="1285860"/>
            <a:chExt cx="357190" cy="3226852"/>
          </a:xfrm>
        </p:grpSpPr>
        <p:sp>
          <p:nvSpPr>
            <p:cNvPr id="35971" name="TextBox 112"/>
            <p:cNvSpPr txBox="1">
              <a:spLocks noChangeArrowheads="1"/>
            </p:cNvSpPr>
            <p:nvPr/>
          </p:nvSpPr>
          <p:spPr bwMode="auto">
            <a:xfrm>
              <a:off x="150016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Н</a:t>
              </a:r>
            </a:p>
          </p:txBody>
        </p:sp>
        <p:sp>
          <p:nvSpPr>
            <p:cNvPr id="35972" name="TextBox 115"/>
            <p:cNvSpPr txBox="1">
              <a:spLocks noChangeArrowheads="1"/>
            </p:cNvSpPr>
            <p:nvPr/>
          </p:nvSpPr>
          <p:spPr bwMode="auto">
            <a:xfrm>
              <a:off x="1500166" y="414338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К</a:t>
              </a:r>
            </a:p>
          </p:txBody>
        </p:sp>
        <p:sp>
          <p:nvSpPr>
            <p:cNvPr id="35973" name="TextBox 116"/>
            <p:cNvSpPr txBox="1">
              <a:spLocks noChangeArrowheads="1"/>
            </p:cNvSpPr>
            <p:nvPr/>
          </p:nvSpPr>
          <p:spPr bwMode="auto">
            <a:xfrm>
              <a:off x="1500166" y="378619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35974" name="TextBox 117"/>
            <p:cNvSpPr txBox="1">
              <a:spLocks noChangeArrowheads="1"/>
            </p:cNvSpPr>
            <p:nvPr/>
          </p:nvSpPr>
          <p:spPr bwMode="auto">
            <a:xfrm>
              <a:off x="1500166" y="342900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Р</a:t>
              </a:r>
            </a:p>
          </p:txBody>
        </p:sp>
        <p:sp>
          <p:nvSpPr>
            <p:cNvPr id="35975" name="TextBox 118"/>
            <p:cNvSpPr txBox="1">
              <a:spLocks noChangeArrowheads="1"/>
            </p:cNvSpPr>
            <p:nvPr/>
          </p:nvSpPr>
          <p:spPr bwMode="auto">
            <a:xfrm>
              <a:off x="1500166" y="307181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35976" name="TextBox 119"/>
            <p:cNvSpPr txBox="1">
              <a:spLocks noChangeArrowheads="1"/>
            </p:cNvSpPr>
            <p:nvPr/>
          </p:nvSpPr>
          <p:spPr bwMode="auto">
            <a:xfrm>
              <a:off x="1500166" y="271462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У</a:t>
              </a:r>
            </a:p>
          </p:txBody>
        </p:sp>
        <p:sp>
          <p:nvSpPr>
            <p:cNvPr id="35977" name="TextBox 120"/>
            <p:cNvSpPr txBox="1">
              <a:spLocks noChangeArrowheads="1"/>
            </p:cNvSpPr>
            <p:nvPr/>
          </p:nvSpPr>
          <p:spPr bwMode="auto">
            <a:xfrm>
              <a:off x="1500166" y="200024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С</a:t>
              </a:r>
            </a:p>
          </p:txBody>
        </p:sp>
      </p:grpSp>
      <p:grpSp>
        <p:nvGrpSpPr>
          <p:cNvPr id="10" name="Группа 202"/>
          <p:cNvGrpSpPr>
            <a:grpSpLocks/>
          </p:cNvGrpSpPr>
          <p:nvPr/>
        </p:nvGrpSpPr>
        <p:grpSpPr bwMode="auto">
          <a:xfrm>
            <a:off x="3286125" y="2714625"/>
            <a:ext cx="357188" cy="3584575"/>
            <a:chOff x="214282" y="2643182"/>
            <a:chExt cx="357190" cy="3584042"/>
          </a:xfrm>
        </p:grpSpPr>
        <p:sp>
          <p:nvSpPr>
            <p:cNvPr id="35963" name="TextBox 123"/>
            <p:cNvSpPr txBox="1">
              <a:spLocks noChangeArrowheads="1"/>
            </p:cNvSpPr>
            <p:nvPr/>
          </p:nvSpPr>
          <p:spPr bwMode="auto">
            <a:xfrm>
              <a:off x="214282" y="300037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35964" name="TextBox 124"/>
            <p:cNvSpPr txBox="1">
              <a:spLocks noChangeArrowheads="1"/>
            </p:cNvSpPr>
            <p:nvPr/>
          </p:nvSpPr>
          <p:spPr bwMode="auto">
            <a:xfrm>
              <a:off x="214282" y="264318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У</a:t>
              </a:r>
            </a:p>
          </p:txBody>
        </p:sp>
        <p:sp>
          <p:nvSpPr>
            <p:cNvPr id="35965" name="TextBox 125"/>
            <p:cNvSpPr txBox="1">
              <a:spLocks noChangeArrowheads="1"/>
            </p:cNvSpPr>
            <p:nvPr/>
          </p:nvSpPr>
          <p:spPr bwMode="auto">
            <a:xfrm>
              <a:off x="214282" y="335756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14282" y="3714586"/>
              <a:ext cx="357190" cy="3698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-</a:t>
              </a:r>
            </a:p>
          </p:txBody>
        </p:sp>
        <p:sp>
          <p:nvSpPr>
            <p:cNvPr id="35967" name="TextBox 128"/>
            <p:cNvSpPr txBox="1">
              <a:spLocks noChangeArrowheads="1"/>
            </p:cNvSpPr>
            <p:nvPr/>
          </p:nvSpPr>
          <p:spPr bwMode="auto">
            <a:xfrm>
              <a:off x="214282" y="442913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Р</a:t>
              </a:r>
            </a:p>
          </p:txBody>
        </p:sp>
        <p:sp>
          <p:nvSpPr>
            <p:cNvPr id="35968" name="TextBox 130"/>
            <p:cNvSpPr txBox="1">
              <a:spLocks noChangeArrowheads="1"/>
            </p:cNvSpPr>
            <p:nvPr/>
          </p:nvSpPr>
          <p:spPr bwMode="auto">
            <a:xfrm>
              <a:off x="214282" y="514351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Л</a:t>
              </a:r>
            </a:p>
          </p:txBody>
        </p:sp>
        <p:sp>
          <p:nvSpPr>
            <p:cNvPr id="35969" name="TextBox 131"/>
            <p:cNvSpPr txBox="1">
              <a:spLocks noChangeArrowheads="1"/>
            </p:cNvSpPr>
            <p:nvPr/>
          </p:nvSpPr>
          <p:spPr bwMode="auto">
            <a:xfrm>
              <a:off x="214282" y="550070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Л</a:t>
              </a:r>
            </a:p>
          </p:txBody>
        </p:sp>
        <p:sp>
          <p:nvSpPr>
            <p:cNvPr id="35970" name="TextBox 132"/>
            <p:cNvSpPr txBox="1">
              <a:spLocks noChangeArrowheads="1"/>
            </p:cNvSpPr>
            <p:nvPr/>
          </p:nvSpPr>
          <p:spPr bwMode="auto">
            <a:xfrm>
              <a:off x="214282" y="585789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Ь</a:t>
              </a: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3214678" y="1785926"/>
            <a:ext cx="500066" cy="500066"/>
          </a:xfrm>
          <a:prstGeom prst="rect">
            <a:avLst/>
          </a:prstGeom>
          <a:solidFill>
            <a:srgbClr val="FF99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10</a:t>
            </a:r>
          </a:p>
        </p:txBody>
      </p:sp>
      <p:grpSp>
        <p:nvGrpSpPr>
          <p:cNvPr id="11" name="Группа 201"/>
          <p:cNvGrpSpPr>
            <a:grpSpLocks/>
          </p:cNvGrpSpPr>
          <p:nvPr/>
        </p:nvGrpSpPr>
        <p:grpSpPr bwMode="auto">
          <a:xfrm>
            <a:off x="2571750" y="4857750"/>
            <a:ext cx="1785938" cy="369888"/>
            <a:chOff x="785786" y="6072206"/>
            <a:chExt cx="1785950" cy="369332"/>
          </a:xfrm>
        </p:grpSpPr>
        <p:sp>
          <p:nvSpPr>
            <p:cNvPr id="35957" name="TextBox 129"/>
            <p:cNvSpPr txBox="1">
              <a:spLocks noChangeArrowheads="1"/>
            </p:cNvSpPr>
            <p:nvPr/>
          </p:nvSpPr>
          <p:spPr bwMode="auto">
            <a:xfrm>
              <a:off x="1500166" y="607220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О</a:t>
              </a:r>
            </a:p>
          </p:txBody>
        </p:sp>
        <p:grpSp>
          <p:nvGrpSpPr>
            <p:cNvPr id="35958" name="Группа 263"/>
            <p:cNvGrpSpPr>
              <a:grpSpLocks/>
            </p:cNvGrpSpPr>
            <p:nvPr/>
          </p:nvGrpSpPr>
          <p:grpSpPr bwMode="auto">
            <a:xfrm>
              <a:off x="785786" y="6072206"/>
              <a:ext cx="1785950" cy="369332"/>
              <a:chOff x="2571736" y="4857760"/>
              <a:chExt cx="1785950" cy="369332"/>
            </a:xfrm>
          </p:grpSpPr>
          <p:sp>
            <p:nvSpPr>
              <p:cNvPr id="35959" name="TextBox 237"/>
              <p:cNvSpPr txBox="1">
                <a:spLocks noChangeArrowheads="1"/>
              </p:cNvSpPr>
              <p:nvPr/>
            </p:nvSpPr>
            <p:spPr bwMode="auto">
              <a:xfrm>
                <a:off x="2571736" y="48577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С</a:t>
                </a:r>
              </a:p>
            </p:txBody>
          </p:sp>
          <p:sp>
            <p:nvSpPr>
              <p:cNvPr id="35960" name="TextBox 239"/>
              <p:cNvSpPr txBox="1">
                <a:spLocks noChangeArrowheads="1"/>
              </p:cNvSpPr>
              <p:nvPr/>
            </p:nvSpPr>
            <p:spPr bwMode="auto">
              <a:xfrm>
                <a:off x="2928926" y="48577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Н</a:t>
                </a:r>
              </a:p>
            </p:txBody>
          </p:sp>
          <p:sp>
            <p:nvSpPr>
              <p:cNvPr id="35961" name="TextBox 241"/>
              <p:cNvSpPr txBox="1">
                <a:spLocks noChangeArrowheads="1"/>
              </p:cNvSpPr>
              <p:nvPr/>
            </p:nvSpPr>
            <p:spPr bwMode="auto">
              <a:xfrm>
                <a:off x="4000496" y="48577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К</a:t>
                </a:r>
              </a:p>
            </p:txBody>
          </p:sp>
          <p:sp>
            <p:nvSpPr>
              <p:cNvPr id="35962" name="TextBox 242"/>
              <p:cNvSpPr txBox="1">
                <a:spLocks noChangeArrowheads="1"/>
              </p:cNvSpPr>
              <p:nvPr/>
            </p:nvSpPr>
            <p:spPr bwMode="auto">
              <a:xfrm>
                <a:off x="3643306" y="48577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Р</a:t>
                </a:r>
              </a:p>
            </p:txBody>
          </p:sp>
        </p:grpSp>
      </p:grpSp>
      <p:grpSp>
        <p:nvGrpSpPr>
          <p:cNvPr id="13" name="Группа 265"/>
          <p:cNvGrpSpPr>
            <a:grpSpLocks/>
          </p:cNvGrpSpPr>
          <p:nvPr/>
        </p:nvGrpSpPr>
        <p:grpSpPr bwMode="auto">
          <a:xfrm>
            <a:off x="4000500" y="1285875"/>
            <a:ext cx="2143125" cy="369888"/>
            <a:chOff x="4000496" y="1285860"/>
            <a:chExt cx="2143140" cy="369332"/>
          </a:xfrm>
        </p:grpSpPr>
        <p:sp>
          <p:nvSpPr>
            <p:cNvPr id="35952" name="TextBox 244"/>
            <p:cNvSpPr txBox="1">
              <a:spLocks noChangeArrowheads="1"/>
            </p:cNvSpPr>
            <p:nvPr/>
          </p:nvSpPr>
          <p:spPr bwMode="auto">
            <a:xfrm>
              <a:off x="400049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В</a:t>
              </a:r>
            </a:p>
          </p:txBody>
        </p:sp>
        <p:sp>
          <p:nvSpPr>
            <p:cNvPr id="35953" name="TextBox 248"/>
            <p:cNvSpPr txBox="1">
              <a:spLocks noChangeArrowheads="1"/>
            </p:cNvSpPr>
            <p:nvPr/>
          </p:nvSpPr>
          <p:spPr bwMode="auto">
            <a:xfrm>
              <a:off x="471487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Ф</a:t>
              </a:r>
            </a:p>
          </p:txBody>
        </p:sp>
        <p:sp>
          <p:nvSpPr>
            <p:cNvPr id="35954" name="TextBox 252"/>
            <p:cNvSpPr txBox="1">
              <a:spLocks noChangeArrowheads="1"/>
            </p:cNvSpPr>
            <p:nvPr/>
          </p:nvSpPr>
          <p:spPr bwMode="auto">
            <a:xfrm>
              <a:off x="507206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С</a:t>
              </a:r>
            </a:p>
          </p:txBody>
        </p:sp>
        <p:sp>
          <p:nvSpPr>
            <p:cNvPr id="35955" name="TextBox 254"/>
            <p:cNvSpPr txBox="1">
              <a:spLocks noChangeArrowheads="1"/>
            </p:cNvSpPr>
            <p:nvPr/>
          </p:nvSpPr>
          <p:spPr bwMode="auto">
            <a:xfrm>
              <a:off x="542925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Л</a:t>
              </a:r>
            </a:p>
          </p:txBody>
        </p:sp>
        <p:sp>
          <p:nvSpPr>
            <p:cNvPr id="35956" name="TextBox 256"/>
            <p:cNvSpPr txBox="1">
              <a:spLocks noChangeArrowheads="1"/>
            </p:cNvSpPr>
            <p:nvPr/>
          </p:nvSpPr>
          <p:spPr bwMode="auto">
            <a:xfrm>
              <a:off x="578644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А</a:t>
              </a:r>
            </a:p>
          </p:txBody>
        </p:sp>
      </p:grpSp>
      <p:grpSp>
        <p:nvGrpSpPr>
          <p:cNvPr id="14" name="Группа 200"/>
          <p:cNvGrpSpPr>
            <a:grpSpLocks/>
          </p:cNvGrpSpPr>
          <p:nvPr/>
        </p:nvGrpSpPr>
        <p:grpSpPr bwMode="auto">
          <a:xfrm>
            <a:off x="2571750" y="4143375"/>
            <a:ext cx="3500438" cy="369888"/>
            <a:chOff x="714348" y="6143644"/>
            <a:chExt cx="3500462" cy="369332"/>
          </a:xfrm>
        </p:grpSpPr>
        <p:sp>
          <p:nvSpPr>
            <p:cNvPr id="35941" name="TextBox 231"/>
            <p:cNvSpPr txBox="1">
              <a:spLocks noChangeArrowheads="1"/>
            </p:cNvSpPr>
            <p:nvPr/>
          </p:nvSpPr>
          <p:spPr bwMode="auto">
            <a:xfrm>
              <a:off x="714348" y="614364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Х</a:t>
              </a:r>
            </a:p>
          </p:txBody>
        </p:sp>
        <p:grpSp>
          <p:nvGrpSpPr>
            <p:cNvPr id="35942" name="Группа 192"/>
            <p:cNvGrpSpPr>
              <a:grpSpLocks/>
            </p:cNvGrpSpPr>
            <p:nvPr/>
          </p:nvGrpSpPr>
          <p:grpSpPr bwMode="auto">
            <a:xfrm>
              <a:off x="1071538" y="6143644"/>
              <a:ext cx="3143272" cy="369332"/>
              <a:chOff x="1071538" y="6143644"/>
              <a:chExt cx="3143272" cy="369332"/>
            </a:xfrm>
          </p:grpSpPr>
          <p:sp>
            <p:nvSpPr>
              <p:cNvPr id="35943" name="TextBox 126"/>
              <p:cNvSpPr txBox="1">
                <a:spLocks noChangeArrowheads="1"/>
              </p:cNvSpPr>
              <p:nvPr/>
            </p:nvSpPr>
            <p:spPr bwMode="auto">
              <a:xfrm>
                <a:off x="142872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Т</a:t>
                </a:r>
              </a:p>
            </p:txBody>
          </p:sp>
          <p:sp>
            <p:nvSpPr>
              <p:cNvPr id="35944" name="TextBox 257"/>
              <p:cNvSpPr txBox="1">
                <a:spLocks noChangeArrowheads="1"/>
              </p:cNvSpPr>
              <p:nvPr/>
            </p:nvSpPr>
            <p:spPr bwMode="auto">
              <a:xfrm>
                <a:off x="3857620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Ы</a:t>
                </a:r>
              </a:p>
            </p:txBody>
          </p:sp>
          <p:sp>
            <p:nvSpPr>
              <p:cNvPr id="35945" name="TextBox 232"/>
              <p:cNvSpPr txBox="1">
                <a:spLocks noChangeArrowheads="1"/>
              </p:cNvSpPr>
              <p:nvPr/>
            </p:nvSpPr>
            <p:spPr bwMode="auto">
              <a:xfrm>
                <a:off x="178591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И</a:t>
                </a:r>
              </a:p>
            </p:txBody>
          </p:sp>
          <p:sp>
            <p:nvSpPr>
              <p:cNvPr id="35946" name="TextBox 233"/>
              <p:cNvSpPr txBox="1">
                <a:spLocks noChangeArrowheads="1"/>
              </p:cNvSpPr>
              <p:nvPr/>
            </p:nvSpPr>
            <p:spPr bwMode="auto">
              <a:xfrm>
                <a:off x="107153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А</a:t>
                </a:r>
              </a:p>
            </p:txBody>
          </p:sp>
          <p:sp>
            <p:nvSpPr>
              <p:cNvPr id="35947" name="TextBox 234"/>
              <p:cNvSpPr txBox="1">
                <a:spLocks noChangeArrowheads="1"/>
              </p:cNvSpPr>
              <p:nvPr/>
            </p:nvSpPr>
            <p:spPr bwMode="auto">
              <a:xfrm>
                <a:off x="214310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Ф</a:t>
                </a:r>
              </a:p>
            </p:txBody>
          </p:sp>
          <p:sp>
            <p:nvSpPr>
              <p:cNvPr id="35948" name="TextBox 235"/>
              <p:cNvSpPr txBox="1">
                <a:spLocks noChangeArrowheads="1"/>
              </p:cNvSpPr>
              <p:nvPr/>
            </p:nvSpPr>
            <p:spPr bwMode="auto">
              <a:xfrm>
                <a:off x="285748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А</a:t>
                </a:r>
              </a:p>
            </p:txBody>
          </p:sp>
          <p:sp>
            <p:nvSpPr>
              <p:cNvPr id="35949" name="TextBox 236"/>
              <p:cNvSpPr txBox="1">
                <a:spLocks noChangeArrowheads="1"/>
              </p:cNvSpPr>
              <p:nvPr/>
            </p:nvSpPr>
            <p:spPr bwMode="auto">
              <a:xfrm>
                <a:off x="250029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Н</a:t>
                </a:r>
              </a:p>
            </p:txBody>
          </p:sp>
          <p:sp>
            <p:nvSpPr>
              <p:cNvPr id="35950" name="TextBox 238"/>
              <p:cNvSpPr txBox="1">
                <a:spLocks noChangeArrowheads="1"/>
              </p:cNvSpPr>
              <p:nvPr/>
            </p:nvSpPr>
            <p:spPr bwMode="auto">
              <a:xfrm>
                <a:off x="321467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Т</a:t>
                </a:r>
              </a:p>
            </p:txBody>
          </p:sp>
          <p:sp>
            <p:nvSpPr>
              <p:cNvPr id="35951" name="TextBox 240"/>
              <p:cNvSpPr txBox="1">
                <a:spLocks noChangeArrowheads="1"/>
              </p:cNvSpPr>
              <p:nvPr/>
            </p:nvSpPr>
            <p:spPr bwMode="auto">
              <a:xfrm>
                <a:off x="357186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Т</a:t>
                </a:r>
              </a:p>
            </p:txBody>
          </p:sp>
        </p:grpSp>
      </p:grpSp>
      <p:grpSp>
        <p:nvGrpSpPr>
          <p:cNvPr id="16" name="Группа 278"/>
          <p:cNvGrpSpPr>
            <a:grpSpLocks/>
          </p:cNvGrpSpPr>
          <p:nvPr/>
        </p:nvGrpSpPr>
        <p:grpSpPr bwMode="auto">
          <a:xfrm>
            <a:off x="5429250" y="571500"/>
            <a:ext cx="357188" cy="3227388"/>
            <a:chOff x="5429256" y="571480"/>
            <a:chExt cx="357190" cy="3226852"/>
          </a:xfrm>
        </p:grpSpPr>
        <p:sp>
          <p:nvSpPr>
            <p:cNvPr id="35933" name="TextBox 245"/>
            <p:cNvSpPr txBox="1">
              <a:spLocks noChangeArrowheads="1"/>
            </p:cNvSpPr>
            <p:nvPr/>
          </p:nvSpPr>
          <p:spPr bwMode="auto">
            <a:xfrm>
              <a:off x="5429256" y="200024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Е</a:t>
              </a:r>
            </a:p>
          </p:txBody>
        </p:sp>
        <p:sp>
          <p:nvSpPr>
            <p:cNvPr id="35934" name="TextBox 246"/>
            <p:cNvSpPr txBox="1">
              <a:spLocks noChangeArrowheads="1"/>
            </p:cNvSpPr>
            <p:nvPr/>
          </p:nvSpPr>
          <p:spPr bwMode="auto">
            <a:xfrm>
              <a:off x="542925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latin typeface="Constantia" pitchFamily="18" charset="0"/>
                </a:rPr>
                <a:t>Ш</a:t>
              </a:r>
            </a:p>
          </p:txBody>
        </p:sp>
        <p:sp>
          <p:nvSpPr>
            <p:cNvPr id="35935" name="TextBox 250"/>
            <p:cNvSpPr txBox="1">
              <a:spLocks noChangeArrowheads="1"/>
            </p:cNvSpPr>
            <p:nvPr/>
          </p:nvSpPr>
          <p:spPr bwMode="auto">
            <a:xfrm>
              <a:off x="5429256" y="307181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35936" name="TextBox 251"/>
            <p:cNvSpPr txBox="1">
              <a:spLocks noChangeArrowheads="1"/>
            </p:cNvSpPr>
            <p:nvPr/>
          </p:nvSpPr>
          <p:spPr bwMode="auto">
            <a:xfrm>
              <a:off x="5429256" y="342900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К</a:t>
              </a:r>
            </a:p>
          </p:txBody>
        </p:sp>
        <p:sp>
          <p:nvSpPr>
            <p:cNvPr id="35937" name="TextBox 266"/>
            <p:cNvSpPr txBox="1">
              <a:spLocks noChangeArrowheads="1"/>
            </p:cNvSpPr>
            <p:nvPr/>
          </p:nvSpPr>
          <p:spPr bwMode="auto">
            <a:xfrm>
              <a:off x="5429256" y="271462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Н</a:t>
              </a:r>
            </a:p>
          </p:txBody>
        </p:sp>
        <p:sp>
          <p:nvSpPr>
            <p:cNvPr id="35938" name="TextBox 267"/>
            <p:cNvSpPr txBox="1">
              <a:spLocks noChangeArrowheads="1"/>
            </p:cNvSpPr>
            <p:nvPr/>
          </p:nvSpPr>
          <p:spPr bwMode="auto">
            <a:xfrm>
              <a:off x="542925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Б</a:t>
              </a:r>
            </a:p>
          </p:txBody>
        </p:sp>
        <p:sp>
          <p:nvSpPr>
            <p:cNvPr id="35939" name="TextBox 268"/>
            <p:cNvSpPr txBox="1">
              <a:spLocks noChangeArrowheads="1"/>
            </p:cNvSpPr>
            <p:nvPr/>
          </p:nvSpPr>
          <p:spPr bwMode="auto">
            <a:xfrm>
              <a:off x="542925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О</a:t>
              </a:r>
            </a:p>
          </p:txBody>
        </p:sp>
        <p:sp>
          <p:nvSpPr>
            <p:cNvPr id="35940" name="TextBox 272"/>
            <p:cNvSpPr txBox="1">
              <a:spLocks noChangeArrowheads="1"/>
            </p:cNvSpPr>
            <p:nvPr/>
          </p:nvSpPr>
          <p:spPr bwMode="auto">
            <a:xfrm>
              <a:off x="5429256" y="57148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В</a:t>
              </a:r>
            </a:p>
          </p:txBody>
        </p:sp>
      </p:grpSp>
      <p:grpSp>
        <p:nvGrpSpPr>
          <p:cNvPr id="17" name="Группа 280"/>
          <p:cNvGrpSpPr>
            <a:grpSpLocks/>
          </p:cNvGrpSpPr>
          <p:nvPr/>
        </p:nvGrpSpPr>
        <p:grpSpPr bwMode="auto">
          <a:xfrm>
            <a:off x="4357688" y="214313"/>
            <a:ext cx="357187" cy="3227387"/>
            <a:chOff x="4357686" y="214290"/>
            <a:chExt cx="357190" cy="3226852"/>
          </a:xfrm>
        </p:grpSpPr>
        <p:sp>
          <p:nvSpPr>
            <p:cNvPr id="35924" name="TextBox 243"/>
            <p:cNvSpPr txBox="1">
              <a:spLocks noChangeArrowheads="1"/>
            </p:cNvSpPr>
            <p:nvPr/>
          </p:nvSpPr>
          <p:spPr bwMode="auto">
            <a:xfrm>
              <a:off x="435768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grpSp>
          <p:nvGrpSpPr>
            <p:cNvPr id="35925" name="Группа 279"/>
            <p:cNvGrpSpPr>
              <a:grpSpLocks/>
            </p:cNvGrpSpPr>
            <p:nvPr/>
          </p:nvGrpSpPr>
          <p:grpSpPr bwMode="auto">
            <a:xfrm>
              <a:off x="4357686" y="214290"/>
              <a:ext cx="357190" cy="3226852"/>
              <a:chOff x="4357686" y="214290"/>
              <a:chExt cx="357190" cy="3226852"/>
            </a:xfrm>
          </p:grpSpPr>
          <p:sp>
            <p:nvSpPr>
              <p:cNvPr id="35926" name="TextBox 247"/>
              <p:cNvSpPr txBox="1">
                <a:spLocks noChangeArrowheads="1"/>
              </p:cNvSpPr>
              <p:nvPr/>
            </p:nvSpPr>
            <p:spPr bwMode="auto">
              <a:xfrm>
                <a:off x="4357686" y="92867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М</a:t>
                </a:r>
              </a:p>
            </p:txBody>
          </p:sp>
          <p:sp>
            <p:nvSpPr>
              <p:cNvPr id="35927" name="TextBox 255"/>
              <p:cNvSpPr txBox="1">
                <a:spLocks noChangeArrowheads="1"/>
              </p:cNvSpPr>
              <p:nvPr/>
            </p:nvSpPr>
            <p:spPr bwMode="auto">
              <a:xfrm>
                <a:off x="4357686" y="21429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М</a:t>
                </a:r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4357686" y="1642803"/>
                <a:ext cx="357190" cy="3698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-</a:t>
                </a:r>
              </a:p>
            </p:txBody>
          </p:sp>
          <p:sp>
            <p:nvSpPr>
              <p:cNvPr id="35929" name="TextBox 274"/>
              <p:cNvSpPr txBox="1">
                <a:spLocks noChangeArrowheads="1"/>
              </p:cNvSpPr>
              <p:nvPr/>
            </p:nvSpPr>
            <p:spPr bwMode="auto">
              <a:xfrm>
                <a:off x="4357686" y="1988098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П</a:t>
                </a:r>
              </a:p>
            </p:txBody>
          </p:sp>
          <p:sp>
            <p:nvSpPr>
              <p:cNvPr id="35930" name="TextBox 275"/>
              <p:cNvSpPr txBox="1">
                <a:spLocks noChangeArrowheads="1"/>
              </p:cNvSpPr>
              <p:nvPr/>
            </p:nvSpPr>
            <p:spPr bwMode="auto">
              <a:xfrm>
                <a:off x="4357686" y="307181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А</a:t>
                </a:r>
              </a:p>
            </p:txBody>
          </p:sp>
          <p:sp>
            <p:nvSpPr>
              <p:cNvPr id="35931" name="TextBox 276"/>
              <p:cNvSpPr txBox="1">
                <a:spLocks noChangeArrowheads="1"/>
              </p:cNvSpPr>
              <p:nvPr/>
            </p:nvSpPr>
            <p:spPr bwMode="auto">
              <a:xfrm>
                <a:off x="4357686" y="271462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П</a:t>
                </a:r>
              </a:p>
            </p:txBody>
          </p:sp>
          <p:sp>
            <p:nvSpPr>
              <p:cNvPr id="35932" name="TextBox 277"/>
              <p:cNvSpPr txBox="1">
                <a:spLocks noChangeArrowheads="1"/>
              </p:cNvSpPr>
              <p:nvPr/>
            </p:nvSpPr>
            <p:spPr bwMode="auto">
              <a:xfrm>
                <a:off x="4357686" y="57148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У</a:t>
                </a:r>
              </a:p>
            </p:txBody>
          </p:sp>
        </p:grpSp>
      </p:grpSp>
      <p:sp>
        <p:nvSpPr>
          <p:cNvPr id="142" name="Лента лицом вверх 141"/>
          <p:cNvSpPr/>
          <p:nvPr/>
        </p:nvSpPr>
        <p:spPr>
          <a:xfrm>
            <a:off x="5286375" y="2000250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FF999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41" name="Лента лицом вверх 140"/>
          <p:cNvSpPr/>
          <p:nvPr/>
        </p:nvSpPr>
        <p:spPr>
          <a:xfrm>
            <a:off x="3786188" y="3500438"/>
            <a:ext cx="1857375" cy="785812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FFFF9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39" name="Лента лицом вверх 138"/>
          <p:cNvSpPr/>
          <p:nvPr/>
        </p:nvSpPr>
        <p:spPr>
          <a:xfrm>
            <a:off x="5214938" y="2714625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FFCC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37" name="Лента лицом вверх 136"/>
          <p:cNvSpPr/>
          <p:nvPr/>
        </p:nvSpPr>
        <p:spPr>
          <a:xfrm>
            <a:off x="4572000" y="2714625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66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32" name="Лента лицом вверх 31"/>
          <p:cNvSpPr/>
          <p:nvPr/>
        </p:nvSpPr>
        <p:spPr>
          <a:xfrm>
            <a:off x="4429125" y="1785938"/>
            <a:ext cx="1857375" cy="785812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81" name="Лента лицом вверх 180"/>
          <p:cNvSpPr/>
          <p:nvPr/>
        </p:nvSpPr>
        <p:spPr>
          <a:xfrm>
            <a:off x="5000625" y="3357563"/>
            <a:ext cx="1857375" cy="785812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3714744" y="214290"/>
            <a:ext cx="500066" cy="500066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cs typeface="David" pitchFamily="34" charset="-79"/>
              </a:rPr>
              <a:t>6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Constantia" pitchFamily="18" charset="0"/>
              <a:cs typeface="David" pitchFamily="34" charset="-79"/>
            </a:endParaRPr>
          </a:p>
        </p:txBody>
      </p:sp>
      <p:sp>
        <p:nvSpPr>
          <p:cNvPr id="184" name="Лента лицом вверх 183"/>
          <p:cNvSpPr/>
          <p:nvPr/>
        </p:nvSpPr>
        <p:spPr>
          <a:xfrm>
            <a:off x="5929313" y="4071938"/>
            <a:ext cx="1857375" cy="785812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00FFCC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500430" y="1285860"/>
            <a:ext cx="428628" cy="432017"/>
          </a:xfrm>
          <a:prstGeom prst="rect">
            <a:avLst/>
          </a:prstGeom>
          <a:solidFill>
            <a:srgbClr val="00FF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nstantia" pitchFamily="18" charset="0"/>
              </a:rPr>
              <a:t>7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2" name="Лента лицом вверх 191"/>
          <p:cNvSpPr/>
          <p:nvPr/>
        </p:nvSpPr>
        <p:spPr>
          <a:xfrm>
            <a:off x="5715000" y="2857500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5414962" y="83127"/>
            <a:ext cx="428628" cy="42862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nstantia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6" name="Лента лицом вверх 195"/>
          <p:cNvSpPr/>
          <p:nvPr/>
        </p:nvSpPr>
        <p:spPr>
          <a:xfrm>
            <a:off x="3643313" y="3286125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val="FFFF66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071670" y="4071942"/>
            <a:ext cx="428628" cy="440770"/>
          </a:xfrm>
          <a:prstGeom prst="rect">
            <a:avLst/>
          </a:prstGeom>
          <a:solidFill>
            <a:srgbClr val="FFFF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nstantia" pitchFamily="18" charset="0"/>
              </a:rPr>
              <a:t>9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071670" y="4786322"/>
            <a:ext cx="428628" cy="432017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200" name="Лента лицом вверх 199"/>
          <p:cNvSpPr/>
          <p:nvPr/>
        </p:nvSpPr>
        <p:spPr>
          <a:xfrm>
            <a:off x="6072188" y="3857625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31" name="Овальная выноска 30"/>
          <p:cNvSpPr/>
          <p:nvPr/>
        </p:nvSpPr>
        <p:spPr>
          <a:xfrm>
            <a:off x="1428728" y="3071810"/>
            <a:ext cx="3286148" cy="1500198"/>
          </a:xfrm>
          <a:prstGeom prst="wedgeEllipseCallout">
            <a:avLst>
              <a:gd name="adj1" fmla="val -12336"/>
              <a:gd name="adj2" fmla="val -63880"/>
            </a:avLst>
          </a:prstGeom>
          <a:solidFill>
            <a:srgbClr val="99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Всегда прячет свою сумку под подушку. </a:t>
            </a:r>
          </a:p>
        </p:txBody>
      </p:sp>
      <p:sp>
        <p:nvSpPr>
          <p:cNvPr id="115" name="Овальная выноска 114"/>
          <p:cNvSpPr/>
          <p:nvPr/>
        </p:nvSpPr>
        <p:spPr>
          <a:xfrm>
            <a:off x="4357686" y="3000372"/>
            <a:ext cx="3429024" cy="1643050"/>
          </a:xfrm>
          <a:prstGeom prst="wedgeEllipseCallout">
            <a:avLst>
              <a:gd name="adj1" fmla="val -65350"/>
              <a:gd name="adj2" fmla="val -50631"/>
            </a:avLst>
          </a:prstGeom>
          <a:solidFill>
            <a:srgbClr val="FF99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Главный герой сказочной повести.</a:t>
            </a:r>
          </a:p>
        </p:txBody>
      </p:sp>
      <p:sp>
        <p:nvSpPr>
          <p:cNvPr id="183" name="Овальная выноска 182"/>
          <p:cNvSpPr/>
          <p:nvPr/>
        </p:nvSpPr>
        <p:spPr>
          <a:xfrm>
            <a:off x="5000628" y="1857364"/>
            <a:ext cx="4143372" cy="2071702"/>
          </a:xfrm>
          <a:prstGeom prst="wedgeEllipseCallout">
            <a:avLst>
              <a:gd name="adj1" fmla="val -49246"/>
              <a:gd name="adj2" fmla="val -56486"/>
            </a:avLst>
          </a:prstGeom>
          <a:solidFill>
            <a:srgbClr val="00FF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Тот усталый путник, который нёс большой чемодан с секретом внутри.</a:t>
            </a:r>
          </a:p>
        </p:txBody>
      </p:sp>
      <p:sp>
        <p:nvSpPr>
          <p:cNvPr id="188" name="Овальная выноска 187"/>
          <p:cNvSpPr/>
          <p:nvPr/>
        </p:nvSpPr>
        <p:spPr>
          <a:xfrm>
            <a:off x="4857752" y="3929066"/>
            <a:ext cx="4143404" cy="1857388"/>
          </a:xfrm>
          <a:prstGeom prst="wedgeEllipseCallout">
            <a:avLst>
              <a:gd name="adj1" fmla="val -32963"/>
              <a:gd name="adj2" fmla="val -58967"/>
            </a:avLst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Носит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черный плащ,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передвигается по воздуху на черной пантере.</a:t>
            </a:r>
          </a:p>
        </p:txBody>
      </p:sp>
      <p:sp>
        <p:nvSpPr>
          <p:cNvPr id="195" name="Овальная выноска 194"/>
          <p:cNvSpPr/>
          <p:nvPr/>
        </p:nvSpPr>
        <p:spPr>
          <a:xfrm>
            <a:off x="4857752" y="4572008"/>
            <a:ext cx="4143404" cy="2000240"/>
          </a:xfrm>
          <a:prstGeom prst="wedgeEllipseCallout">
            <a:avLst>
              <a:gd name="adj1" fmla="val -53594"/>
              <a:gd name="adj2" fmla="val -32970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У них нет ни дара речи, ни слуха, только зрение, и то совсем никудышное.</a:t>
            </a:r>
          </a:p>
        </p:txBody>
      </p:sp>
      <p:sp>
        <p:nvSpPr>
          <p:cNvPr id="138" name="Овальная выноска 137"/>
          <p:cNvSpPr/>
          <p:nvPr/>
        </p:nvSpPr>
        <p:spPr>
          <a:xfrm>
            <a:off x="1928794" y="714356"/>
            <a:ext cx="3429024" cy="1571636"/>
          </a:xfrm>
          <a:prstGeom prst="wedgeEllipseCallout">
            <a:avLst>
              <a:gd name="adj1" fmla="val -65131"/>
              <a:gd name="adj2" fmla="val -21290"/>
            </a:avLst>
          </a:prstGeom>
          <a:solidFill>
            <a:srgbClr val="FF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Всегда просыпается на неделю позже других.</a:t>
            </a:r>
            <a:endParaRPr lang="ru-RU" sz="2400" b="1" dirty="0">
              <a:latin typeface="Constantia" pitchFamily="18" charset="0"/>
              <a:ea typeface="JournalC-Italic"/>
              <a:cs typeface="Times New Roman" pitchFamily="18" charset="0"/>
            </a:endParaRPr>
          </a:p>
        </p:txBody>
      </p:sp>
      <p:sp>
        <p:nvSpPr>
          <p:cNvPr id="135" name="Овальная выноска 134"/>
          <p:cNvSpPr/>
          <p:nvPr/>
        </p:nvSpPr>
        <p:spPr>
          <a:xfrm>
            <a:off x="2071670" y="0"/>
            <a:ext cx="3429024" cy="1928802"/>
          </a:xfrm>
          <a:prstGeom prst="wedgeEllipseCallout">
            <a:avLst>
              <a:gd name="adj1" fmla="val -56099"/>
              <a:gd name="adj2" fmla="val 28705"/>
            </a:avLst>
          </a:prstGeom>
          <a:solidFill>
            <a:srgbClr val="66C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Тот, кто рассказал таинственную историю про волшебника.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40" name="Овальная выноска 139"/>
          <p:cNvSpPr/>
          <p:nvPr/>
        </p:nvSpPr>
        <p:spPr>
          <a:xfrm>
            <a:off x="2786050" y="1857364"/>
            <a:ext cx="3929058" cy="1214446"/>
          </a:xfrm>
          <a:prstGeom prst="wedgeEllipseCallout">
            <a:avLst>
              <a:gd name="adj1" fmla="val -51701"/>
              <a:gd name="adj2" fmla="val -52544"/>
            </a:avLst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Times New Roman" pitchFamily="18" charset="0"/>
                <a:ea typeface="JournalC-Italic"/>
                <a:cs typeface="Times New Roman" pitchFamily="18" charset="0"/>
              </a:rPr>
              <a:t>Обладатель полной коллекции марок.</a:t>
            </a:r>
          </a:p>
        </p:txBody>
      </p:sp>
      <p:sp>
        <p:nvSpPr>
          <p:cNvPr id="180" name="Овальная выноска 179"/>
          <p:cNvSpPr/>
          <p:nvPr/>
        </p:nvSpPr>
        <p:spPr>
          <a:xfrm>
            <a:off x="5000628" y="857232"/>
            <a:ext cx="2643206" cy="1000132"/>
          </a:xfrm>
          <a:prstGeom prst="wedgeEllipseCallout">
            <a:avLst>
              <a:gd name="adj1" fmla="val -56365"/>
              <a:gd name="adj2" fmla="val -48603"/>
            </a:avLst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b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80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Глава семейства.</a:t>
            </a:r>
            <a:endParaRPr lang="ru-RU" sz="2400" b="1" dirty="0">
              <a:latin typeface="Constantia" pitchFamily="18" charset="0"/>
              <a:ea typeface="JournalC-Italic"/>
              <a:cs typeface="Times New Roman" pitchFamily="18" charset="0"/>
            </a:endParaRPr>
          </a:p>
        </p:txBody>
      </p:sp>
      <p:sp>
        <p:nvSpPr>
          <p:cNvPr id="199" name="Овальная выноска 198"/>
          <p:cNvSpPr/>
          <p:nvPr/>
        </p:nvSpPr>
        <p:spPr>
          <a:xfrm>
            <a:off x="5572132" y="1714488"/>
            <a:ext cx="3000396" cy="1643074"/>
          </a:xfrm>
          <a:prstGeom prst="wedgeEllipseCallout">
            <a:avLst>
              <a:gd name="adj1" fmla="val -26996"/>
              <a:gd name="adj2" fmla="val 75284"/>
            </a:avLst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 наводить во всём порядок</a:t>
            </a:r>
          </a:p>
        </p:txBody>
      </p:sp>
      <p:pic>
        <p:nvPicPr>
          <p:cNvPr id="35920" name="Picture 2" descr="http://www.radionetplus.ru/Mobile/page/animpage/zhivotnxe/176%27x%27220/radionetazh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62500"/>
            <a:ext cx="1676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3" name="TextBox 332"/>
          <p:cNvSpPr txBox="1"/>
          <p:nvPr/>
        </p:nvSpPr>
        <p:spPr>
          <a:xfrm>
            <a:off x="1000100" y="2357430"/>
            <a:ext cx="428628" cy="432017"/>
          </a:xfrm>
          <a:prstGeom prst="rect">
            <a:avLst/>
          </a:prstGeom>
          <a:solidFill>
            <a:srgbClr val="99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4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42" grpId="0" animBg="1"/>
      <p:bldP spid="141" grpId="0" animBg="1"/>
      <p:bldP spid="141" grpId="1" animBg="1"/>
      <p:bldP spid="139" grpId="0" animBg="1"/>
      <p:bldP spid="137" grpId="0" animBg="1"/>
      <p:bldP spid="32" grpId="0" animBg="1"/>
      <p:bldP spid="32" grpId="1" animBg="1"/>
      <p:bldP spid="181" grpId="0" animBg="1"/>
      <p:bldP spid="181" grpId="1" animBg="1"/>
      <p:bldP spid="184" grpId="0" animBg="1"/>
      <p:bldP spid="184" grpId="1" animBg="1"/>
      <p:bldP spid="192" grpId="0" animBg="1"/>
      <p:bldP spid="192" grpId="1" animBg="1"/>
      <p:bldP spid="196" grpId="0" animBg="1"/>
      <p:bldP spid="196" grpId="1" animBg="1"/>
      <p:bldP spid="200" grpId="0" animBg="1"/>
      <p:bldP spid="20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6867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225" y="-28575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2775" y="1196752"/>
            <a:ext cx="8557856" cy="39703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Актуализация знаний учащихся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Цели данного этапа: </a:t>
            </a:r>
          </a:p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психологический настрой учащихся;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обеспечение нормальной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обстановки на уроке.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61990"/>
            <a:ext cx="246189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ВЫВОД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5363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323850" y="1125538"/>
            <a:ext cx="8315325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ea typeface="Calibri" pitchFamily="34" charset="0"/>
                <a:cs typeface="Arial" charset="0"/>
              </a:rPr>
              <a:t>2) тренировку соответствующих мыслительных операций.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ea typeface="Calibri" pitchFamily="34" charset="0"/>
                <a:cs typeface="Arial" charset="0"/>
              </a:rPr>
              <a:t>В завершение этапа создаётся затруднение  в индивидуальной деятельности учащихся,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ea typeface="Calibri" pitchFamily="34" charset="0"/>
                <a:cs typeface="Arial" charset="0"/>
              </a:rPr>
              <a:t>которое фиксируется ими самими.</a:t>
            </a:r>
            <a:endParaRPr lang="ru-RU" sz="3200">
              <a:latin typeface="Calibri" pitchFamily="34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6387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323850" y="1989138"/>
            <a:ext cx="79930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Цель этапа – получить представление </a:t>
            </a:r>
          </a:p>
          <a:p>
            <a:r>
              <a:rPr lang="ru-RU" sz="3200">
                <a:cs typeface="Arial" charset="0"/>
              </a:rPr>
              <a:t>о качестве усвоения учащимися материала, определить опорные знания.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8" y="285750"/>
            <a:ext cx="4424362" cy="6572250"/>
          </a:xfrm>
        </p:spPr>
        <p:txBody>
          <a:bodyPr rtlCol="0"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Приём  “Цепочка признаков“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Универсальный приём ТРИЗ, направленный на актуализацию знаний учащихся о признаках тех объектов, которые включаются в работу.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Формирует: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умение описывать объект через имена и значения признаков;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умение определять по заданным частям модели скрытые части;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умение составлять внутренний план действий.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1-й ученик называет объект и его признак («у белки – падеж»);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2-й называет другой объект с тем же значением указанного признака и другой признак («у него – часть речи»);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3-й называет свой объект по аналогичному признаку и новый признак («я – количество слогов») и т. п., до тех пор, пока находится кто-то, способный продолжить цепочку.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5"/>
            <a:ext cx="4495800" cy="6715125"/>
          </a:xfrm>
        </p:spPr>
        <p:txBody>
          <a:bodyPr rtlCol="0"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Приём “Да-нет”.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Универсальный приём технологии ТРИЗ: способен увлечь и маленьких, и взрослых; ставит учащихся в активную позицию.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Формирует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следующие универсальные учебные действия: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умение связывать разрозненные факты в единую картину;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умение систематизировать уже имеющуюся информацию;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умение слушать и слышать друг друга.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загадывает нечто (число, предмет, литературного героя, историческое лицо и др.). Учащиеся пытаются найти ответ, задавая вопросы, на которые учитель может ответить только словами: "да", "нет", "и да и нет".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4357688" y="5572125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-22225"/>
            <a:ext cx="91598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5"/>
            <a:ext cx="4495800" cy="6715125"/>
          </a:xfrm>
        </p:spPr>
        <p:txBody>
          <a:bodyPr rtlCol="0">
            <a:normAutofit fontScale="4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Приём  “Я беру тебя с собой»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Универсальный приём ТРИЗ, направленный на актуализацию знаний учащихся, способствующий накоплению информации о признаках объектов.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Формирует: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умение объединять объекты по общему значению признака;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умение определять имя признака, по которому объекты имеют общее значение;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умение сопоставлять, сравнивать большое количество объектов;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умение составлять целостный образ объекта из отдельных его признаков.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Педагог загадывает признак, по которому собирается множество объектов и называет первый объект. Ученики пытаются угадать этот признак и по очереди называют объекты, обладающие, по их мнению, тем же значением признака. Учитель отвечает, берет он этот объект или нет. Игра продолжается до тех пор, пока кто-то из детей не определит, по какому признаку собирается множество. Можно использовать в качестве разминки на уроках.</a:t>
            </a: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3" y="214313"/>
            <a:ext cx="4071937" cy="6500812"/>
          </a:xfrm>
        </p:spPr>
        <p:txBody>
          <a:bodyPr rtlCol="0">
            <a:normAutofit fontScale="4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Приём “Шаг за шагом”.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lang="ru-RU" sz="4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риём интерактивного обучения. Используется для активизации полученных ранее знаний. Автор - Е.Д.Тимашева (г.Люберцы). </a:t>
            </a:r>
          </a:p>
          <a:p>
            <a:pPr eaLnBrk="0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Ученики, шагая к доске, на каждый шаг называют термин, понятие, явление и т.д. из изученного ранее материала.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200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6000750" y="5500688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14313"/>
            <a:ext cx="4495800" cy="6500812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Приём  «Жокей и лошадь»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Приём интерактивного обучения. Форма коллективного обучения. Автор - А.Каменский. Класс делится на две группы: «жокеев» и «лошадей». Первые получают карточки с вопросами, вторые – с правильными ответами. Каждый «жокей» должен найти свою «лошадь». Эта игрушка применима даже на уроках изучения нового материала. Самая неприятная её черта – необходимость всему коллективу учащихся одновременно ходить по классу, это требует определённой сформированности культуры поведения.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50"/>
            <a:ext cx="4352925" cy="6429375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Приём “Игровая цель”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Универсальный приём-игра, направленный на активизацию мыслительной деятельности учащихся на уроке. Позволяет включить в игровую оболочку большое число однообразных примеров или заданий.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Формирует: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учебные умения;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умение работать в команде;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умение слушать и слышать друг друга.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Предлагается в игровой форме команде или группе учащихся выполнить ряд однотипных заданий на скорость и правильность.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4143375" y="5643563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8" y="142875"/>
            <a:ext cx="4424362" cy="6715125"/>
          </a:xfrm>
        </p:spPr>
        <p:txBody>
          <a:bodyPr rtlCol="0"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</a:rPr>
              <a:t>Приём  “Корзина идей, понятий, имен”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Это прием организации индивидуальной и групповой работы учащихся на начальной стадии урока, когда идет актуализация имеющегося у них опыта и знаний. Он позволяет выяснить все, что знают или думают ученики по обсуждаемой теме урока. На доске можно нарисовать значок корзины, в которой условно будет собрано все то, что все ученики вместе знают об изучаемой теме.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 smtClean="0"/>
              <a:t>Пример.</a:t>
            </a:r>
            <a:r>
              <a:rPr lang="ru-RU" sz="3200" dirty="0" smtClean="0"/>
              <a:t> Многие уроки изучения нового материала начинаются с приема «Корзина», на доске демонстрируются или выводятся через проектор основные идеи предстоящего урока.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313"/>
            <a:ext cx="4495800" cy="6429375"/>
          </a:xfrm>
        </p:spPr>
        <p:txBody>
          <a:bodyPr rtlCol="0"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800" b="1" dirty="0" smtClean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</a:rPr>
              <a:t>Приём “Развивающий канон”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 smtClean="0"/>
              <a:t>Описание:</a:t>
            </a:r>
            <a:r>
              <a:rPr lang="ru-RU" sz="3200" dirty="0" smtClean="0"/>
              <a:t> Прием на развитие логического мышления. Даны три слова, первые два находятся в определенных отношениях. Найди четвертое слово, чтобы оно с третьим было в таких же отношениях.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 smtClean="0"/>
              <a:t>Пример.</a:t>
            </a:r>
            <a:r>
              <a:rPr lang="ru-RU" sz="3200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Слагаемое – сумма = множители - 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Круг – окружность = шар -?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Береза – дерево = стихотворение - 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Песня – композитор = самолет - ? </a:t>
            </a:r>
            <a:endParaRPr lang="ru-RU" sz="3200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4714875" y="5572125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 rtlCol="0"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Приём  «До-После»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Описание:</a:t>
            </a:r>
            <a:r>
              <a:rPr lang="ru-RU" dirty="0" smtClean="0"/>
              <a:t> прием из технологии развития критического мышления. Он может быть использован на 1 этапе урока, как прием, актуализирующий знания учащихся. А также на этапе рефлексии.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Формирует: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умение прогнозировать события;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умение соотносить известные и неизвестные факты;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умение выражать свои мысли;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умение сравнивать и делать вывод.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таблице из двух столбцов заполянется часть "До", в которой учащийся записывает свои предположения о теме урока, о решении задачи, может записать гипотезу.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Часть "После" заполняется в конце урока, когда изучен новый материал, проведен эксперимент, прочитан текст и т.д.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24363" cy="6715125"/>
          </a:xfrm>
        </p:spPr>
        <p:txBody>
          <a:bodyPr rtlCol="0"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Приём “Ложная альтернатива”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Универсальный прием ТРИЗ. Внимание слушателя уводится в сторону с помощью альтернативы "или-или", совершенно произвольно выраженной. Ни один из предлагаемых ответов не является верным.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Пример.</a:t>
            </a:r>
            <a:r>
              <a:rPr lang="ru-RU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Учитель предлагает вразброс обычные загадки и лжезагадки, дети должны их угадывать и указывать их тип. Например: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Сколько будет 8 и 4: 11 или 12 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Что растет не березе - яблоки или груши?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Слово "часы" - пишется как "чесы" или "чисы"?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Кто быстрее плавает - утенок или цыпленок?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Столица России - Москва или Минск?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Какие звери живут в Африке - мамонты или динозавры?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Сколько в минуте секунд - 10 или 100?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150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3714750" y="5715000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1746</Words>
  <Application>Microsoft Office PowerPoint</Application>
  <PresentationFormat>Экран (4:3)</PresentationFormat>
  <Paragraphs>309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Calibri</vt:lpstr>
      <vt:lpstr>Arial</vt:lpstr>
      <vt:lpstr>Times New Roman</vt:lpstr>
      <vt:lpstr>Constantia</vt:lpstr>
      <vt:lpstr>David</vt:lpstr>
      <vt:lpstr>JournalC-Italic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Найдите прямоугольники, определите их свойства </vt:lpstr>
      <vt:lpstr>Какие из четырехугольников  прямоугольники? Докажите.</vt:lpstr>
      <vt:lpstr>Пример приема «с удивлением»</vt:lpstr>
      <vt:lpstr>Пример приема «с удивлением»</vt:lpstr>
      <vt:lpstr>Пример приема «с удивлением»</vt:lpstr>
      <vt:lpstr>Пример приема «с затруднением»</vt:lpstr>
      <vt:lpstr>Я вам предлагаю следующий отрывок из литературного произведения: Л.Н.Толстой. Рассказ аэронавта. Герой рассказа поднялся в воздух на воздушном шаре. “Я посмотрел на барометр. Теперь я уже был на пять верст над землею и чувствовал, что мне воздуха мало, и я стал часто дышать. Я потянул за веревку, чтобы выпустить газ и спускаться, но ослабел ли я, или сломалось что – нибудь, – клапан не открывался…” 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SamLab.ws</dc:creator>
  <cp:lastModifiedBy>User</cp:lastModifiedBy>
  <cp:revision>8</cp:revision>
  <dcterms:created xsi:type="dcterms:W3CDTF">2013-10-13T19:17:11Z</dcterms:created>
  <dcterms:modified xsi:type="dcterms:W3CDTF">2015-01-03T16:50:52Z</dcterms:modified>
</cp:coreProperties>
</file>