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73" r:id="rId6"/>
    <p:sldId id="260" r:id="rId7"/>
    <p:sldId id="261" r:id="rId8"/>
    <p:sldId id="278" r:id="rId9"/>
    <p:sldId id="262" r:id="rId10"/>
    <p:sldId id="263" r:id="rId11"/>
    <p:sldId id="264" r:id="rId12"/>
    <p:sldId id="277" r:id="rId13"/>
    <p:sldId id="267" r:id="rId14"/>
    <p:sldId id="265" r:id="rId15"/>
    <p:sldId id="275" r:id="rId16"/>
    <p:sldId id="266" r:id="rId17"/>
    <p:sldId id="276" r:id="rId18"/>
    <p:sldId id="268" r:id="rId19"/>
    <p:sldId id="274" r:id="rId20"/>
    <p:sldId id="269" r:id="rId21"/>
    <p:sldId id="270" r:id="rId22"/>
    <p:sldId id="279" r:id="rId2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1" autoAdjust="0"/>
  </p:normalViewPr>
  <p:slideViewPr>
    <p:cSldViewPr>
      <p:cViewPr varScale="1">
        <p:scale>
          <a:sx n="66" d="100"/>
          <a:sy n="66" d="100"/>
        </p:scale>
        <p:origin x="-83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7EAF463A-BC7C-46EE-9F1E-7F377CCA4891}" type="datetimeFigureOut">
              <a:rPr lang="en-US" smtClean="0"/>
              <a:pPr/>
              <a:t>7/8/2014</a:t>
            </a:fld>
            <a:endParaRPr lang="en-US"/>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483448D-3A78-4528-A469-B745A65DA480}" type="slidenum">
              <a:rPr lang="en-US" smtClean="0"/>
              <a:pPr/>
              <a:t>‹#›</a:t>
            </a:fld>
            <a:endParaRPr lang="en-US"/>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7/8/2014</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7/8/2014</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7/8/2014</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7EAF463A-BC7C-46EE-9F1E-7F377CCA4891}" type="datetimeFigureOut">
              <a:rPr lang="en-US" smtClean="0"/>
              <a:pPr/>
              <a:t>7/8/2014</a:t>
            </a:fld>
            <a:endParaRPr lang="en-US"/>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483448D-3A78-4528-A469-B745A65DA480}" type="slidenum">
              <a:rPr lang="en-US" smtClean="0"/>
              <a:pPr/>
              <a:t>‹#›</a:t>
            </a:fld>
            <a:endParaRPr lang="en-US"/>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7/8/2014</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a:xfrm>
            <a:off x="8641080" y="6514568"/>
            <a:ext cx="464288" cy="274320"/>
          </a:xfrm>
        </p:spPr>
        <p:txBody>
          <a:bodyPr/>
          <a:lstStyle>
            <a:extLst/>
          </a:lstStyle>
          <a:p>
            <a:fld id="{A483448D-3A78-4528-A469-B745A65DA480}" type="slidenum">
              <a:rPr lang="en-US" smtClean="0"/>
              <a:pPr/>
              <a:t>‹#›</a:t>
            </a:fld>
            <a:endParaRPr lang="en-US"/>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7/8/2014</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a:xfrm>
            <a:off x="8641080" y="6514568"/>
            <a:ext cx="464288" cy="274320"/>
          </a:xfrm>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7/8/2014</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EAF463A-BC7C-46EE-9F1E-7F377CCA4891}" type="datetimeFigureOut">
              <a:rPr lang="en-US" smtClean="0"/>
              <a:pPr/>
              <a:t>7/8/2014</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7EAF463A-BC7C-46EE-9F1E-7F377CCA4891}" type="datetimeFigureOut">
              <a:rPr lang="en-US" smtClean="0"/>
              <a:pPr/>
              <a:t>7/8/2014</a:t>
            </a:fld>
            <a:endParaRPr lang="en-US"/>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483448D-3A78-4528-A469-B745A65DA480}" type="slidenum">
              <a:rPr lang="en-US" smtClean="0"/>
              <a:pPr/>
              <a:t>‹#›</a:t>
            </a:fld>
            <a:endParaRPr lang="en-US"/>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7EAF463A-BC7C-46EE-9F1E-7F377CCA4891}" type="datetimeFigureOut">
              <a:rPr lang="en-US" smtClean="0"/>
              <a:pPr/>
              <a:t>7/8/2014</a:t>
            </a:fld>
            <a:endParaRPr lang="en-US"/>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483448D-3A78-4528-A469-B745A65DA480}" type="slidenum">
              <a:rPr lang="en-US" smtClean="0"/>
              <a:pPr/>
              <a:t>‹#›</a:t>
            </a:fld>
            <a:endParaRPr lang="en-US"/>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EAF463A-BC7C-46EE-9F1E-7F377CCA4891}" type="datetimeFigureOut">
              <a:rPr lang="en-US" smtClean="0"/>
              <a:pPr/>
              <a:t>7/8/2014</a:t>
            </a:fld>
            <a:endParaRPr lang="en-US"/>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483448D-3A78-4528-A469-B745A65DA480}" type="slidenum">
              <a:rPr lang="en-US" smtClean="0"/>
              <a:pPr/>
              <a:t>‹#›</a:t>
            </a:fld>
            <a:endParaRPr lang="en-US"/>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09600" y="1600200"/>
            <a:ext cx="7845552" cy="1676400"/>
          </a:xfrm>
        </p:spPr>
        <p:txBody>
          <a:bodyPr>
            <a:normAutofit fontScale="90000"/>
          </a:bodyPr>
          <a:lstStyle/>
          <a:p>
            <a:r>
              <a:rPr lang="ru-RU" sz="7200" dirty="0" smtClean="0">
                <a:solidFill>
                  <a:srgbClr val="FF0000"/>
                </a:solidFill>
                <a:latin typeface="Times New Roman" pitchFamily="18" charset="0"/>
                <a:cs typeface="Times New Roman" pitchFamily="18" charset="0"/>
              </a:rPr>
              <a:t>Я -  деловой человек</a:t>
            </a:r>
            <a:endParaRPr lang="ru-RU" sz="72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382000" cy="6452382"/>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ru-RU" sz="2800" dirty="0" smtClean="0">
                <a:solidFill>
                  <a:srgbClr val="FF0000"/>
                </a:solidFill>
                <a:effectLst/>
                <a:latin typeface="Times New Roman" pitchFamily="18" charset="0"/>
                <a:cs typeface="Times New Roman" pitchFamily="18" charset="0"/>
              </a:rPr>
              <a:t>Доверенность</a:t>
            </a:r>
            <a:r>
              <a:rPr lang="ru-RU" sz="2800" dirty="0" smtClean="0">
                <a:effectLst/>
                <a:latin typeface="Times New Roman" pitchFamily="18" charset="0"/>
                <a:cs typeface="Times New Roman" pitchFamily="18" charset="0"/>
              </a:rPr>
              <a:t/>
            </a:r>
            <a:br>
              <a:rPr lang="ru-RU" sz="2800" dirty="0" smtClean="0">
                <a:effectLst/>
                <a:latin typeface="Times New Roman" pitchFamily="18" charset="0"/>
                <a:cs typeface="Times New Roman" pitchFamily="18" charset="0"/>
              </a:rPr>
            </a:br>
            <a:r>
              <a:rPr lang="en-US" sz="2800" dirty="0" smtClean="0">
                <a:effectLst/>
                <a:latin typeface="Times New Roman" pitchFamily="18" charset="0"/>
                <a:cs typeface="Times New Roman" pitchFamily="18" charset="0"/>
              </a:rPr>
              <a:t/>
            </a:r>
            <a:br>
              <a:rPr lang="en-US" sz="2800" dirty="0" smtClean="0">
                <a:effectLst/>
                <a:latin typeface="Times New Roman" pitchFamily="18" charset="0"/>
                <a:cs typeface="Times New Roman" pitchFamily="18" charset="0"/>
              </a:rPr>
            </a:br>
            <a:r>
              <a:rPr lang="ru-RU" sz="2800" dirty="0" smtClean="0">
                <a:effectLst/>
                <a:latin typeface="Times New Roman" pitchFamily="18" charset="0"/>
                <a:cs typeface="Times New Roman" pitchFamily="18" charset="0"/>
              </a:rPr>
              <a:t>Я,____________ </a:t>
            </a:r>
            <a:r>
              <a:rPr lang="en-US" sz="2800" dirty="0" smtClean="0">
                <a:effectLst/>
                <a:latin typeface="Times New Roman" pitchFamily="18" charset="0"/>
                <a:cs typeface="Times New Roman" pitchFamily="18" charset="0"/>
              </a:rPr>
              <a:t>___</a:t>
            </a:r>
            <a:r>
              <a:rPr lang="ru-RU" sz="2800" dirty="0" smtClean="0">
                <a:effectLst/>
                <a:latin typeface="Times New Roman" pitchFamily="18" charset="0"/>
                <a:cs typeface="Times New Roman" pitchFamily="18" charset="0"/>
              </a:rPr>
              <a:t>доверяю</a:t>
            </a:r>
            <a:r>
              <a:rPr lang="en-US" sz="2800" dirty="0" smtClean="0">
                <a:effectLst/>
                <a:latin typeface="Times New Roman" pitchFamily="18" charset="0"/>
                <a:cs typeface="Times New Roman" pitchFamily="18" charset="0"/>
              </a:rPr>
              <a:t> </a:t>
            </a:r>
            <a:r>
              <a:rPr lang="ru-RU" sz="2800" dirty="0" smtClean="0">
                <a:effectLst/>
                <a:latin typeface="Times New Roman" pitchFamily="18" charset="0"/>
                <a:cs typeface="Times New Roman" pitchFamily="18" charset="0"/>
              </a:rPr>
              <a:t>________________ получить причитающуюся мне за 20__________ год зарплату.</a:t>
            </a:r>
            <a:br>
              <a:rPr lang="ru-RU" sz="2800" dirty="0" smtClean="0">
                <a:effectLst/>
                <a:latin typeface="Times New Roman" pitchFamily="18" charset="0"/>
                <a:cs typeface="Times New Roman" pitchFamily="18" charset="0"/>
              </a:rPr>
            </a:br>
            <a:r>
              <a:rPr lang="ru-RU" sz="2800" dirty="0" smtClean="0">
                <a:effectLst/>
                <a:latin typeface="Times New Roman" pitchFamily="18" charset="0"/>
                <a:cs typeface="Times New Roman" pitchFamily="18" charset="0"/>
              </a:rPr>
              <a:t>Число </a:t>
            </a:r>
            <a:r>
              <a:rPr lang="en-US" sz="2800" dirty="0" smtClean="0">
                <a:effectLst/>
                <a:latin typeface="Times New Roman" pitchFamily="18" charset="0"/>
                <a:cs typeface="Times New Roman" pitchFamily="18" charset="0"/>
              </a:rPr>
              <a:t>                                                                  </a:t>
            </a:r>
            <a:r>
              <a:rPr lang="ru-RU" sz="2800" dirty="0" smtClean="0">
                <a:effectLst/>
                <a:latin typeface="Times New Roman" pitchFamily="18" charset="0"/>
                <a:cs typeface="Times New Roman" pitchFamily="18" charset="0"/>
              </a:rPr>
              <a:t>Подпись.</a:t>
            </a:r>
            <a:br>
              <a:rPr lang="ru-RU" sz="2800" dirty="0" smtClean="0">
                <a:effectLst/>
                <a:latin typeface="Times New Roman" pitchFamily="18" charset="0"/>
                <a:cs typeface="Times New Roman" pitchFamily="18" charset="0"/>
              </a:rPr>
            </a:br>
            <a:r>
              <a:rPr lang="en-US" sz="2800" dirty="0" smtClean="0">
                <a:effectLst/>
                <a:latin typeface="Times New Roman" pitchFamily="18" charset="0"/>
                <a:cs typeface="Times New Roman" pitchFamily="18" charset="0"/>
              </a:rPr>
              <a:t/>
            </a:r>
            <a:br>
              <a:rPr lang="en-US" sz="2800" dirty="0" smtClean="0">
                <a:effectLst/>
                <a:latin typeface="Times New Roman" pitchFamily="18" charset="0"/>
                <a:cs typeface="Times New Roman" pitchFamily="18" charset="0"/>
              </a:rPr>
            </a:br>
            <a:r>
              <a:rPr lang="ru-RU" sz="2800" dirty="0" smtClean="0">
                <a:solidFill>
                  <a:srgbClr val="FF0000"/>
                </a:solidFill>
                <a:effectLst/>
                <a:latin typeface="Times New Roman" pitchFamily="18" charset="0"/>
                <a:cs typeface="Times New Roman" pitchFamily="18" charset="0"/>
              </a:rPr>
              <a:t>Расписка</a:t>
            </a:r>
            <a:r>
              <a:rPr lang="ru-RU" sz="2800" dirty="0" smtClean="0">
                <a:effectLst/>
                <a:latin typeface="Times New Roman" pitchFamily="18" charset="0"/>
                <a:cs typeface="Times New Roman" pitchFamily="18" charset="0"/>
              </a:rPr>
              <a:t/>
            </a:r>
            <a:br>
              <a:rPr lang="ru-RU" sz="2800" dirty="0" smtClean="0">
                <a:effectLst/>
                <a:latin typeface="Times New Roman" pitchFamily="18" charset="0"/>
                <a:cs typeface="Times New Roman" pitchFamily="18" charset="0"/>
              </a:rPr>
            </a:br>
            <a:r>
              <a:rPr lang="en-US" sz="2800" dirty="0" smtClean="0">
                <a:effectLst/>
                <a:latin typeface="Times New Roman" pitchFamily="18" charset="0"/>
                <a:cs typeface="Times New Roman" pitchFamily="18" charset="0"/>
              </a:rPr>
              <a:t/>
            </a:r>
            <a:br>
              <a:rPr lang="en-US" sz="2800" dirty="0" smtClean="0">
                <a:effectLst/>
                <a:latin typeface="Times New Roman" pitchFamily="18" charset="0"/>
                <a:cs typeface="Times New Roman" pitchFamily="18" charset="0"/>
              </a:rPr>
            </a:br>
            <a:r>
              <a:rPr lang="ru-RU" sz="2800" dirty="0" smtClean="0">
                <a:effectLst/>
                <a:latin typeface="Times New Roman" pitchFamily="18" charset="0"/>
                <a:cs typeface="Times New Roman" pitchFamily="18" charset="0"/>
              </a:rPr>
              <a:t>Я, ________________________________</a:t>
            </a:r>
            <a:r>
              <a:rPr lang="en-US" sz="2800" dirty="0" smtClean="0">
                <a:effectLst/>
                <a:latin typeface="Times New Roman" pitchFamily="18" charset="0"/>
                <a:cs typeface="Times New Roman" pitchFamily="18" charset="0"/>
              </a:rPr>
              <a:t>_______</a:t>
            </a:r>
            <a:r>
              <a:rPr lang="ru-RU" sz="2800" dirty="0" smtClean="0">
                <a:effectLst/>
                <a:latin typeface="Times New Roman" pitchFamily="18" charset="0"/>
                <a:cs typeface="Times New Roman" pitchFamily="18" charset="0"/>
              </a:rPr>
              <a:t> получил от</a:t>
            </a:r>
            <a:r>
              <a:rPr lang="en-US" sz="2800" dirty="0" smtClean="0">
                <a:effectLst/>
                <a:latin typeface="Times New Roman" pitchFamily="18" charset="0"/>
                <a:cs typeface="Times New Roman" pitchFamily="18" charset="0"/>
              </a:rPr>
              <a:t> </a:t>
            </a:r>
            <a:r>
              <a:rPr lang="ru-RU" sz="2800" dirty="0" smtClean="0">
                <a:effectLst/>
                <a:latin typeface="Times New Roman" pitchFamily="18" charset="0"/>
                <a:cs typeface="Times New Roman" pitchFamily="18" charset="0"/>
              </a:rPr>
              <a:t>________________</a:t>
            </a:r>
            <a:r>
              <a:rPr lang="en-US" sz="2800" dirty="0" smtClean="0">
                <a:effectLst/>
                <a:latin typeface="Times New Roman" pitchFamily="18" charset="0"/>
                <a:cs typeface="Times New Roman" pitchFamily="18" charset="0"/>
              </a:rPr>
              <a:t>______________________</a:t>
            </a:r>
            <a:r>
              <a:rPr lang="ru-RU" sz="2800" dirty="0" smtClean="0">
                <a:effectLst/>
                <a:latin typeface="Times New Roman" pitchFamily="18" charset="0"/>
                <a:cs typeface="Times New Roman" pitchFamily="18" charset="0"/>
              </a:rPr>
              <a:t>(что, в каком</a:t>
            </a:r>
            <a:r>
              <a:rPr lang="en-US" sz="2800" dirty="0" smtClean="0">
                <a:effectLst/>
                <a:latin typeface="Times New Roman" pitchFamily="18" charset="0"/>
                <a:cs typeface="Times New Roman" pitchFamily="18" charset="0"/>
              </a:rPr>
              <a:t> </a:t>
            </a:r>
            <a:r>
              <a:rPr lang="ru-RU" sz="2800" dirty="0" smtClean="0">
                <a:effectLst/>
                <a:latin typeface="Times New Roman" pitchFamily="18" charset="0"/>
                <a:cs typeface="Times New Roman" pitchFamily="18" charset="0"/>
              </a:rPr>
              <a:t>количестве)__________</a:t>
            </a:r>
            <a:r>
              <a:rPr lang="en-US" sz="2800" dirty="0" smtClean="0">
                <a:effectLst/>
                <a:latin typeface="Times New Roman" pitchFamily="18" charset="0"/>
                <a:cs typeface="Times New Roman" pitchFamily="18" charset="0"/>
              </a:rPr>
              <a:t>_____________________________</a:t>
            </a:r>
            <a:r>
              <a:rPr lang="ru-RU" sz="2800" dirty="0" smtClean="0">
                <a:effectLst/>
                <a:latin typeface="Times New Roman" pitchFamily="18" charset="0"/>
                <a:cs typeface="Times New Roman" pitchFamily="18" charset="0"/>
              </a:rPr>
              <a:t/>
            </a:r>
            <a:br>
              <a:rPr lang="ru-RU" sz="2800" dirty="0" smtClean="0">
                <a:effectLst/>
                <a:latin typeface="Times New Roman" pitchFamily="18" charset="0"/>
                <a:cs typeface="Times New Roman" pitchFamily="18" charset="0"/>
              </a:rPr>
            </a:br>
            <a:r>
              <a:rPr lang="ru-RU" sz="2800" dirty="0" smtClean="0">
                <a:effectLst/>
                <a:latin typeface="Times New Roman" pitchFamily="18" charset="0"/>
                <a:cs typeface="Times New Roman" pitchFamily="18" charset="0"/>
              </a:rPr>
              <a:t>Обязуюсь</a:t>
            </a:r>
            <a:r>
              <a:rPr lang="en-US" sz="2800" dirty="0" smtClean="0">
                <a:effectLst/>
                <a:latin typeface="Times New Roman" pitchFamily="18" charset="0"/>
                <a:cs typeface="Times New Roman" pitchFamily="18" charset="0"/>
              </a:rPr>
              <a:t> </a:t>
            </a:r>
            <a:r>
              <a:rPr lang="ru-RU" sz="2800" dirty="0" smtClean="0">
                <a:effectLst/>
                <a:latin typeface="Times New Roman" pitchFamily="18" charset="0"/>
                <a:cs typeface="Times New Roman" pitchFamily="18" charset="0"/>
              </a:rPr>
              <a:t>вернуть</a:t>
            </a:r>
            <a:r>
              <a:rPr lang="en-US" sz="2800" dirty="0" smtClean="0">
                <a:effectLst/>
                <a:latin typeface="Times New Roman" pitchFamily="18" charset="0"/>
                <a:cs typeface="Times New Roman" pitchFamily="18" charset="0"/>
              </a:rPr>
              <a:t> </a:t>
            </a:r>
            <a:r>
              <a:rPr lang="ru-RU" sz="2800" dirty="0" smtClean="0">
                <a:effectLst/>
                <a:latin typeface="Times New Roman" pitchFamily="18" charset="0"/>
                <a:cs typeface="Times New Roman" pitchFamily="18" charset="0"/>
              </a:rPr>
              <a:t>__________________________________</a:t>
            </a:r>
            <a:br>
              <a:rPr lang="ru-RU" sz="2800" dirty="0" smtClean="0">
                <a:effectLst/>
                <a:latin typeface="Times New Roman" pitchFamily="18" charset="0"/>
                <a:cs typeface="Times New Roman" pitchFamily="18" charset="0"/>
              </a:rPr>
            </a:br>
            <a:r>
              <a:rPr lang="ru-RU" sz="2800" dirty="0" smtClean="0">
                <a:effectLst/>
                <a:latin typeface="Times New Roman" pitchFamily="18" charset="0"/>
                <a:cs typeface="Times New Roman" pitchFamily="18" charset="0"/>
              </a:rPr>
              <a:t>Число </a:t>
            </a:r>
            <a:r>
              <a:rPr lang="en-US" sz="2800" dirty="0" smtClean="0">
                <a:effectLst/>
                <a:latin typeface="Times New Roman" pitchFamily="18" charset="0"/>
                <a:cs typeface="Times New Roman" pitchFamily="18" charset="0"/>
              </a:rPr>
              <a:t>                                                                      </a:t>
            </a:r>
            <a:r>
              <a:rPr lang="ru-RU" sz="2800" dirty="0" smtClean="0">
                <a:effectLst/>
                <a:latin typeface="Times New Roman" pitchFamily="18" charset="0"/>
                <a:cs typeface="Times New Roman" pitchFamily="18" charset="0"/>
              </a:rPr>
              <a:t>Подпись.</a:t>
            </a:r>
            <a:br>
              <a:rPr lang="ru-RU" sz="2800" dirty="0" smtClean="0">
                <a:effectLst/>
                <a:latin typeface="Times New Roman" pitchFamily="18" charset="0"/>
                <a:cs typeface="Times New Roman" pitchFamily="18" charset="0"/>
              </a:rPr>
            </a:br>
            <a:endParaRPr lang="ru-RU" sz="2800"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6223782"/>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ru-RU" sz="2800" dirty="0" smtClean="0">
                <a:solidFill>
                  <a:srgbClr val="FF0000"/>
                </a:solidFill>
                <a:effectLst/>
                <a:latin typeface="Times New Roman" pitchFamily="18" charset="0"/>
                <a:cs typeface="Times New Roman" pitchFamily="18" charset="0"/>
              </a:rPr>
              <a:t>Деловое письмо</a:t>
            </a:r>
            <a:r>
              <a:rPr lang="ru-RU" sz="2800" dirty="0" smtClean="0">
                <a:effectLst/>
                <a:latin typeface="Times New Roman" pitchFamily="18" charset="0"/>
                <a:cs typeface="Times New Roman" pitchFamily="18" charset="0"/>
              </a:rPr>
              <a:t/>
            </a:r>
            <a:br>
              <a:rPr lang="ru-RU" sz="2800" dirty="0" smtClean="0">
                <a:effectLst/>
                <a:latin typeface="Times New Roman" pitchFamily="18" charset="0"/>
                <a:cs typeface="Times New Roman" pitchFamily="18" charset="0"/>
              </a:rPr>
            </a:br>
            <a:r>
              <a:rPr lang="en-US" sz="2800" dirty="0" smtClean="0">
                <a:effectLst/>
                <a:latin typeface="Times New Roman" pitchFamily="18" charset="0"/>
                <a:cs typeface="Times New Roman" pitchFamily="18" charset="0"/>
              </a:rPr>
              <a:t/>
            </a:r>
            <a:br>
              <a:rPr lang="en-US" sz="2800" dirty="0" smtClean="0">
                <a:effectLst/>
                <a:latin typeface="Times New Roman" pitchFamily="18" charset="0"/>
                <a:cs typeface="Times New Roman" pitchFamily="18" charset="0"/>
              </a:rPr>
            </a:br>
            <a:r>
              <a:rPr lang="ru-RU" sz="2800" u="sng" dirty="0" smtClean="0">
                <a:effectLst/>
                <a:latin typeface="Times New Roman" pitchFamily="18" charset="0"/>
                <a:cs typeface="Times New Roman" pitchFamily="18" charset="0"/>
              </a:rPr>
              <a:t>Речевые стандарты:</a:t>
            </a:r>
            <a:r>
              <a:rPr lang="ru-RU" sz="2800" dirty="0" smtClean="0">
                <a:effectLst/>
                <a:latin typeface="Times New Roman" pitchFamily="18" charset="0"/>
                <a:cs typeface="Times New Roman" pitchFamily="18" charset="0"/>
              </a:rPr>
              <a:t/>
            </a:r>
            <a:br>
              <a:rPr lang="ru-RU" sz="2800" dirty="0" smtClean="0">
                <a:effectLst/>
                <a:latin typeface="Times New Roman" pitchFamily="18" charset="0"/>
                <a:cs typeface="Times New Roman" pitchFamily="18" charset="0"/>
              </a:rPr>
            </a:br>
            <a:r>
              <a:rPr lang="ru-RU" sz="2800" dirty="0" smtClean="0">
                <a:effectLst/>
                <a:latin typeface="Times New Roman" pitchFamily="18" charset="0"/>
                <a:cs typeface="Times New Roman" pitchFamily="18" charset="0"/>
              </a:rPr>
              <a:t>Сообщаем (Вам о том), что</a:t>
            </a:r>
            <a:r>
              <a:rPr lang="en-US" sz="2800" dirty="0" smtClean="0">
                <a:effectLst/>
                <a:latin typeface="Times New Roman" pitchFamily="18" charset="0"/>
                <a:cs typeface="Times New Roman" pitchFamily="18" charset="0"/>
              </a:rPr>
              <a:t> ______________</a:t>
            </a:r>
            <a:r>
              <a:rPr lang="ru-RU" sz="2800" dirty="0" smtClean="0">
                <a:effectLst/>
                <a:latin typeface="Times New Roman" pitchFamily="18" charset="0"/>
                <a:cs typeface="Times New Roman" pitchFamily="18" charset="0"/>
              </a:rPr>
              <a:t>___________________________</a:t>
            </a:r>
            <a:br>
              <a:rPr lang="ru-RU" sz="2800" dirty="0" smtClean="0">
                <a:effectLst/>
                <a:latin typeface="Times New Roman" pitchFamily="18" charset="0"/>
                <a:cs typeface="Times New Roman" pitchFamily="18" charset="0"/>
              </a:rPr>
            </a:br>
            <a:r>
              <a:rPr lang="ru-RU" sz="2800" dirty="0" smtClean="0">
                <a:effectLst/>
                <a:latin typeface="Times New Roman" pitchFamily="18" charset="0"/>
                <a:cs typeface="Times New Roman" pitchFamily="18" charset="0"/>
              </a:rPr>
              <a:t>Доводим до Вашего сведения, что</a:t>
            </a:r>
            <a:r>
              <a:rPr lang="en-US" sz="2800" dirty="0" smtClean="0">
                <a:effectLst/>
                <a:latin typeface="Times New Roman" pitchFamily="18" charset="0"/>
                <a:cs typeface="Times New Roman" pitchFamily="18" charset="0"/>
              </a:rPr>
              <a:t> </a:t>
            </a:r>
            <a:r>
              <a:rPr lang="ru-RU" sz="2800" dirty="0" smtClean="0">
                <a:effectLst/>
                <a:latin typeface="Times New Roman" pitchFamily="18" charset="0"/>
                <a:cs typeface="Times New Roman" pitchFamily="18" charset="0"/>
              </a:rPr>
              <a:t>________________________</a:t>
            </a:r>
            <a:r>
              <a:rPr lang="en-US" sz="2800" dirty="0" smtClean="0">
                <a:effectLst/>
                <a:latin typeface="Times New Roman" pitchFamily="18" charset="0"/>
                <a:cs typeface="Times New Roman" pitchFamily="18" charset="0"/>
              </a:rPr>
              <a:t>_________________</a:t>
            </a:r>
            <a:r>
              <a:rPr lang="ru-RU" sz="2800" dirty="0" smtClean="0">
                <a:effectLst/>
                <a:latin typeface="Times New Roman" pitchFamily="18" charset="0"/>
                <a:cs typeface="Times New Roman" pitchFamily="18" charset="0"/>
              </a:rPr>
              <a:t/>
            </a:r>
            <a:br>
              <a:rPr lang="ru-RU" sz="2800" dirty="0" smtClean="0">
                <a:effectLst/>
                <a:latin typeface="Times New Roman" pitchFamily="18" charset="0"/>
                <a:cs typeface="Times New Roman" pitchFamily="18" charset="0"/>
              </a:rPr>
            </a:br>
            <a:r>
              <a:rPr lang="ru-RU" sz="2800" dirty="0" smtClean="0">
                <a:effectLst/>
                <a:latin typeface="Times New Roman" pitchFamily="18" charset="0"/>
                <a:cs typeface="Times New Roman" pitchFamily="18" charset="0"/>
              </a:rPr>
              <a:t>Ставим Вас в известность (о том, что)</a:t>
            </a:r>
            <a:r>
              <a:rPr lang="en-US" sz="2800" dirty="0" smtClean="0">
                <a:effectLst/>
                <a:latin typeface="Times New Roman" pitchFamily="18" charset="0"/>
                <a:cs typeface="Times New Roman" pitchFamily="18" charset="0"/>
              </a:rPr>
              <a:t> </a:t>
            </a:r>
            <a:r>
              <a:rPr lang="ru-RU" sz="2800" dirty="0" smtClean="0">
                <a:effectLst/>
                <a:latin typeface="Times New Roman" pitchFamily="18" charset="0"/>
                <a:cs typeface="Times New Roman" pitchFamily="18" charset="0"/>
              </a:rPr>
              <a:t>_______________________</a:t>
            </a:r>
            <a:r>
              <a:rPr lang="en-US" sz="2800" dirty="0" smtClean="0">
                <a:effectLst/>
                <a:latin typeface="Times New Roman" pitchFamily="18" charset="0"/>
                <a:cs typeface="Times New Roman" pitchFamily="18" charset="0"/>
              </a:rPr>
              <a:t>__________________</a:t>
            </a:r>
            <a:r>
              <a:rPr lang="ru-RU" sz="2800" dirty="0" smtClean="0">
                <a:effectLst/>
                <a:latin typeface="Times New Roman" pitchFamily="18" charset="0"/>
                <a:cs typeface="Times New Roman" pitchFamily="18" charset="0"/>
              </a:rPr>
              <a:t/>
            </a:r>
            <a:br>
              <a:rPr lang="ru-RU" sz="2800" dirty="0" smtClean="0">
                <a:effectLst/>
                <a:latin typeface="Times New Roman" pitchFamily="18" charset="0"/>
                <a:cs typeface="Times New Roman" pitchFamily="18" charset="0"/>
              </a:rPr>
            </a:br>
            <a:r>
              <a:rPr lang="en-US" sz="2800" dirty="0" smtClean="0">
                <a:effectLst/>
                <a:latin typeface="Times New Roman" pitchFamily="18" charset="0"/>
                <a:cs typeface="Times New Roman" pitchFamily="18" charset="0"/>
              </a:rPr>
              <a:t/>
            </a:r>
            <a:br>
              <a:rPr lang="en-US" sz="2800" dirty="0" smtClean="0">
                <a:effectLst/>
                <a:latin typeface="Times New Roman" pitchFamily="18" charset="0"/>
                <a:cs typeface="Times New Roman" pitchFamily="18" charset="0"/>
              </a:rPr>
            </a:br>
            <a:r>
              <a:rPr lang="ru-RU" sz="2800" dirty="0" smtClean="0">
                <a:effectLst/>
                <a:latin typeface="Times New Roman" pitchFamily="18" charset="0"/>
                <a:cs typeface="Times New Roman" pitchFamily="18" charset="0"/>
              </a:rPr>
              <a:t>Не забудьте использовать производные предлоги: </a:t>
            </a:r>
            <a:r>
              <a:rPr lang="ru-RU" sz="2800" dirty="0" smtClean="0">
                <a:solidFill>
                  <a:srgbClr val="FF0000"/>
                </a:solidFill>
                <a:effectLst/>
                <a:latin typeface="Times New Roman" pitchFamily="18" charset="0"/>
                <a:cs typeface="Times New Roman" pitchFamily="18" charset="0"/>
              </a:rPr>
              <a:t>вследствие </a:t>
            </a:r>
            <a:r>
              <a:rPr lang="ru-RU" sz="2800" dirty="0" smtClean="0">
                <a:effectLst/>
                <a:latin typeface="Times New Roman" pitchFamily="18" charset="0"/>
                <a:cs typeface="Times New Roman" pitchFamily="18" charset="0"/>
              </a:rPr>
              <a:t>несчастного случая, </a:t>
            </a:r>
            <a:r>
              <a:rPr lang="ru-RU" sz="2800" dirty="0" smtClean="0">
                <a:solidFill>
                  <a:srgbClr val="FF0000"/>
                </a:solidFill>
                <a:effectLst/>
                <a:latin typeface="Times New Roman" pitchFamily="18" charset="0"/>
                <a:cs typeface="Times New Roman" pitchFamily="18" charset="0"/>
              </a:rPr>
              <a:t>ввиду </a:t>
            </a:r>
            <a:r>
              <a:rPr lang="ru-RU" sz="2800" dirty="0" smtClean="0">
                <a:effectLst/>
                <a:latin typeface="Times New Roman" pitchFamily="18" charset="0"/>
                <a:cs typeface="Times New Roman" pitchFamily="18" charset="0"/>
              </a:rPr>
              <a:t>частых опозданий,</a:t>
            </a:r>
            <a:br>
              <a:rPr lang="ru-RU" sz="2800" dirty="0" smtClean="0">
                <a:effectLst/>
                <a:latin typeface="Times New Roman" pitchFamily="18" charset="0"/>
                <a:cs typeface="Times New Roman" pitchFamily="18" charset="0"/>
              </a:rPr>
            </a:br>
            <a:r>
              <a:rPr lang="ru-RU" sz="2800" dirty="0" smtClean="0">
                <a:solidFill>
                  <a:srgbClr val="FF0000"/>
                </a:solidFill>
                <a:effectLst/>
                <a:latin typeface="Times New Roman" pitchFamily="18" charset="0"/>
                <a:cs typeface="Times New Roman" pitchFamily="18" charset="0"/>
              </a:rPr>
              <a:t>в течение </a:t>
            </a:r>
            <a:r>
              <a:rPr lang="ru-RU" sz="2800" dirty="0" smtClean="0">
                <a:effectLst/>
                <a:latin typeface="Times New Roman" pitchFamily="18" charset="0"/>
                <a:cs typeface="Times New Roman" pitchFamily="18" charset="0"/>
              </a:rPr>
              <a:t>урока, </a:t>
            </a:r>
            <a:r>
              <a:rPr lang="ru-RU" sz="2800" dirty="0" smtClean="0">
                <a:solidFill>
                  <a:srgbClr val="FF0000"/>
                </a:solidFill>
                <a:effectLst/>
                <a:latin typeface="Times New Roman" pitchFamily="18" charset="0"/>
                <a:cs typeface="Times New Roman" pitchFamily="18" charset="0"/>
              </a:rPr>
              <a:t>в продолжение </a:t>
            </a:r>
            <a:r>
              <a:rPr lang="ru-RU" sz="2800" dirty="0" smtClean="0">
                <a:effectLst/>
                <a:latin typeface="Times New Roman" pitchFamily="18" charset="0"/>
                <a:cs typeface="Times New Roman" pitchFamily="18" charset="0"/>
              </a:rPr>
              <a:t>длительного времени</a:t>
            </a:r>
            <a:br>
              <a:rPr lang="ru-RU" sz="2800" dirty="0" smtClean="0">
                <a:effectLst/>
                <a:latin typeface="Times New Roman" pitchFamily="18" charset="0"/>
                <a:cs typeface="Times New Roman" pitchFamily="18" charset="0"/>
              </a:rPr>
            </a:br>
            <a:endParaRPr lang="ru-RU" sz="2800"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01056" y="1676400"/>
            <a:ext cx="6799943" cy="1446550"/>
          </a:xfrm>
          <a:prstGeom prst="rect">
            <a:avLst/>
          </a:prstGeom>
        </p:spPr>
        <p:txBody>
          <a:bodyPr wrap="square">
            <a:spAutoFit/>
          </a:bodyPr>
          <a:lstStyle/>
          <a:p>
            <a:r>
              <a:rPr lang="ru-RU" sz="4400" dirty="0">
                <a:solidFill>
                  <a:srgbClr val="FFFF00"/>
                </a:solidFill>
                <a:latin typeface="Times New Roman" pitchFamily="18" charset="0"/>
                <a:cs typeface="Times New Roman" pitchFamily="18" charset="0"/>
              </a:rPr>
              <a:t>Станция 3. </a:t>
            </a:r>
            <a:r>
              <a:rPr lang="ru-RU" sz="4400" u="sng" dirty="0">
                <a:solidFill>
                  <a:srgbClr val="FFFF00"/>
                </a:solidFill>
                <a:latin typeface="Times New Roman" pitchFamily="18" charset="0"/>
                <a:cs typeface="Times New Roman" pitchFamily="18" charset="0"/>
              </a:rPr>
              <a:t>Консультанты.</a:t>
            </a:r>
            <a:r>
              <a:rPr lang="ru-RU" sz="4400" dirty="0">
                <a:solidFill>
                  <a:srgbClr val="FFFF00"/>
                </a:solidFill>
                <a:latin typeface="Times New Roman" pitchFamily="18" charset="0"/>
                <a:cs typeface="Times New Roman" pitchFamily="18" charset="0"/>
              </a:rPr>
              <a:t/>
            </a:r>
            <a:br>
              <a:rPr lang="ru-RU" sz="4400" dirty="0">
                <a:solidFill>
                  <a:srgbClr val="FFFF00"/>
                </a:solidFill>
                <a:latin typeface="Times New Roman" pitchFamily="18" charset="0"/>
                <a:cs typeface="Times New Roman" pitchFamily="18" charset="0"/>
              </a:rPr>
            </a:br>
            <a:endParaRPr lang="ru-RU" sz="4400" dirty="0">
              <a:solidFill>
                <a:srgbClr val="FFFF00"/>
              </a:solidFill>
            </a:endParaRPr>
          </a:p>
        </p:txBody>
      </p:sp>
    </p:spTree>
    <p:extLst>
      <p:ext uri="{BB962C8B-B14F-4D97-AF65-F5344CB8AC3E}">
        <p14:creationId xmlns:p14="http://schemas.microsoft.com/office/powerpoint/2010/main" val="3737096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85800" y="254000"/>
            <a:ext cx="7543800" cy="6070600"/>
          </a:xfrm>
        </p:spPr>
        <p:txBody>
          <a:bodyPr>
            <a:normAutofit/>
          </a:bodyPr>
          <a:lstStyle/>
          <a:p>
            <a:pPr algn="ctr"/>
            <a:r>
              <a:rPr lang="ru-RU" sz="2800" dirty="0" smtClean="0">
                <a:effectLst/>
                <a:latin typeface="Times New Roman" pitchFamily="18" charset="0"/>
                <a:cs typeface="Times New Roman" pitchFamily="18" charset="0"/>
              </a:rPr>
              <a:t/>
            </a:r>
            <a:br>
              <a:rPr lang="ru-RU" sz="2800" dirty="0" smtClean="0">
                <a:effectLst/>
                <a:latin typeface="Times New Roman" pitchFamily="18" charset="0"/>
                <a:cs typeface="Times New Roman" pitchFamily="18" charset="0"/>
              </a:rPr>
            </a:br>
            <a:r>
              <a:rPr lang="ru-RU" sz="2800" dirty="0" smtClean="0">
                <a:solidFill>
                  <a:schemeClr val="tx1"/>
                </a:solidFill>
                <a:effectLst/>
                <a:latin typeface="Times New Roman" pitchFamily="18" charset="0"/>
                <a:cs typeface="Times New Roman" pitchFamily="18" charset="0"/>
              </a:rPr>
              <a:t>Объясните значения слов:</a:t>
            </a:r>
            <a:br>
              <a:rPr lang="ru-RU" sz="2800" dirty="0" smtClean="0">
                <a:solidFill>
                  <a:schemeClr val="tx1"/>
                </a:solidFill>
                <a:effectLst/>
                <a:latin typeface="Times New Roman" pitchFamily="18" charset="0"/>
                <a:cs typeface="Times New Roman" pitchFamily="18" charset="0"/>
              </a:rPr>
            </a:br>
            <a:r>
              <a:rPr lang="ru-RU" sz="2800" dirty="0" smtClean="0">
                <a:solidFill>
                  <a:schemeClr val="tx1"/>
                </a:solidFill>
                <a:effectLst/>
                <a:latin typeface="Times New Roman" pitchFamily="18" charset="0"/>
                <a:cs typeface="Times New Roman" pitchFamily="18" charset="0"/>
              </a:rPr>
              <a:t> авторитет, </a:t>
            </a:r>
            <a:br>
              <a:rPr lang="ru-RU" sz="2800" dirty="0" smtClean="0">
                <a:solidFill>
                  <a:schemeClr val="tx1"/>
                </a:solidFill>
                <a:effectLst/>
                <a:latin typeface="Times New Roman" pitchFamily="18" charset="0"/>
                <a:cs typeface="Times New Roman" pitchFamily="18" charset="0"/>
              </a:rPr>
            </a:br>
            <a:r>
              <a:rPr lang="ru-RU" sz="2800" dirty="0" smtClean="0">
                <a:solidFill>
                  <a:schemeClr val="tx1"/>
                </a:solidFill>
                <a:effectLst/>
                <a:latin typeface="Times New Roman" pitchFamily="18" charset="0"/>
                <a:cs typeface="Times New Roman" pitchFamily="18" charset="0"/>
              </a:rPr>
              <a:t>эталон,</a:t>
            </a:r>
            <a:br>
              <a:rPr lang="ru-RU" sz="2800" dirty="0" smtClean="0">
                <a:solidFill>
                  <a:schemeClr val="tx1"/>
                </a:solidFill>
                <a:effectLst/>
                <a:latin typeface="Times New Roman" pitchFamily="18" charset="0"/>
                <a:cs typeface="Times New Roman" pitchFamily="18" charset="0"/>
              </a:rPr>
            </a:br>
            <a:r>
              <a:rPr lang="ru-RU" sz="2800" dirty="0" smtClean="0">
                <a:solidFill>
                  <a:schemeClr val="tx1"/>
                </a:solidFill>
                <a:effectLst/>
                <a:latin typeface="Times New Roman" pitchFamily="18" charset="0"/>
                <a:cs typeface="Times New Roman" pitchFamily="18" charset="0"/>
              </a:rPr>
              <a:t>резолюция, </a:t>
            </a:r>
            <a:br>
              <a:rPr lang="ru-RU" sz="2800" dirty="0" smtClean="0">
                <a:solidFill>
                  <a:schemeClr val="tx1"/>
                </a:solidFill>
                <a:effectLst/>
                <a:latin typeface="Times New Roman" pitchFamily="18" charset="0"/>
                <a:cs typeface="Times New Roman" pitchFamily="18" charset="0"/>
              </a:rPr>
            </a:br>
            <a:r>
              <a:rPr lang="ru-RU" sz="2800" dirty="0" smtClean="0">
                <a:solidFill>
                  <a:schemeClr val="tx1"/>
                </a:solidFill>
                <a:effectLst/>
                <a:latin typeface="Times New Roman" pitchFamily="18" charset="0"/>
                <a:cs typeface="Times New Roman" pitchFamily="18" charset="0"/>
              </a:rPr>
              <a:t>компетентный, </a:t>
            </a:r>
            <a:br>
              <a:rPr lang="ru-RU" sz="2800" dirty="0" smtClean="0">
                <a:solidFill>
                  <a:schemeClr val="tx1"/>
                </a:solidFill>
                <a:effectLst/>
                <a:latin typeface="Times New Roman" pitchFamily="18" charset="0"/>
                <a:cs typeface="Times New Roman" pitchFamily="18" charset="0"/>
              </a:rPr>
            </a:br>
            <a:r>
              <a:rPr lang="ru-RU" sz="2800" dirty="0" smtClean="0">
                <a:solidFill>
                  <a:schemeClr val="tx1"/>
                </a:solidFill>
                <a:effectLst/>
                <a:latin typeface="Times New Roman" pitchFamily="18" charset="0"/>
                <a:cs typeface="Times New Roman" pitchFamily="18" charset="0"/>
              </a:rPr>
              <a:t>профессия, </a:t>
            </a:r>
            <a:br>
              <a:rPr lang="ru-RU" sz="2800" dirty="0" smtClean="0">
                <a:solidFill>
                  <a:schemeClr val="tx1"/>
                </a:solidFill>
                <a:effectLst/>
                <a:latin typeface="Times New Roman" pitchFamily="18" charset="0"/>
                <a:cs typeface="Times New Roman" pitchFamily="18" charset="0"/>
              </a:rPr>
            </a:br>
            <a:r>
              <a:rPr lang="ru-RU" sz="2800" dirty="0" smtClean="0">
                <a:solidFill>
                  <a:schemeClr val="tx1"/>
                </a:solidFill>
                <a:effectLst/>
                <a:latin typeface="Times New Roman" pitchFamily="18" charset="0"/>
                <a:cs typeface="Times New Roman" pitchFamily="18" charset="0"/>
              </a:rPr>
              <a:t>должность,</a:t>
            </a:r>
            <a:br>
              <a:rPr lang="ru-RU" sz="2800" dirty="0" smtClean="0">
                <a:solidFill>
                  <a:schemeClr val="tx1"/>
                </a:solidFill>
                <a:effectLst/>
                <a:latin typeface="Times New Roman" pitchFamily="18" charset="0"/>
                <a:cs typeface="Times New Roman" pitchFamily="18" charset="0"/>
              </a:rPr>
            </a:br>
            <a:r>
              <a:rPr lang="ru-RU" sz="2800" dirty="0" smtClean="0">
                <a:solidFill>
                  <a:schemeClr val="tx1"/>
                </a:solidFill>
                <a:effectLst/>
                <a:latin typeface="Times New Roman" pitchFamily="18" charset="0"/>
                <a:cs typeface="Times New Roman" pitchFamily="18" charset="0"/>
              </a:rPr>
              <a:t> резюме.</a:t>
            </a:r>
            <a:r>
              <a:rPr lang="ru-RU" sz="2800" dirty="0" smtClean="0">
                <a:effectLst/>
                <a:latin typeface="Times New Roman" pitchFamily="18" charset="0"/>
                <a:cs typeface="Times New Roman" pitchFamily="18" charset="0"/>
              </a:rPr>
              <a:t/>
            </a:r>
            <a:br>
              <a:rPr lang="ru-RU" sz="2800" dirty="0" smtClean="0">
                <a:effectLst/>
                <a:latin typeface="Times New Roman" pitchFamily="18" charset="0"/>
                <a:cs typeface="Times New Roman" pitchFamily="18" charset="0"/>
              </a:rPr>
            </a:br>
            <a:r>
              <a:rPr lang="ru-RU" sz="2800" dirty="0" smtClean="0">
                <a:effectLst/>
                <a:latin typeface="Times New Roman" pitchFamily="18" charset="0"/>
                <a:cs typeface="Times New Roman" pitchFamily="18" charset="0"/>
              </a:rPr>
              <a:t/>
            </a:r>
            <a:br>
              <a:rPr lang="ru-RU" sz="2800" dirty="0" smtClean="0">
                <a:effectLst/>
                <a:latin typeface="Times New Roman" pitchFamily="18" charset="0"/>
                <a:cs typeface="Times New Roman" pitchFamily="18" charset="0"/>
              </a:rPr>
            </a:br>
            <a:r>
              <a:rPr lang="ru-RU" sz="2800" dirty="0" smtClean="0">
                <a:effectLst/>
                <a:latin typeface="Times New Roman" pitchFamily="18" charset="0"/>
                <a:cs typeface="Times New Roman" pitchFamily="18" charset="0"/>
              </a:rPr>
              <a:t>Докажите многозначность слова </a:t>
            </a:r>
            <a:r>
              <a:rPr lang="ru-RU" sz="2800" dirty="0" smtClean="0">
                <a:solidFill>
                  <a:srgbClr val="7030A0"/>
                </a:solidFill>
                <a:effectLst/>
                <a:latin typeface="Times New Roman" pitchFamily="18" charset="0"/>
                <a:cs typeface="Times New Roman" pitchFamily="18" charset="0"/>
              </a:rPr>
              <a:t>программа, </a:t>
            </a:r>
            <a:r>
              <a:rPr lang="ru-RU" sz="2800" dirty="0" smtClean="0">
                <a:effectLst/>
                <a:latin typeface="Times New Roman" pitchFamily="18" charset="0"/>
                <a:cs typeface="Times New Roman" pitchFamily="18" charset="0"/>
              </a:rPr>
              <a:t>составив с ним словосочетания или предложения.</a:t>
            </a:r>
            <a:endParaRPr lang="ru-RU"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253218"/>
            <a:ext cx="8686800" cy="6299982"/>
          </a:xfrm>
        </p:spPr>
        <p:txBody>
          <a:bodyPr>
            <a:noAutofit/>
          </a:bodyPr>
          <a:lstStyle/>
          <a:p>
            <a:pPr algn="just"/>
            <a:r>
              <a:rPr lang="ru-RU" sz="2400" dirty="0" smtClean="0">
                <a:effectLst/>
                <a:latin typeface="Times New Roman" pitchFamily="18" charset="0"/>
                <a:cs typeface="Times New Roman" pitchFamily="18" charset="0"/>
              </a:rPr>
              <a:t/>
            </a:r>
            <a:br>
              <a:rPr lang="ru-RU" sz="2400" dirty="0" smtClean="0">
                <a:effectLst/>
                <a:latin typeface="Times New Roman" pitchFamily="18" charset="0"/>
                <a:cs typeface="Times New Roman" pitchFamily="18" charset="0"/>
              </a:rPr>
            </a:br>
            <a:r>
              <a:rPr lang="ru-RU" sz="2400" dirty="0" smtClean="0">
                <a:solidFill>
                  <a:schemeClr val="tx1"/>
                </a:solidFill>
                <a:effectLst/>
                <a:latin typeface="Times New Roman" pitchFamily="18" charset="0"/>
                <a:cs typeface="Times New Roman" pitchFamily="18" charset="0"/>
              </a:rPr>
              <a:t>Орфографическая страничка.</a:t>
            </a:r>
            <a:br>
              <a:rPr lang="ru-RU" sz="2400" dirty="0" smtClean="0">
                <a:solidFill>
                  <a:schemeClr val="tx1"/>
                </a:solidFill>
                <a:effectLst/>
                <a:latin typeface="Times New Roman" pitchFamily="18" charset="0"/>
                <a:cs typeface="Times New Roman" pitchFamily="18" charset="0"/>
              </a:rPr>
            </a:br>
            <a:r>
              <a:rPr lang="ru-RU" sz="2400" dirty="0" smtClean="0">
                <a:solidFill>
                  <a:schemeClr val="tx1"/>
                </a:solidFill>
                <a:effectLst/>
                <a:latin typeface="Times New Roman" pitchFamily="18" charset="0"/>
                <a:cs typeface="Times New Roman" pitchFamily="18" charset="0"/>
              </a:rPr>
              <a:t/>
            </a:r>
            <a:br>
              <a:rPr lang="ru-RU" sz="2400" dirty="0" smtClean="0">
                <a:solidFill>
                  <a:schemeClr val="tx1"/>
                </a:solidFill>
                <a:effectLst/>
                <a:latin typeface="Times New Roman" pitchFamily="18" charset="0"/>
                <a:cs typeface="Times New Roman" pitchFamily="18" charset="0"/>
              </a:rPr>
            </a:br>
            <a:r>
              <a:rPr lang="ru-RU" sz="2400" spc="100" dirty="0" smtClean="0">
                <a:solidFill>
                  <a:schemeClr val="tx1"/>
                </a:solidFill>
                <a:effectLst/>
                <a:latin typeface="Times New Roman" pitchFamily="18" charset="0"/>
                <a:cs typeface="Times New Roman" pitchFamily="18" charset="0"/>
              </a:rPr>
              <a:t>…дм…н…</a:t>
            </a:r>
            <a:r>
              <a:rPr lang="ru-RU" sz="2400" spc="100" dirty="0" err="1" smtClean="0">
                <a:solidFill>
                  <a:schemeClr val="tx1"/>
                </a:solidFill>
                <a:effectLst/>
                <a:latin typeface="Times New Roman" pitchFamily="18" charset="0"/>
                <a:cs typeface="Times New Roman" pitchFamily="18" charset="0"/>
              </a:rPr>
              <a:t>страц</a:t>
            </a:r>
            <a:r>
              <a:rPr lang="ru-RU" sz="2400" spc="100" dirty="0" smtClean="0">
                <a:solidFill>
                  <a:schemeClr val="tx1"/>
                </a:solidFill>
                <a:effectLst/>
                <a:latin typeface="Times New Roman" pitchFamily="18" charset="0"/>
                <a:cs typeface="Times New Roman" pitchFamily="18" charset="0"/>
              </a:rPr>
              <a:t>…я, </a:t>
            </a:r>
            <a:r>
              <a:rPr lang="ru-RU" sz="2400" spc="100" dirty="0" err="1" smtClean="0">
                <a:solidFill>
                  <a:schemeClr val="tx1"/>
                </a:solidFill>
                <a:effectLst/>
                <a:latin typeface="Times New Roman" pitchFamily="18" charset="0"/>
                <a:cs typeface="Times New Roman" pitchFamily="18" charset="0"/>
              </a:rPr>
              <a:t>з</a:t>
            </a:r>
            <a:r>
              <a:rPr lang="ru-RU" sz="2400" spc="100" dirty="0" smtClean="0">
                <a:solidFill>
                  <a:schemeClr val="tx1"/>
                </a:solidFill>
                <a:effectLst/>
                <a:latin typeface="Times New Roman" pitchFamily="18" charset="0"/>
                <a:cs typeface="Times New Roman" pitchFamily="18" charset="0"/>
              </a:rPr>
              <a:t>…веду…</a:t>
            </a:r>
            <a:r>
              <a:rPr lang="ru-RU" sz="2400" spc="100" dirty="0" err="1" smtClean="0">
                <a:solidFill>
                  <a:schemeClr val="tx1"/>
                </a:solidFill>
                <a:effectLst/>
                <a:latin typeface="Times New Roman" pitchFamily="18" charset="0"/>
                <a:cs typeface="Times New Roman" pitchFamily="18" charset="0"/>
              </a:rPr>
              <a:t>щий</a:t>
            </a:r>
            <a:r>
              <a:rPr lang="ru-RU" sz="2400" spc="100" dirty="0" smtClean="0">
                <a:solidFill>
                  <a:schemeClr val="tx1"/>
                </a:solidFill>
                <a:effectLst/>
                <a:latin typeface="Times New Roman" pitchFamily="18" charset="0"/>
                <a:cs typeface="Times New Roman" pitchFamily="18" charset="0"/>
              </a:rPr>
              <a:t>, с…</a:t>
            </a:r>
            <a:r>
              <a:rPr lang="ru-RU" sz="2400" spc="100" dirty="0" err="1" smtClean="0">
                <a:solidFill>
                  <a:schemeClr val="tx1"/>
                </a:solidFill>
                <a:effectLst/>
                <a:latin typeface="Times New Roman" pitchFamily="18" charset="0"/>
                <a:cs typeface="Times New Roman" pitchFamily="18" charset="0"/>
              </a:rPr>
              <a:t>кр</a:t>
            </a:r>
            <a:r>
              <a:rPr lang="ru-RU" sz="2400" spc="100" dirty="0" smtClean="0">
                <a:solidFill>
                  <a:schemeClr val="tx1"/>
                </a:solidFill>
                <a:effectLst/>
                <a:latin typeface="Times New Roman" pitchFamily="18" charset="0"/>
                <a:cs typeface="Times New Roman" pitchFamily="18" charset="0"/>
              </a:rPr>
              <a:t>…</a:t>
            </a:r>
            <a:r>
              <a:rPr lang="ru-RU" sz="2400" spc="100" dirty="0" err="1" smtClean="0">
                <a:solidFill>
                  <a:schemeClr val="tx1"/>
                </a:solidFill>
                <a:effectLst/>
                <a:latin typeface="Times New Roman" pitchFamily="18" charset="0"/>
                <a:cs typeface="Times New Roman" pitchFamily="18" charset="0"/>
              </a:rPr>
              <a:t>тарь</a:t>
            </a:r>
            <a:r>
              <a:rPr lang="ru-RU" sz="2400" spc="100" dirty="0" smtClean="0">
                <a:solidFill>
                  <a:schemeClr val="tx1"/>
                </a:solidFill>
                <a:effectLst/>
                <a:latin typeface="Times New Roman" pitchFamily="18" charset="0"/>
                <a:cs typeface="Times New Roman" pitchFamily="18" charset="0"/>
              </a:rPr>
              <a:t>, </a:t>
            </a:r>
            <a:r>
              <a:rPr lang="ru-RU" sz="2400" spc="100" dirty="0" err="1" smtClean="0">
                <a:solidFill>
                  <a:schemeClr val="tx1"/>
                </a:solidFill>
                <a:effectLst/>
                <a:latin typeface="Times New Roman" pitchFamily="18" charset="0"/>
                <a:cs typeface="Times New Roman" pitchFamily="18" charset="0"/>
              </a:rPr>
              <a:t>оф</a:t>
            </a:r>
            <a:r>
              <a:rPr lang="ru-RU" sz="2400" spc="100" dirty="0" smtClean="0">
                <a:solidFill>
                  <a:schemeClr val="tx1"/>
                </a:solidFill>
                <a:effectLst/>
                <a:latin typeface="Times New Roman" pitchFamily="18" charset="0"/>
                <a:cs typeface="Times New Roman" pitchFamily="18" charset="0"/>
              </a:rPr>
              <a:t>…</a:t>
            </a:r>
            <a:r>
              <a:rPr lang="ru-RU" sz="2400" spc="100" dirty="0" err="1" smtClean="0">
                <a:solidFill>
                  <a:schemeClr val="tx1"/>
                </a:solidFill>
                <a:effectLst/>
                <a:latin typeface="Times New Roman" pitchFamily="18" charset="0"/>
                <a:cs typeface="Times New Roman" pitchFamily="18" charset="0"/>
              </a:rPr>
              <a:t>ц</a:t>
            </a:r>
            <a:r>
              <a:rPr lang="ru-RU" sz="2400" spc="100" dirty="0" smtClean="0">
                <a:solidFill>
                  <a:schemeClr val="tx1"/>
                </a:solidFill>
                <a:effectLst/>
                <a:latin typeface="Times New Roman" pitchFamily="18" charset="0"/>
                <a:cs typeface="Times New Roman" pitchFamily="18" charset="0"/>
              </a:rPr>
              <a:t>…</a:t>
            </a:r>
            <a:r>
              <a:rPr lang="ru-RU" sz="2400" spc="100" dirty="0" err="1" smtClean="0">
                <a:solidFill>
                  <a:schemeClr val="tx1"/>
                </a:solidFill>
                <a:effectLst/>
                <a:latin typeface="Times New Roman" pitchFamily="18" charset="0"/>
                <a:cs typeface="Times New Roman" pitchFamily="18" charset="0"/>
              </a:rPr>
              <a:t>альный</a:t>
            </a:r>
            <a:r>
              <a:rPr lang="ru-RU" sz="2400" spc="100" dirty="0" smtClean="0">
                <a:solidFill>
                  <a:schemeClr val="tx1"/>
                </a:solidFill>
                <a:effectLst/>
                <a:latin typeface="Times New Roman" pitchFamily="18" charset="0"/>
                <a:cs typeface="Times New Roman" pitchFamily="18" charset="0"/>
              </a:rPr>
              <a:t>, в…ст…н…вить, кв…л…ф…</a:t>
            </a:r>
            <a:r>
              <a:rPr lang="ru-RU" sz="2400" spc="100" dirty="0" err="1" smtClean="0">
                <a:solidFill>
                  <a:schemeClr val="tx1"/>
                </a:solidFill>
                <a:effectLst/>
                <a:latin typeface="Times New Roman" pitchFamily="18" charset="0"/>
                <a:cs typeface="Times New Roman" pitchFamily="18" charset="0"/>
              </a:rPr>
              <a:t>кац</a:t>
            </a:r>
            <a:r>
              <a:rPr lang="ru-RU" sz="2400" spc="100" dirty="0" smtClean="0">
                <a:solidFill>
                  <a:schemeClr val="tx1"/>
                </a:solidFill>
                <a:effectLst/>
                <a:latin typeface="Times New Roman" pitchFamily="18" charset="0"/>
                <a:cs typeface="Times New Roman" pitchFamily="18" charset="0"/>
              </a:rPr>
              <a:t>…я, р…</a:t>
            </a:r>
            <a:r>
              <a:rPr lang="ru-RU" sz="2400" spc="100" dirty="0" err="1" smtClean="0">
                <a:solidFill>
                  <a:schemeClr val="tx1"/>
                </a:solidFill>
                <a:effectLst/>
                <a:latin typeface="Times New Roman" pitchFamily="18" charset="0"/>
                <a:cs typeface="Times New Roman" pitchFamily="18" charset="0"/>
              </a:rPr>
              <a:t>з</a:t>
            </a:r>
            <a:r>
              <a:rPr lang="ru-RU" sz="2400" spc="100" dirty="0" smtClean="0">
                <a:solidFill>
                  <a:schemeClr val="tx1"/>
                </a:solidFill>
                <a:effectLst/>
                <a:latin typeface="Times New Roman" pitchFamily="18" charset="0"/>
                <a:cs typeface="Times New Roman" pitchFamily="18" charset="0"/>
              </a:rPr>
              <a:t>…</a:t>
            </a:r>
            <a:r>
              <a:rPr lang="ru-RU" sz="2400" spc="100" dirty="0" err="1" smtClean="0">
                <a:solidFill>
                  <a:schemeClr val="tx1"/>
                </a:solidFill>
                <a:effectLst/>
                <a:latin typeface="Times New Roman" pitchFamily="18" charset="0"/>
                <a:cs typeface="Times New Roman" pitchFamily="18" charset="0"/>
              </a:rPr>
              <a:t>люц</a:t>
            </a:r>
            <a:r>
              <a:rPr lang="ru-RU" sz="2400" spc="100" dirty="0" smtClean="0">
                <a:solidFill>
                  <a:schemeClr val="tx1"/>
                </a:solidFill>
                <a:effectLst/>
                <a:latin typeface="Times New Roman" pitchFamily="18" charset="0"/>
                <a:cs typeface="Times New Roman" pitchFamily="18" charset="0"/>
              </a:rPr>
              <a:t>…я, </a:t>
            </a:r>
            <a:r>
              <a:rPr lang="ru-RU" sz="2400" spc="100" dirty="0" err="1" smtClean="0">
                <a:solidFill>
                  <a:schemeClr val="tx1"/>
                </a:solidFill>
                <a:effectLst/>
                <a:latin typeface="Times New Roman" pitchFamily="18" charset="0"/>
                <a:cs typeface="Times New Roman" pitchFamily="18" charset="0"/>
              </a:rPr>
              <a:t>уч</a:t>
            </a:r>
            <a:r>
              <a:rPr lang="ru-RU" sz="2400" spc="100" dirty="0" smtClean="0">
                <a:solidFill>
                  <a:schemeClr val="tx1"/>
                </a:solidFill>
                <a:effectLst/>
                <a:latin typeface="Times New Roman" pitchFamily="18" charset="0"/>
                <a:cs typeface="Times New Roman" pitchFamily="18" charset="0"/>
              </a:rPr>
              <a:t>…</a:t>
            </a:r>
            <a:r>
              <a:rPr lang="ru-RU" sz="2400" spc="100" dirty="0" err="1" smtClean="0">
                <a:solidFill>
                  <a:schemeClr val="tx1"/>
                </a:solidFill>
                <a:effectLst/>
                <a:latin typeface="Times New Roman" pitchFamily="18" charset="0"/>
                <a:cs typeface="Times New Roman" pitchFamily="18" charset="0"/>
              </a:rPr>
              <a:t>реждение</a:t>
            </a:r>
            <a:r>
              <a:rPr lang="ru-RU" sz="2400" spc="100" dirty="0" smtClean="0">
                <a:solidFill>
                  <a:schemeClr val="tx1"/>
                </a:solidFill>
                <a:effectLst/>
                <a:latin typeface="Times New Roman" pitchFamily="18" charset="0"/>
                <a:cs typeface="Times New Roman" pitchFamily="18" charset="0"/>
              </a:rPr>
              <a:t>, к…</a:t>
            </a:r>
            <a:r>
              <a:rPr lang="ru-RU" sz="2400" spc="100" dirty="0" err="1" smtClean="0">
                <a:solidFill>
                  <a:schemeClr val="tx1"/>
                </a:solidFill>
                <a:effectLst/>
                <a:latin typeface="Times New Roman" pitchFamily="18" charset="0"/>
                <a:cs typeface="Times New Roman" pitchFamily="18" charset="0"/>
              </a:rPr>
              <a:t>нкуренц</a:t>
            </a:r>
            <a:r>
              <a:rPr lang="ru-RU" sz="2400" spc="100" dirty="0" smtClean="0">
                <a:solidFill>
                  <a:schemeClr val="tx1"/>
                </a:solidFill>
                <a:effectLst/>
                <a:latin typeface="Times New Roman" pitchFamily="18" charset="0"/>
                <a:cs typeface="Times New Roman" pitchFamily="18" charset="0"/>
              </a:rPr>
              <a:t>…я, пр…</a:t>
            </a:r>
            <a:r>
              <a:rPr lang="ru-RU" sz="2400" spc="100" dirty="0" err="1" smtClean="0">
                <a:solidFill>
                  <a:schemeClr val="tx1"/>
                </a:solidFill>
                <a:effectLst/>
                <a:latin typeface="Times New Roman" pitchFamily="18" charset="0"/>
                <a:cs typeface="Times New Roman" pitchFamily="18" charset="0"/>
              </a:rPr>
              <a:t>зидент</a:t>
            </a:r>
            <a:r>
              <a:rPr lang="ru-RU" sz="2400" spc="100" dirty="0" smtClean="0">
                <a:solidFill>
                  <a:schemeClr val="tx1"/>
                </a:solidFill>
                <a:effectLst/>
                <a:latin typeface="Times New Roman" pitchFamily="18" charset="0"/>
                <a:cs typeface="Times New Roman" pitchFamily="18" charset="0"/>
              </a:rPr>
              <a:t>, м…н…</a:t>
            </a:r>
            <a:r>
              <a:rPr lang="ru-RU" sz="2400" spc="100" dirty="0" err="1" smtClean="0">
                <a:solidFill>
                  <a:schemeClr val="tx1"/>
                </a:solidFill>
                <a:effectLst/>
                <a:latin typeface="Times New Roman" pitchFamily="18" charset="0"/>
                <a:cs typeface="Times New Roman" pitchFamily="18" charset="0"/>
              </a:rPr>
              <a:t>стерство</a:t>
            </a:r>
            <a:r>
              <a:rPr lang="ru-RU" sz="2400" spc="100" dirty="0" smtClean="0">
                <a:solidFill>
                  <a:schemeClr val="tx1"/>
                </a:solidFill>
                <a:effectLst/>
                <a:latin typeface="Times New Roman" pitchFamily="18" charset="0"/>
                <a:cs typeface="Times New Roman" pitchFamily="18" charset="0"/>
              </a:rPr>
              <a:t>, орг…н…</a:t>
            </a:r>
            <a:r>
              <a:rPr lang="ru-RU" sz="2400" spc="100" dirty="0" err="1" smtClean="0">
                <a:solidFill>
                  <a:schemeClr val="tx1"/>
                </a:solidFill>
                <a:effectLst/>
                <a:latin typeface="Times New Roman" pitchFamily="18" charset="0"/>
                <a:cs typeface="Times New Roman" pitchFamily="18" charset="0"/>
              </a:rPr>
              <a:t>зац</a:t>
            </a:r>
            <a:r>
              <a:rPr lang="ru-RU" sz="2400" spc="100" dirty="0" smtClean="0">
                <a:solidFill>
                  <a:schemeClr val="tx1"/>
                </a:solidFill>
                <a:effectLst/>
                <a:latin typeface="Times New Roman" pitchFamily="18" charset="0"/>
                <a:cs typeface="Times New Roman" pitchFamily="18" charset="0"/>
              </a:rPr>
              <a:t>…я, а…т…б…графия, пр…</a:t>
            </a:r>
            <a:r>
              <a:rPr lang="ru-RU" sz="2400" spc="100" dirty="0" err="1" smtClean="0">
                <a:solidFill>
                  <a:schemeClr val="tx1"/>
                </a:solidFill>
                <a:effectLst/>
                <a:latin typeface="Times New Roman" pitchFamily="18" charset="0"/>
                <a:cs typeface="Times New Roman" pitchFamily="18" charset="0"/>
              </a:rPr>
              <a:t>зид</a:t>
            </a:r>
            <a:r>
              <a:rPr lang="ru-RU" sz="2400" spc="100" dirty="0" smtClean="0">
                <a:solidFill>
                  <a:schemeClr val="tx1"/>
                </a:solidFill>
                <a:effectLst/>
                <a:latin typeface="Times New Roman" pitchFamily="18" charset="0"/>
                <a:cs typeface="Times New Roman" pitchFamily="18" charset="0"/>
              </a:rPr>
              <a:t>…ум, пр…</a:t>
            </a:r>
            <a:r>
              <a:rPr lang="ru-RU" sz="2400" spc="100" dirty="0" err="1" smtClean="0">
                <a:solidFill>
                  <a:schemeClr val="tx1"/>
                </a:solidFill>
                <a:effectLst/>
                <a:latin typeface="Times New Roman" pitchFamily="18" charset="0"/>
                <a:cs typeface="Times New Roman" pitchFamily="18" charset="0"/>
              </a:rPr>
              <a:t>блем</a:t>
            </a:r>
            <a:r>
              <a:rPr lang="ru-RU" sz="2400" spc="100" dirty="0" smtClean="0">
                <a:solidFill>
                  <a:schemeClr val="tx1"/>
                </a:solidFill>
                <a:effectLst/>
                <a:latin typeface="Times New Roman" pitchFamily="18" charset="0"/>
                <a:cs typeface="Times New Roman" pitchFamily="18" charset="0"/>
              </a:rPr>
              <a:t>…а, пр…</a:t>
            </a:r>
            <a:r>
              <a:rPr lang="ru-RU" sz="2400" spc="100" dirty="0" err="1" smtClean="0">
                <a:solidFill>
                  <a:schemeClr val="tx1"/>
                </a:solidFill>
                <a:effectLst/>
                <a:latin typeface="Times New Roman" pitchFamily="18" charset="0"/>
                <a:cs typeface="Times New Roman" pitchFamily="18" charset="0"/>
              </a:rPr>
              <a:t>грес</a:t>
            </a:r>
            <a:r>
              <a:rPr lang="ru-RU" sz="2400" spc="100" dirty="0" smtClean="0">
                <a:solidFill>
                  <a:schemeClr val="tx1"/>
                </a:solidFill>
                <a:effectLst/>
                <a:latin typeface="Times New Roman" pitchFamily="18" charset="0"/>
                <a:cs typeface="Times New Roman" pitchFamily="18" charset="0"/>
              </a:rPr>
              <a:t>…, </a:t>
            </a:r>
            <a:r>
              <a:rPr lang="ru-RU" sz="2400" spc="100" dirty="0" err="1" smtClean="0">
                <a:solidFill>
                  <a:schemeClr val="tx1"/>
                </a:solidFill>
                <a:effectLst/>
                <a:latin typeface="Times New Roman" pitchFamily="18" charset="0"/>
                <a:cs typeface="Times New Roman" pitchFamily="18" charset="0"/>
              </a:rPr>
              <a:t>пр</a:t>
            </a:r>
            <a:r>
              <a:rPr lang="ru-RU" sz="2400" spc="100" dirty="0" smtClean="0">
                <a:solidFill>
                  <a:schemeClr val="tx1"/>
                </a:solidFill>
                <a:effectLst/>
                <a:latin typeface="Times New Roman" pitchFamily="18" charset="0"/>
                <a:cs typeface="Times New Roman" pitchFamily="18" charset="0"/>
              </a:rPr>
              <a:t>…фес…</a:t>
            </a:r>
            <a:r>
              <a:rPr lang="ru-RU" sz="2400" spc="100" dirty="0" err="1" smtClean="0">
                <a:solidFill>
                  <a:schemeClr val="tx1"/>
                </a:solidFill>
                <a:effectLst/>
                <a:latin typeface="Times New Roman" pitchFamily="18" charset="0"/>
                <a:cs typeface="Times New Roman" pitchFamily="18" charset="0"/>
              </a:rPr>
              <a:t>ия</a:t>
            </a:r>
            <a:r>
              <a:rPr lang="ru-RU" sz="2400" spc="100" dirty="0" smtClean="0">
                <a:solidFill>
                  <a:schemeClr val="tx1"/>
                </a:solidFill>
                <a:effectLst/>
                <a:latin typeface="Times New Roman" pitchFamily="18" charset="0"/>
                <a:cs typeface="Times New Roman" pitchFamily="18" charset="0"/>
              </a:rPr>
              <a:t>, р…</a:t>
            </a:r>
            <a:r>
              <a:rPr lang="ru-RU" sz="2400" spc="100" dirty="0" err="1" smtClean="0">
                <a:solidFill>
                  <a:schemeClr val="tx1"/>
                </a:solidFill>
                <a:effectLst/>
                <a:latin typeface="Times New Roman" pitchFamily="18" charset="0"/>
                <a:cs typeface="Times New Roman" pitchFamily="18" charset="0"/>
              </a:rPr>
              <a:t>путац</a:t>
            </a:r>
            <a:r>
              <a:rPr lang="ru-RU" sz="2400" spc="100" dirty="0" smtClean="0">
                <a:solidFill>
                  <a:schemeClr val="tx1"/>
                </a:solidFill>
                <a:effectLst/>
                <a:latin typeface="Times New Roman" pitchFamily="18" charset="0"/>
                <a:cs typeface="Times New Roman" pitchFamily="18" charset="0"/>
              </a:rPr>
              <a:t>…я, </a:t>
            </a:r>
            <a:r>
              <a:rPr lang="ru-RU" sz="2400" spc="100" dirty="0" err="1" smtClean="0">
                <a:solidFill>
                  <a:schemeClr val="tx1"/>
                </a:solidFill>
                <a:effectLst/>
                <a:latin typeface="Times New Roman" pitchFamily="18" charset="0"/>
                <a:cs typeface="Times New Roman" pitchFamily="18" charset="0"/>
              </a:rPr>
              <a:t>сп</a:t>
            </a:r>
            <a:r>
              <a:rPr lang="ru-RU" sz="2400" spc="100" dirty="0" smtClean="0">
                <a:solidFill>
                  <a:schemeClr val="tx1"/>
                </a:solidFill>
                <a:effectLst/>
                <a:latin typeface="Times New Roman" pitchFamily="18" charset="0"/>
                <a:cs typeface="Times New Roman" pitchFamily="18" charset="0"/>
              </a:rPr>
              <a:t>…</a:t>
            </a:r>
            <a:r>
              <a:rPr lang="ru-RU" sz="2400" spc="100" dirty="0" err="1" smtClean="0">
                <a:solidFill>
                  <a:schemeClr val="tx1"/>
                </a:solidFill>
                <a:effectLst/>
                <a:latin typeface="Times New Roman" pitchFamily="18" charset="0"/>
                <a:cs typeface="Times New Roman" pitchFamily="18" charset="0"/>
              </a:rPr>
              <a:t>ц</a:t>
            </a:r>
            <a:r>
              <a:rPr lang="ru-RU" sz="2400" spc="100" dirty="0" smtClean="0">
                <a:solidFill>
                  <a:schemeClr val="tx1"/>
                </a:solidFill>
                <a:effectLst/>
                <a:latin typeface="Times New Roman" pitchFamily="18" charset="0"/>
                <a:cs typeface="Times New Roman" pitchFamily="18" charset="0"/>
              </a:rPr>
              <a:t>…</a:t>
            </a:r>
            <a:r>
              <a:rPr lang="ru-RU" sz="2400" spc="100" dirty="0" err="1" smtClean="0">
                <a:solidFill>
                  <a:schemeClr val="tx1"/>
                </a:solidFill>
                <a:effectLst/>
                <a:latin typeface="Times New Roman" pitchFamily="18" charset="0"/>
                <a:cs typeface="Times New Roman" pitchFamily="18" charset="0"/>
              </a:rPr>
              <a:t>альность</a:t>
            </a:r>
            <a:r>
              <a:rPr lang="ru-RU" sz="2400" spc="100" dirty="0" smtClean="0">
                <a:solidFill>
                  <a:schemeClr val="tx1"/>
                </a:solidFill>
                <a:effectLst/>
                <a:latin typeface="Times New Roman" pitchFamily="18" charset="0"/>
                <a:cs typeface="Times New Roman" pitchFamily="18" charset="0"/>
              </a:rPr>
              <a:t>, </a:t>
            </a:r>
            <a:r>
              <a:rPr lang="ru-RU" sz="2400" spc="100" dirty="0" err="1" smtClean="0">
                <a:solidFill>
                  <a:schemeClr val="tx1"/>
                </a:solidFill>
                <a:effectLst/>
                <a:latin typeface="Times New Roman" pitchFamily="18" charset="0"/>
                <a:cs typeface="Times New Roman" pitchFamily="18" charset="0"/>
              </a:rPr>
              <a:t>ун</a:t>
            </a:r>
            <a:r>
              <a:rPr lang="ru-RU" sz="2400" spc="100" dirty="0" smtClean="0">
                <a:solidFill>
                  <a:schemeClr val="tx1"/>
                </a:solidFill>
                <a:effectLst/>
                <a:latin typeface="Times New Roman" pitchFamily="18" charset="0"/>
                <a:cs typeface="Times New Roman" pitchFamily="18" charset="0"/>
              </a:rPr>
              <a:t>…в…</a:t>
            </a:r>
            <a:r>
              <a:rPr lang="ru-RU" sz="2400" spc="100" dirty="0" err="1" smtClean="0">
                <a:solidFill>
                  <a:schemeClr val="tx1"/>
                </a:solidFill>
                <a:effectLst/>
                <a:latin typeface="Times New Roman" pitchFamily="18" charset="0"/>
                <a:cs typeface="Times New Roman" pitchFamily="18" charset="0"/>
              </a:rPr>
              <a:t>рсальный</a:t>
            </a:r>
            <a:r>
              <a:rPr lang="ru-RU" sz="2400" spc="100" dirty="0" smtClean="0">
                <a:solidFill>
                  <a:schemeClr val="tx1"/>
                </a:solidFill>
                <a:effectLst/>
                <a:latin typeface="Times New Roman" pitchFamily="18" charset="0"/>
                <a:cs typeface="Times New Roman" pitchFamily="18" charset="0"/>
              </a:rPr>
              <a:t>, </a:t>
            </a:r>
            <a:r>
              <a:rPr lang="ru-RU" sz="2400" spc="100" dirty="0" err="1" smtClean="0">
                <a:solidFill>
                  <a:schemeClr val="tx1"/>
                </a:solidFill>
                <a:effectLst/>
                <a:latin typeface="Times New Roman" pitchFamily="18" charset="0"/>
                <a:cs typeface="Times New Roman" pitchFamily="18" charset="0"/>
              </a:rPr>
              <a:t>труж</a:t>
            </a:r>
            <a:r>
              <a:rPr lang="ru-RU" sz="2400" spc="100" dirty="0" smtClean="0">
                <a:solidFill>
                  <a:schemeClr val="tx1"/>
                </a:solidFill>
                <a:effectLst/>
                <a:latin typeface="Times New Roman" pitchFamily="18" charset="0"/>
                <a:cs typeface="Times New Roman" pitchFamily="18" charset="0"/>
              </a:rPr>
              <a:t>…ник, ин…</a:t>
            </a:r>
            <a:r>
              <a:rPr lang="ru-RU" sz="2400" spc="100" dirty="0" err="1" smtClean="0">
                <a:solidFill>
                  <a:schemeClr val="tx1"/>
                </a:solidFill>
                <a:effectLst/>
                <a:latin typeface="Times New Roman" pitchFamily="18" charset="0"/>
                <a:cs typeface="Times New Roman" pitchFamily="18" charset="0"/>
              </a:rPr>
              <a:t>ц</a:t>
            </a:r>
            <a:r>
              <a:rPr lang="ru-RU" sz="2400" spc="100" dirty="0" smtClean="0">
                <a:solidFill>
                  <a:schemeClr val="tx1"/>
                </a:solidFill>
                <a:effectLst/>
                <a:latin typeface="Times New Roman" pitchFamily="18" charset="0"/>
                <a:cs typeface="Times New Roman" pitchFamily="18" charset="0"/>
              </a:rPr>
              <a:t>…</a:t>
            </a:r>
            <a:r>
              <a:rPr lang="ru-RU" sz="2400" spc="100" dirty="0" err="1" smtClean="0">
                <a:solidFill>
                  <a:schemeClr val="tx1"/>
                </a:solidFill>
                <a:effectLst/>
                <a:latin typeface="Times New Roman" pitchFamily="18" charset="0"/>
                <a:cs typeface="Times New Roman" pitchFamily="18" charset="0"/>
              </a:rPr>
              <a:t>ативный</a:t>
            </a:r>
            <a:r>
              <a:rPr lang="ru-RU" sz="2400" spc="100" dirty="0" smtClean="0">
                <a:solidFill>
                  <a:schemeClr val="tx1"/>
                </a:solidFill>
                <a:effectLst/>
                <a:latin typeface="Times New Roman" pitchFamily="18" charset="0"/>
                <a:cs typeface="Times New Roman" pitchFamily="18" charset="0"/>
              </a:rPr>
              <a:t>, </a:t>
            </a:r>
            <a:r>
              <a:rPr lang="ru-RU" sz="2400" spc="100" dirty="0" err="1" smtClean="0">
                <a:solidFill>
                  <a:schemeClr val="tx1"/>
                </a:solidFill>
                <a:effectLst/>
                <a:latin typeface="Times New Roman" pitchFamily="18" charset="0"/>
                <a:cs typeface="Times New Roman" pitchFamily="18" charset="0"/>
              </a:rPr>
              <a:t>програ</a:t>
            </a:r>
            <a:r>
              <a:rPr lang="ru-RU" sz="2400" spc="100" dirty="0" smtClean="0">
                <a:solidFill>
                  <a:schemeClr val="tx1"/>
                </a:solidFill>
                <a:effectLst/>
                <a:latin typeface="Times New Roman" pitchFamily="18" charset="0"/>
                <a:cs typeface="Times New Roman" pitchFamily="18" charset="0"/>
              </a:rPr>
              <a:t>…а, к…л…</a:t>
            </a:r>
            <a:r>
              <a:rPr lang="ru-RU" sz="2400" spc="100" dirty="0" err="1" smtClean="0">
                <a:solidFill>
                  <a:schemeClr val="tx1"/>
                </a:solidFill>
                <a:effectLst/>
                <a:latin typeface="Times New Roman" pitchFamily="18" charset="0"/>
                <a:cs typeface="Times New Roman" pitchFamily="18" charset="0"/>
              </a:rPr>
              <a:t>кти</a:t>
            </a:r>
            <a:r>
              <a:rPr lang="ru-RU" sz="2400" spc="100" dirty="0" smtClean="0">
                <a:solidFill>
                  <a:schemeClr val="tx1"/>
                </a:solidFill>
                <a:effectLst/>
                <a:latin typeface="Times New Roman" pitchFamily="18" charset="0"/>
                <a:cs typeface="Times New Roman" pitchFamily="18" charset="0"/>
              </a:rPr>
              <a:t>…, иметь в виду следу…</a:t>
            </a:r>
            <a:r>
              <a:rPr lang="ru-RU" sz="2400" spc="100" dirty="0" err="1" smtClean="0">
                <a:solidFill>
                  <a:schemeClr val="tx1"/>
                </a:solidFill>
                <a:effectLst/>
                <a:latin typeface="Times New Roman" pitchFamily="18" charset="0"/>
                <a:cs typeface="Times New Roman" pitchFamily="18" charset="0"/>
              </a:rPr>
              <a:t>щее</a:t>
            </a:r>
            <a:r>
              <a:rPr lang="ru-RU" sz="2400" spc="100" dirty="0" smtClean="0">
                <a:solidFill>
                  <a:schemeClr val="tx1"/>
                </a:solidFill>
                <a:effectLst/>
                <a:latin typeface="Times New Roman" pitchFamily="18" charset="0"/>
                <a:cs typeface="Times New Roman" pitchFamily="18" charset="0"/>
              </a:rPr>
              <a:t>, </a:t>
            </a:r>
            <a:r>
              <a:rPr lang="ru-RU" sz="2400" spc="100" dirty="0" err="1" smtClean="0">
                <a:solidFill>
                  <a:schemeClr val="tx1"/>
                </a:solidFill>
                <a:effectLst/>
                <a:latin typeface="Times New Roman" pitchFamily="18" charset="0"/>
                <a:cs typeface="Times New Roman" pitchFamily="18" charset="0"/>
              </a:rPr>
              <a:t>вп</a:t>
            </a:r>
            <a:r>
              <a:rPr lang="ru-RU" sz="2400" spc="100" dirty="0" smtClean="0">
                <a:solidFill>
                  <a:schemeClr val="tx1"/>
                </a:solidFill>
                <a:effectLst/>
                <a:latin typeface="Times New Roman" pitchFamily="18" charset="0"/>
                <a:cs typeface="Times New Roman" pitchFamily="18" charset="0"/>
              </a:rPr>
              <a:t>…</a:t>
            </a:r>
            <a:r>
              <a:rPr lang="ru-RU" sz="2400" spc="100" dirty="0" err="1" smtClean="0">
                <a:solidFill>
                  <a:schemeClr val="tx1"/>
                </a:solidFill>
                <a:effectLst/>
                <a:latin typeface="Times New Roman" pitchFamily="18" charset="0"/>
                <a:cs typeface="Times New Roman" pitchFamily="18" charset="0"/>
              </a:rPr>
              <a:t>сле</a:t>
            </a:r>
            <a:r>
              <a:rPr lang="ru-RU" sz="2400" spc="100" dirty="0" smtClean="0">
                <a:solidFill>
                  <a:schemeClr val="tx1"/>
                </a:solidFill>
                <a:effectLst/>
                <a:latin typeface="Times New Roman" pitchFamily="18" charset="0"/>
                <a:cs typeface="Times New Roman" pitchFamily="18" charset="0"/>
              </a:rPr>
              <a:t>… </a:t>
            </a:r>
            <a:r>
              <a:rPr lang="ru-RU" sz="2400" spc="100" dirty="0" err="1" smtClean="0">
                <a:solidFill>
                  <a:schemeClr val="tx1"/>
                </a:solidFill>
                <a:effectLst/>
                <a:latin typeface="Times New Roman" pitchFamily="18" charset="0"/>
                <a:cs typeface="Times New Roman" pitchFamily="18" charset="0"/>
              </a:rPr>
              <a:t>стви</a:t>
            </a:r>
            <a:r>
              <a:rPr lang="ru-RU" sz="2400" spc="100" dirty="0" smtClean="0">
                <a:solidFill>
                  <a:schemeClr val="tx1"/>
                </a:solidFill>
                <a:effectLst/>
                <a:latin typeface="Times New Roman" pitchFamily="18" charset="0"/>
                <a:cs typeface="Times New Roman" pitchFamily="18" charset="0"/>
              </a:rPr>
              <a:t>…, буд…т пр…</a:t>
            </a:r>
            <a:r>
              <a:rPr lang="ru-RU" sz="2400" spc="100" dirty="0" err="1" smtClean="0">
                <a:solidFill>
                  <a:schemeClr val="tx1"/>
                </a:solidFill>
                <a:effectLst/>
                <a:latin typeface="Times New Roman" pitchFamily="18" charset="0"/>
                <a:cs typeface="Times New Roman" pitchFamily="18" charset="0"/>
              </a:rPr>
              <a:t>долж</a:t>
            </a:r>
            <a:r>
              <a:rPr lang="ru-RU" sz="2400" spc="100" dirty="0" smtClean="0">
                <a:solidFill>
                  <a:schemeClr val="tx1"/>
                </a:solidFill>
                <a:effectLst/>
                <a:latin typeface="Times New Roman" pitchFamily="18" charset="0"/>
                <a:cs typeface="Times New Roman" pitchFamily="18" charset="0"/>
              </a:rPr>
              <a:t>…но, в течение часа, в продолжение мес…</a:t>
            </a:r>
            <a:r>
              <a:rPr lang="ru-RU" sz="2400" spc="100" dirty="0" err="1" smtClean="0">
                <a:solidFill>
                  <a:schemeClr val="tx1"/>
                </a:solidFill>
                <a:effectLst/>
                <a:latin typeface="Times New Roman" pitchFamily="18" charset="0"/>
                <a:cs typeface="Times New Roman" pitchFamily="18" charset="0"/>
              </a:rPr>
              <a:t>ца</a:t>
            </a:r>
            <a:r>
              <a:rPr lang="ru-RU" sz="2400" spc="100" dirty="0" smtClean="0">
                <a:solidFill>
                  <a:schemeClr val="tx1"/>
                </a:solidFill>
                <a:effectLst/>
                <a:latin typeface="Times New Roman" pitchFamily="18" charset="0"/>
                <a:cs typeface="Times New Roman" pitchFamily="18" charset="0"/>
              </a:rPr>
              <a:t>, ввиду (не)д…</a:t>
            </a:r>
            <a:r>
              <a:rPr lang="ru-RU" sz="2400" spc="100" dirty="0" err="1" smtClean="0">
                <a:solidFill>
                  <a:schemeClr val="tx1"/>
                </a:solidFill>
                <a:effectLst/>
                <a:latin typeface="Times New Roman" pitchFamily="18" charset="0"/>
                <a:cs typeface="Times New Roman" pitchFamily="18" charset="0"/>
              </a:rPr>
              <a:t>статка</a:t>
            </a:r>
            <a:r>
              <a:rPr lang="ru-RU" sz="2400" spc="100" dirty="0" smtClean="0">
                <a:solidFill>
                  <a:schemeClr val="tx1"/>
                </a:solidFill>
                <a:effectLst/>
                <a:latin typeface="Times New Roman" pitchFamily="18" charset="0"/>
                <a:cs typeface="Times New Roman" pitchFamily="18" charset="0"/>
              </a:rPr>
              <a:t> мат…р…</a:t>
            </a:r>
            <a:r>
              <a:rPr lang="ru-RU" sz="2400" spc="100" dirty="0" err="1" smtClean="0">
                <a:solidFill>
                  <a:schemeClr val="tx1"/>
                </a:solidFill>
                <a:effectLst/>
                <a:latin typeface="Times New Roman" pitchFamily="18" charset="0"/>
                <a:cs typeface="Times New Roman" pitchFamily="18" charset="0"/>
              </a:rPr>
              <a:t>алов</a:t>
            </a:r>
            <a:r>
              <a:rPr lang="ru-RU" sz="2400" spc="100" dirty="0" smtClean="0">
                <a:solidFill>
                  <a:schemeClr val="tx1"/>
                </a:solidFill>
                <a:effectLst/>
                <a:latin typeface="Times New Roman" pitchFamily="18" charset="0"/>
                <a:cs typeface="Times New Roman" pitchFamily="18" charset="0"/>
              </a:rPr>
              <a:t>, (</a:t>
            </a:r>
            <a:r>
              <a:rPr lang="ru-RU" sz="2400" spc="100" dirty="0" err="1" smtClean="0">
                <a:solidFill>
                  <a:schemeClr val="tx1"/>
                </a:solidFill>
                <a:effectLst/>
                <a:latin typeface="Times New Roman" pitchFamily="18" charset="0"/>
                <a:cs typeface="Times New Roman" pitchFamily="18" charset="0"/>
              </a:rPr>
              <a:t>повид</a:t>
            </a:r>
            <a:r>
              <a:rPr lang="ru-RU" sz="2400" spc="100" dirty="0" smtClean="0">
                <a:solidFill>
                  <a:schemeClr val="tx1"/>
                </a:solidFill>
                <a:effectLst/>
                <a:latin typeface="Times New Roman" pitchFamily="18" charset="0"/>
                <a:cs typeface="Times New Roman" pitchFamily="18" charset="0"/>
              </a:rPr>
              <a:t>…м…</a:t>
            </a:r>
            <a:r>
              <a:rPr lang="ru-RU" sz="2400" spc="100" dirty="0" err="1" smtClean="0">
                <a:solidFill>
                  <a:schemeClr val="tx1"/>
                </a:solidFill>
                <a:effectLst/>
                <a:latin typeface="Times New Roman" pitchFamily="18" charset="0"/>
                <a:cs typeface="Times New Roman" pitchFamily="18" charset="0"/>
              </a:rPr>
              <a:t>му</a:t>
            </a:r>
            <a:r>
              <a:rPr lang="ru-RU" sz="2400" spc="100" dirty="0" smtClean="0">
                <a:solidFill>
                  <a:schemeClr val="tx1"/>
                </a:solidFill>
                <a:effectLst/>
                <a:latin typeface="Times New Roman" pitchFamily="18" charset="0"/>
                <a:cs typeface="Times New Roman" pitchFamily="18" charset="0"/>
              </a:rPr>
              <a:t>, пр…</a:t>
            </a:r>
            <a:r>
              <a:rPr lang="ru-RU" sz="2400" spc="100" dirty="0" err="1" smtClean="0">
                <a:solidFill>
                  <a:schemeClr val="tx1"/>
                </a:solidFill>
                <a:effectLst/>
                <a:latin typeface="Times New Roman" pitchFamily="18" charset="0"/>
                <a:cs typeface="Times New Roman" pitchFamily="18" charset="0"/>
              </a:rPr>
              <a:t>изво</a:t>
            </a:r>
            <a:r>
              <a:rPr lang="ru-RU" sz="2400" spc="100" dirty="0" smtClean="0">
                <a:solidFill>
                  <a:schemeClr val="tx1"/>
                </a:solidFill>
                <a:effectLst/>
                <a:latin typeface="Times New Roman" pitchFamily="18" charset="0"/>
                <a:cs typeface="Times New Roman" pitchFamily="18" charset="0"/>
              </a:rPr>
              <a:t>…</a:t>
            </a:r>
            <a:r>
              <a:rPr lang="ru-RU" sz="2400" spc="100" dirty="0" err="1" smtClean="0">
                <a:solidFill>
                  <a:schemeClr val="tx1"/>
                </a:solidFill>
                <a:effectLst/>
                <a:latin typeface="Times New Roman" pitchFamily="18" charset="0"/>
                <a:cs typeface="Times New Roman" pitchFamily="18" charset="0"/>
              </a:rPr>
              <a:t>ство</a:t>
            </a:r>
            <a:r>
              <a:rPr lang="ru-RU" sz="2400" spc="100" dirty="0" smtClean="0">
                <a:solidFill>
                  <a:schemeClr val="tx1"/>
                </a:solidFill>
                <a:effectLst/>
                <a:latin typeface="Times New Roman" pitchFamily="18" charset="0"/>
                <a:cs typeface="Times New Roman" pitchFamily="18" charset="0"/>
              </a:rPr>
              <a:t>, </a:t>
            </a:r>
            <a:r>
              <a:rPr lang="ru-RU" sz="2400" spc="100" dirty="0" err="1" smtClean="0">
                <a:solidFill>
                  <a:schemeClr val="tx1"/>
                </a:solidFill>
                <a:effectLst/>
                <a:latin typeface="Times New Roman" pitchFamily="18" charset="0"/>
                <a:cs typeface="Times New Roman" pitchFamily="18" charset="0"/>
              </a:rPr>
              <a:t>пр</a:t>
            </a:r>
            <a:r>
              <a:rPr lang="ru-RU" sz="2400" spc="100" dirty="0" smtClean="0">
                <a:solidFill>
                  <a:schemeClr val="tx1"/>
                </a:solidFill>
                <a:effectLst/>
                <a:latin typeface="Times New Roman" pitchFamily="18" charset="0"/>
                <a:cs typeface="Times New Roman" pitchFamily="18" charset="0"/>
              </a:rPr>
              <a:t>…</a:t>
            </a:r>
            <a:r>
              <a:rPr lang="ru-RU" sz="2400" spc="100" dirty="0" err="1" smtClean="0">
                <a:solidFill>
                  <a:schemeClr val="tx1"/>
                </a:solidFill>
                <a:effectLst/>
                <a:latin typeface="Times New Roman" pitchFamily="18" charset="0"/>
                <a:cs typeface="Times New Roman" pitchFamily="18" charset="0"/>
              </a:rPr>
              <a:t>мышл</a:t>
            </a:r>
            <a:r>
              <a:rPr lang="ru-RU" sz="2400" spc="100" dirty="0" smtClean="0">
                <a:solidFill>
                  <a:schemeClr val="tx1"/>
                </a:solidFill>
                <a:effectLst/>
                <a:latin typeface="Times New Roman" pitchFamily="18" charset="0"/>
                <a:cs typeface="Times New Roman" pitchFamily="18" charset="0"/>
              </a:rPr>
              <a:t>…ость, к…</a:t>
            </a:r>
            <a:r>
              <a:rPr lang="ru-RU" sz="2400" spc="100" dirty="0" err="1" smtClean="0">
                <a:solidFill>
                  <a:schemeClr val="tx1"/>
                </a:solidFill>
                <a:effectLst/>
                <a:latin typeface="Times New Roman" pitchFamily="18" charset="0"/>
                <a:cs typeface="Times New Roman" pitchFamily="18" charset="0"/>
              </a:rPr>
              <a:t>мп</a:t>
            </a:r>
            <a:r>
              <a:rPr lang="ru-RU" sz="2400" spc="100" dirty="0" smtClean="0">
                <a:solidFill>
                  <a:schemeClr val="tx1"/>
                </a:solidFill>
                <a:effectLst/>
                <a:latin typeface="Times New Roman" pitchFamily="18" charset="0"/>
                <a:cs typeface="Times New Roman" pitchFamily="18" charset="0"/>
              </a:rPr>
              <a:t>…</a:t>
            </a:r>
            <a:r>
              <a:rPr lang="ru-RU" sz="2400" spc="100" dirty="0" err="1" smtClean="0">
                <a:solidFill>
                  <a:schemeClr val="tx1"/>
                </a:solidFill>
                <a:effectLst/>
                <a:latin typeface="Times New Roman" pitchFamily="18" charset="0"/>
                <a:cs typeface="Times New Roman" pitchFamily="18" charset="0"/>
              </a:rPr>
              <a:t>тентный</a:t>
            </a:r>
            <a:r>
              <a:rPr lang="ru-RU" sz="2400" spc="100" dirty="0" smtClean="0">
                <a:solidFill>
                  <a:schemeClr val="tx1"/>
                </a:solidFill>
                <a:effectLst/>
                <a:latin typeface="Times New Roman" pitchFamily="18" charset="0"/>
                <a:cs typeface="Times New Roman" pitchFamily="18" charset="0"/>
              </a:rPr>
              <a:t>, д…к…</a:t>
            </a:r>
            <a:r>
              <a:rPr lang="ru-RU" sz="2400" spc="100" dirty="0" err="1" smtClean="0">
                <a:solidFill>
                  <a:schemeClr val="tx1"/>
                </a:solidFill>
                <a:effectLst/>
                <a:latin typeface="Times New Roman" pitchFamily="18" charset="0"/>
                <a:cs typeface="Times New Roman" pitchFamily="18" charset="0"/>
              </a:rPr>
              <a:t>мент</a:t>
            </a:r>
            <a:r>
              <a:rPr lang="ru-RU" sz="2400" spc="100" dirty="0" smtClean="0">
                <a:solidFill>
                  <a:schemeClr val="tx1"/>
                </a:solidFill>
                <a:effectLst/>
                <a:latin typeface="Times New Roman" pitchFamily="18" charset="0"/>
                <a:cs typeface="Times New Roman" pitchFamily="18" charset="0"/>
              </a:rPr>
              <a:t>, по изучении… вопроса, по получен… письма с ответом на Ваш вопрос.</a:t>
            </a:r>
            <a:r>
              <a:rPr lang="ru-RU" sz="2400" spc="100" dirty="0" smtClean="0">
                <a:effectLst/>
                <a:latin typeface="Times New Roman" pitchFamily="18" charset="0"/>
                <a:cs typeface="Times New Roman" pitchFamily="18" charset="0"/>
              </a:rPr>
              <a:t/>
            </a:r>
            <a:br>
              <a:rPr lang="ru-RU" sz="2400" spc="100" dirty="0" smtClean="0">
                <a:effectLst/>
                <a:latin typeface="Times New Roman" pitchFamily="18" charset="0"/>
                <a:cs typeface="Times New Roman" pitchFamily="18" charset="0"/>
              </a:rPr>
            </a:br>
            <a:endParaRPr lang="ru-RU" sz="2400"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Прямоугольник 2"/>
          <p:cNvSpPr/>
          <p:nvPr/>
        </p:nvSpPr>
        <p:spPr>
          <a:xfrm>
            <a:off x="609600" y="1981200"/>
            <a:ext cx="8229600" cy="1323439"/>
          </a:xfrm>
          <a:prstGeom prst="rect">
            <a:avLst/>
          </a:prstGeom>
        </p:spPr>
        <p:txBody>
          <a:bodyPr wrap="square">
            <a:spAutoFit/>
          </a:bodyPr>
          <a:lstStyle/>
          <a:p>
            <a:r>
              <a:rPr lang="ru-RU" sz="4000" dirty="0">
                <a:solidFill>
                  <a:srgbClr val="FFFF00"/>
                </a:solidFill>
                <a:latin typeface="Times New Roman" pitchFamily="18" charset="0"/>
                <a:cs typeface="Times New Roman" pitchFamily="18" charset="0"/>
              </a:rPr>
              <a:t>Станция 4. </a:t>
            </a:r>
            <a:r>
              <a:rPr lang="ru-RU" sz="4000" u="sng" dirty="0">
                <a:solidFill>
                  <a:srgbClr val="FFFF00"/>
                </a:solidFill>
                <a:latin typeface="Times New Roman" pitchFamily="18" charset="0"/>
                <a:cs typeface="Times New Roman" pitchFamily="18" charset="0"/>
              </a:rPr>
              <a:t>Психологическая служба.</a:t>
            </a:r>
            <a:r>
              <a:rPr lang="ru-RU" sz="4000" dirty="0">
                <a:solidFill>
                  <a:srgbClr val="FFFF00"/>
                </a:solidFill>
                <a:latin typeface="Times New Roman" pitchFamily="18" charset="0"/>
                <a:cs typeface="Times New Roman" pitchFamily="18" charset="0"/>
              </a:rPr>
              <a:t/>
            </a:r>
            <a:br>
              <a:rPr lang="ru-RU" sz="4000" dirty="0">
                <a:solidFill>
                  <a:srgbClr val="FFFF00"/>
                </a:solidFill>
                <a:latin typeface="Times New Roman" pitchFamily="18" charset="0"/>
                <a:cs typeface="Times New Roman" pitchFamily="18" charset="0"/>
              </a:rPr>
            </a:br>
            <a:endParaRPr lang="ru-RU" sz="4000" dirty="0">
              <a:solidFill>
                <a:srgbClr val="FFFF00"/>
              </a:solidFill>
            </a:endParaRPr>
          </a:p>
        </p:txBody>
      </p:sp>
    </p:spTree>
    <p:extLst>
      <p:ext uri="{BB962C8B-B14F-4D97-AF65-F5344CB8AC3E}">
        <p14:creationId xmlns:p14="http://schemas.microsoft.com/office/powerpoint/2010/main" val="1705279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09600" y="254000"/>
            <a:ext cx="7620000" cy="6375400"/>
          </a:xfrm>
        </p:spPr>
        <p:txBody>
          <a:bodyPr>
            <a:noAutofit/>
          </a:bodyPr>
          <a:lstStyle/>
          <a:p>
            <a:pPr algn="ctr"/>
            <a:r>
              <a:rPr lang="ru-RU" sz="2400" dirty="0" smtClean="0">
                <a:effectLst/>
                <a:latin typeface="Times New Roman" pitchFamily="18" charset="0"/>
                <a:cs typeface="Times New Roman" pitchFamily="18" charset="0"/>
              </a:rPr>
              <a:t/>
            </a:r>
            <a:br>
              <a:rPr lang="ru-RU" sz="2400" dirty="0" smtClean="0">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Дейл Карнеги «Как завоевывать друзей и оказывать влияние на людей».</a:t>
            </a:r>
            <a:br>
              <a:rPr lang="ru-RU" sz="2400" dirty="0" smtClean="0">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
            </a:r>
            <a:br>
              <a:rPr lang="ru-RU" sz="2400" dirty="0" smtClean="0">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Верный способ нажить врагов</a:t>
            </a:r>
            <a:br>
              <a:rPr lang="ru-RU" sz="2400" dirty="0" smtClean="0">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_____________________________________________________________________</a:t>
            </a:r>
            <a:br>
              <a:rPr lang="ru-RU" sz="2400" dirty="0" smtClean="0">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Как этого избежать?</a:t>
            </a:r>
            <a:br>
              <a:rPr lang="ru-RU" sz="2400" dirty="0" smtClean="0">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___________ ___________________ __________________</a:t>
            </a:r>
            <a:br>
              <a:rPr lang="ru-RU" sz="2400" dirty="0" smtClean="0">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___________ ___________________ __________________</a:t>
            </a:r>
            <a:br>
              <a:rPr lang="ru-RU" sz="2400" dirty="0" smtClean="0">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 </a:t>
            </a:r>
            <a:br>
              <a:rPr lang="ru-RU" sz="2400" dirty="0" smtClean="0">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Найдите и выпишите понравившиеся Вам высказывания известных людей.</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3400" y="1066800"/>
            <a:ext cx="8000999" cy="4524315"/>
          </a:xfrm>
          <a:prstGeom prst="rect">
            <a:avLst/>
          </a:prstGeom>
        </p:spPr>
        <p:txBody>
          <a:bodyPr wrap="square">
            <a:spAutoFit/>
          </a:bodyPr>
          <a:lstStyle/>
          <a:p>
            <a:pPr algn="just"/>
            <a:r>
              <a:rPr lang="ru-RU" sz="3200" dirty="0">
                <a:solidFill>
                  <a:srgbClr val="0070C0"/>
                </a:solidFill>
                <a:latin typeface="Times New Roman" pitchFamily="18" charset="0"/>
                <a:cs typeface="Times New Roman" pitchFamily="18" charset="0"/>
              </a:rPr>
              <a:t>Используя необходимые слова, снимите категоричность высказывания, создайте возможность тактичного речевого общения в условиях обсуждения.</a:t>
            </a:r>
            <a:r>
              <a:rPr lang="ru-RU" sz="3200" dirty="0">
                <a:solidFill>
                  <a:srgbClr val="92D050"/>
                </a:solidFill>
                <a:latin typeface="Times New Roman" pitchFamily="18" charset="0"/>
                <a:cs typeface="Times New Roman" pitchFamily="18" charset="0"/>
              </a:rPr>
              <a:t/>
            </a:r>
            <a:br>
              <a:rPr lang="ru-RU" sz="3200" dirty="0">
                <a:solidFill>
                  <a:srgbClr val="92D050"/>
                </a:solidFill>
                <a:latin typeface="Times New Roman" pitchFamily="18" charset="0"/>
                <a:cs typeface="Times New Roman" pitchFamily="18" charset="0"/>
              </a:rPr>
            </a:br>
            <a:endParaRPr lang="ru-RU" sz="3200" dirty="0" smtClean="0">
              <a:solidFill>
                <a:srgbClr val="92D050"/>
              </a:solidFill>
              <a:latin typeface="Times New Roman" pitchFamily="18" charset="0"/>
              <a:cs typeface="Times New Roman" pitchFamily="18" charset="0"/>
            </a:endParaRPr>
          </a:p>
          <a:p>
            <a:pPr algn="just"/>
            <a:r>
              <a:rPr lang="ru-RU" sz="3200" dirty="0" smtClean="0">
                <a:solidFill>
                  <a:srgbClr val="C00000"/>
                </a:solidFill>
                <a:latin typeface="Times New Roman" pitchFamily="18" charset="0"/>
                <a:cs typeface="Times New Roman" pitchFamily="18" charset="0"/>
              </a:rPr>
              <a:t>Например</a:t>
            </a:r>
            <a:r>
              <a:rPr lang="ru-RU" sz="3200" dirty="0">
                <a:solidFill>
                  <a:srgbClr val="C00000"/>
                </a:solidFill>
                <a:latin typeface="Times New Roman" pitchFamily="18" charset="0"/>
                <a:cs typeface="Times New Roman" pitchFamily="18" charset="0"/>
              </a:rPr>
              <a:t>: </a:t>
            </a:r>
            <a:endParaRPr lang="ru-RU" sz="3200" dirty="0" smtClean="0">
              <a:solidFill>
                <a:srgbClr val="C00000"/>
              </a:solidFill>
              <a:latin typeface="Times New Roman" pitchFamily="18" charset="0"/>
              <a:cs typeface="Times New Roman" pitchFamily="18" charset="0"/>
            </a:endParaRPr>
          </a:p>
          <a:p>
            <a:pPr algn="just"/>
            <a:r>
              <a:rPr lang="ru-RU" sz="3200" dirty="0" smtClean="0">
                <a:latin typeface="Times New Roman" pitchFamily="18" charset="0"/>
                <a:cs typeface="Times New Roman" pitchFamily="18" charset="0"/>
              </a:rPr>
              <a:t>Возможно</a:t>
            </a:r>
            <a:r>
              <a:rPr lang="ru-RU" sz="3200" dirty="0">
                <a:latin typeface="Times New Roman" pitchFamily="18" charset="0"/>
                <a:cs typeface="Times New Roman" pitchFamily="18" charset="0"/>
              </a:rPr>
              <a:t>, со временем вы измените своё мнение.</a:t>
            </a:r>
            <a:br>
              <a:rPr lang="ru-RU" sz="3200" dirty="0">
                <a:latin typeface="Times New Roman" pitchFamily="18" charset="0"/>
                <a:cs typeface="Times New Roman" pitchFamily="18" charset="0"/>
              </a:rPr>
            </a:br>
            <a:endParaRPr lang="ru-RU" sz="3200" dirty="0"/>
          </a:p>
        </p:txBody>
      </p:sp>
    </p:spTree>
    <p:extLst>
      <p:ext uri="{BB962C8B-B14F-4D97-AF65-F5344CB8AC3E}">
        <p14:creationId xmlns:p14="http://schemas.microsoft.com/office/powerpoint/2010/main" val="2837382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6071382"/>
          </a:xfrm>
        </p:spPr>
        <p:style>
          <a:lnRef idx="1">
            <a:schemeClr val="accent6"/>
          </a:lnRef>
          <a:fillRef idx="2">
            <a:schemeClr val="accent6"/>
          </a:fillRef>
          <a:effectRef idx="1">
            <a:schemeClr val="accent6"/>
          </a:effectRef>
          <a:fontRef idx="minor">
            <a:schemeClr val="dk1"/>
          </a:fontRef>
        </p:style>
        <p:txBody>
          <a:bodyPr>
            <a:noAutofit/>
          </a:bodyPr>
          <a:lstStyle/>
          <a:p>
            <a:pPr algn="l"/>
            <a:r>
              <a:rPr lang="ru-RU" sz="2000" b="1" dirty="0" smtClean="0">
                <a:solidFill>
                  <a:srgbClr val="FF0000"/>
                </a:solidFill>
                <a:effectLst/>
                <a:latin typeface="Times New Roman" pitchFamily="18" charset="0"/>
                <a:cs typeface="Times New Roman" pitchFamily="18" charset="0"/>
              </a:rPr>
              <a:t>        </a:t>
            </a:r>
            <a:r>
              <a:rPr lang="ru-RU" sz="2400" b="1" dirty="0" smtClean="0">
                <a:solidFill>
                  <a:srgbClr val="FF0000"/>
                </a:solidFill>
                <a:effectLst/>
                <a:latin typeface="Times New Roman" pitchFamily="18" charset="0"/>
                <a:cs typeface="Times New Roman" pitchFamily="18" charset="0"/>
              </a:rPr>
              <a:t>Нельзя   </a:t>
            </a:r>
            <a:r>
              <a:rPr lang="ru-RU" sz="2000" b="1" dirty="0" smtClean="0">
                <a:solidFill>
                  <a:srgbClr val="FF0000"/>
                </a:solidFill>
                <a:effectLst/>
                <a:latin typeface="Times New Roman" pitchFamily="18" charset="0"/>
                <a:cs typeface="Times New Roman" pitchFamily="18" charset="0"/>
              </a:rPr>
              <a:t>                                                        </a:t>
            </a:r>
            <a:r>
              <a:rPr lang="ru-RU" sz="2400" b="1" dirty="0" smtClean="0">
                <a:solidFill>
                  <a:srgbClr val="FF0000"/>
                </a:solidFill>
                <a:effectLst/>
                <a:latin typeface="Times New Roman" pitchFamily="18" charset="0"/>
                <a:cs typeface="Times New Roman" pitchFamily="18" charset="0"/>
              </a:rPr>
              <a:t>Нужно</a:t>
            </a:r>
            <a:r>
              <a:rPr lang="ru-RU" sz="2400" b="1" dirty="0" smtClean="0">
                <a:effectLst/>
                <a:latin typeface="Times New Roman" pitchFamily="18" charset="0"/>
                <a:cs typeface="Times New Roman" pitchFamily="18" charset="0"/>
              </a:rPr>
              <a:t/>
            </a:r>
            <a:br>
              <a:rPr lang="ru-RU" sz="2400" b="1" dirty="0" smtClean="0">
                <a:effectLst/>
                <a:latin typeface="Times New Roman" pitchFamily="18" charset="0"/>
                <a:cs typeface="Times New Roman" pitchFamily="18" charset="0"/>
              </a:rPr>
            </a:br>
            <a:r>
              <a:rPr lang="ru-RU" sz="2000" dirty="0" smtClean="0">
                <a:effectLst/>
                <a:latin typeface="Times New Roman" pitchFamily="18" charset="0"/>
                <a:cs typeface="Times New Roman" pitchFamily="18" charset="0"/>
              </a:rPr>
              <a:t/>
            </a:r>
            <a:br>
              <a:rPr lang="ru-RU" sz="2000" dirty="0" smtClean="0">
                <a:effectLst/>
                <a:latin typeface="Times New Roman" pitchFamily="18" charset="0"/>
                <a:cs typeface="Times New Roman" pitchFamily="18" charset="0"/>
              </a:rPr>
            </a:br>
            <a:r>
              <a:rPr lang="ru-RU" sz="2000" dirty="0" smtClean="0">
                <a:effectLst/>
                <a:latin typeface="Times New Roman" pitchFamily="18" charset="0"/>
                <a:cs typeface="Times New Roman" pitchFamily="18" charset="0"/>
              </a:rPr>
              <a:t>         </a:t>
            </a:r>
            <a:r>
              <a:rPr lang="ru-RU" sz="2000" b="1" dirty="0" smtClean="0">
                <a:effectLst/>
                <a:latin typeface="Times New Roman" pitchFamily="18" charset="0"/>
                <a:cs typeface="Times New Roman" pitchFamily="18" charset="0"/>
              </a:rPr>
              <a:t>- </a:t>
            </a:r>
            <a:r>
              <a:rPr lang="ru-RU" sz="2000" b="1" dirty="0" smtClean="0">
                <a:effectLst/>
                <a:latin typeface="Times New Roman" pitchFamily="18" charset="0"/>
                <a:cs typeface="Times New Roman" pitchFamily="18" charset="0"/>
              </a:rPr>
              <a:t>Вы не правы.</a:t>
            </a:r>
            <a:br>
              <a:rPr lang="ru-RU" sz="2000" b="1" dirty="0" smtClean="0">
                <a:effectLst/>
                <a:latin typeface="Times New Roman" pitchFamily="18" charset="0"/>
                <a:cs typeface="Times New Roman" pitchFamily="18" charset="0"/>
              </a:rPr>
            </a:br>
            <a:r>
              <a:rPr lang="ru-RU" sz="2000" b="1" dirty="0" smtClean="0">
                <a:effectLst/>
                <a:latin typeface="Times New Roman" pitchFamily="18" charset="0"/>
                <a:cs typeface="Times New Roman" pitchFamily="18" charset="0"/>
              </a:rPr>
              <a:t>        __________________</a:t>
            </a:r>
            <a:r>
              <a:rPr lang="ru-RU" sz="2000" b="1" dirty="0" smtClean="0">
                <a:effectLst/>
                <a:latin typeface="Times New Roman" pitchFamily="18" charset="0"/>
                <a:cs typeface="Times New Roman" pitchFamily="18" charset="0"/>
              </a:rPr>
              <a:t/>
            </a:r>
            <a:br>
              <a:rPr lang="ru-RU" sz="2000" b="1" dirty="0" smtClean="0">
                <a:effectLst/>
                <a:latin typeface="Times New Roman" pitchFamily="18" charset="0"/>
                <a:cs typeface="Times New Roman" pitchFamily="18" charset="0"/>
              </a:rPr>
            </a:br>
            <a:r>
              <a:rPr lang="ru-RU" sz="2000" b="1" dirty="0" smtClean="0">
                <a:effectLst/>
                <a:latin typeface="Times New Roman" pitchFamily="18" charset="0"/>
                <a:cs typeface="Times New Roman" pitchFamily="18" charset="0"/>
              </a:rPr>
              <a:t/>
            </a:r>
            <a:br>
              <a:rPr lang="ru-RU" sz="2000" b="1" dirty="0" smtClean="0">
                <a:effectLst/>
                <a:latin typeface="Times New Roman" pitchFamily="18" charset="0"/>
                <a:cs typeface="Times New Roman" pitchFamily="18" charset="0"/>
              </a:rPr>
            </a:br>
            <a:r>
              <a:rPr lang="ru-RU" sz="2000" b="1" dirty="0" smtClean="0">
                <a:effectLst/>
                <a:latin typeface="Times New Roman" pitchFamily="18" charset="0"/>
                <a:cs typeface="Times New Roman" pitchFamily="18" charset="0"/>
              </a:rPr>
              <a:t>          - </a:t>
            </a:r>
            <a:r>
              <a:rPr lang="ru-RU" sz="2000" b="1" dirty="0" smtClean="0">
                <a:effectLst/>
                <a:latin typeface="Times New Roman" pitchFamily="18" charset="0"/>
                <a:cs typeface="Times New Roman" pitchFamily="18" charset="0"/>
              </a:rPr>
              <a:t>Это абсолютно неверно.</a:t>
            </a:r>
            <a:br>
              <a:rPr lang="ru-RU" sz="2000" b="1" dirty="0" smtClean="0">
                <a:effectLst/>
                <a:latin typeface="Times New Roman" pitchFamily="18" charset="0"/>
                <a:cs typeface="Times New Roman" pitchFamily="18" charset="0"/>
              </a:rPr>
            </a:br>
            <a:r>
              <a:rPr lang="ru-RU" sz="2000" b="1" dirty="0" smtClean="0">
                <a:effectLst/>
                <a:latin typeface="Times New Roman" pitchFamily="18" charset="0"/>
                <a:cs typeface="Times New Roman" pitchFamily="18" charset="0"/>
              </a:rPr>
              <a:t>         ____________________</a:t>
            </a:r>
            <a:r>
              <a:rPr lang="ru-RU" sz="2000" b="1" dirty="0" smtClean="0">
                <a:effectLst/>
                <a:latin typeface="Times New Roman" pitchFamily="18" charset="0"/>
                <a:cs typeface="Times New Roman" pitchFamily="18" charset="0"/>
              </a:rPr>
              <a:t/>
            </a:r>
            <a:br>
              <a:rPr lang="ru-RU" sz="2000" b="1" dirty="0" smtClean="0">
                <a:effectLst/>
                <a:latin typeface="Times New Roman" pitchFamily="18" charset="0"/>
                <a:cs typeface="Times New Roman" pitchFamily="18" charset="0"/>
              </a:rPr>
            </a:br>
            <a:r>
              <a:rPr lang="ru-RU" sz="2000" b="1" dirty="0" smtClean="0">
                <a:effectLst/>
                <a:latin typeface="Times New Roman" pitchFamily="18" charset="0"/>
                <a:cs typeface="Times New Roman" pitchFamily="18" charset="0"/>
              </a:rPr>
              <a:t/>
            </a:r>
            <a:br>
              <a:rPr lang="ru-RU" sz="2000" b="1" dirty="0" smtClean="0">
                <a:effectLst/>
                <a:latin typeface="Times New Roman" pitchFamily="18" charset="0"/>
                <a:cs typeface="Times New Roman" pitchFamily="18" charset="0"/>
              </a:rPr>
            </a:br>
            <a:r>
              <a:rPr lang="ru-RU" sz="2000" b="1" dirty="0" smtClean="0">
                <a:effectLst/>
                <a:latin typeface="Times New Roman" pitchFamily="18" charset="0"/>
                <a:cs typeface="Times New Roman" pitchFamily="18" charset="0"/>
              </a:rPr>
              <a:t>       - </a:t>
            </a:r>
            <a:r>
              <a:rPr lang="ru-RU" sz="2000" b="1" dirty="0" smtClean="0">
                <a:effectLst/>
                <a:latin typeface="Times New Roman" pitchFamily="18" charset="0"/>
                <a:cs typeface="Times New Roman" pitchFamily="18" charset="0"/>
              </a:rPr>
              <a:t>Ну и глупости вы говорите.</a:t>
            </a:r>
            <a:br>
              <a:rPr lang="ru-RU" sz="2000" b="1" dirty="0" smtClean="0">
                <a:effectLst/>
                <a:latin typeface="Times New Roman" pitchFamily="18" charset="0"/>
                <a:cs typeface="Times New Roman" pitchFamily="18" charset="0"/>
              </a:rPr>
            </a:br>
            <a:r>
              <a:rPr lang="ru-RU" sz="2000" b="1" dirty="0" smtClean="0">
                <a:effectLst/>
                <a:latin typeface="Times New Roman" pitchFamily="18" charset="0"/>
                <a:cs typeface="Times New Roman" pitchFamily="18" charset="0"/>
              </a:rPr>
              <a:t>        ____________________</a:t>
            </a:r>
            <a:r>
              <a:rPr lang="ru-RU" sz="2000" b="1" dirty="0" smtClean="0">
                <a:effectLst/>
                <a:latin typeface="Times New Roman" pitchFamily="18" charset="0"/>
                <a:cs typeface="Times New Roman" pitchFamily="18" charset="0"/>
              </a:rPr>
              <a:t/>
            </a:r>
            <a:br>
              <a:rPr lang="ru-RU" sz="2000" b="1" dirty="0" smtClean="0">
                <a:effectLst/>
                <a:latin typeface="Times New Roman" pitchFamily="18" charset="0"/>
                <a:cs typeface="Times New Roman" pitchFamily="18" charset="0"/>
              </a:rPr>
            </a:br>
            <a:r>
              <a:rPr lang="ru-RU" sz="2000" b="1" dirty="0" smtClean="0">
                <a:effectLst/>
                <a:latin typeface="Times New Roman" pitchFamily="18" charset="0"/>
                <a:cs typeface="Times New Roman" pitchFamily="18" charset="0"/>
              </a:rPr>
              <a:t/>
            </a:r>
            <a:br>
              <a:rPr lang="ru-RU" sz="2000" b="1" dirty="0" smtClean="0">
                <a:effectLst/>
                <a:latin typeface="Times New Roman" pitchFamily="18" charset="0"/>
                <a:cs typeface="Times New Roman" pitchFamily="18" charset="0"/>
              </a:rPr>
            </a:br>
            <a:r>
              <a:rPr lang="ru-RU" sz="2000" b="1" dirty="0" smtClean="0">
                <a:effectLst/>
                <a:latin typeface="Times New Roman" pitchFamily="18" charset="0"/>
                <a:cs typeface="Times New Roman" pitchFamily="18" charset="0"/>
              </a:rPr>
              <a:t>       - </a:t>
            </a:r>
            <a:r>
              <a:rPr lang="ru-RU" sz="2000" b="1" dirty="0" smtClean="0">
                <a:effectLst/>
                <a:latin typeface="Times New Roman" pitchFamily="18" charset="0"/>
                <a:cs typeface="Times New Roman" pitchFamily="18" charset="0"/>
              </a:rPr>
              <a:t>Я вам докажу, что это не так.</a:t>
            </a:r>
            <a:br>
              <a:rPr lang="ru-RU" sz="2000" b="1" dirty="0" smtClean="0">
                <a:effectLst/>
                <a:latin typeface="Times New Roman" pitchFamily="18" charset="0"/>
                <a:cs typeface="Times New Roman" pitchFamily="18" charset="0"/>
              </a:rPr>
            </a:br>
            <a:r>
              <a:rPr lang="ru-RU" sz="2000" b="1" dirty="0" smtClean="0">
                <a:effectLst/>
                <a:latin typeface="Times New Roman" pitchFamily="18" charset="0"/>
                <a:cs typeface="Times New Roman" pitchFamily="18" charset="0"/>
              </a:rPr>
              <a:t>        ______________________</a:t>
            </a:r>
            <a:r>
              <a:rPr lang="ru-RU" sz="2000" b="1" dirty="0" smtClean="0">
                <a:effectLst/>
                <a:latin typeface="Times New Roman" pitchFamily="18" charset="0"/>
                <a:cs typeface="Times New Roman" pitchFamily="18" charset="0"/>
              </a:rPr>
              <a:t/>
            </a:r>
            <a:br>
              <a:rPr lang="ru-RU" sz="2000" b="1" dirty="0" smtClean="0">
                <a:effectLst/>
                <a:latin typeface="Times New Roman" pitchFamily="18" charset="0"/>
                <a:cs typeface="Times New Roman" pitchFamily="18" charset="0"/>
              </a:rPr>
            </a:br>
            <a:r>
              <a:rPr lang="ru-RU" sz="2000" b="1" dirty="0" smtClean="0">
                <a:effectLst/>
                <a:latin typeface="Times New Roman" pitchFamily="18" charset="0"/>
                <a:cs typeface="Times New Roman" pitchFamily="18" charset="0"/>
              </a:rPr>
              <a:t>   </a:t>
            </a:r>
            <a:r>
              <a:rPr lang="ru-RU" sz="2000" b="1" dirty="0" smtClean="0">
                <a:effectLst/>
                <a:latin typeface="Times New Roman" pitchFamily="18" charset="0"/>
                <a:cs typeface="Times New Roman" pitchFamily="18" charset="0"/>
              </a:rPr>
              <a:t/>
            </a:r>
            <a:br>
              <a:rPr lang="ru-RU" sz="2000" b="1" dirty="0" smtClean="0">
                <a:effectLst/>
                <a:latin typeface="Times New Roman" pitchFamily="18" charset="0"/>
                <a:cs typeface="Times New Roman" pitchFamily="18" charset="0"/>
              </a:rPr>
            </a:br>
            <a:r>
              <a:rPr lang="ru-RU" sz="2000" b="1" dirty="0" smtClean="0">
                <a:effectLst/>
                <a:latin typeface="Times New Roman" pitchFamily="18" charset="0"/>
                <a:cs typeface="Times New Roman" pitchFamily="18" charset="0"/>
              </a:rPr>
              <a:t/>
            </a:r>
            <a:br>
              <a:rPr lang="ru-RU" sz="2000" b="1" dirty="0" smtClean="0">
                <a:effectLst/>
                <a:latin typeface="Times New Roman" pitchFamily="18" charset="0"/>
                <a:cs typeface="Times New Roman" pitchFamily="18" charset="0"/>
              </a:rPr>
            </a:br>
            <a:r>
              <a:rPr lang="ru-RU" sz="2000" b="1" dirty="0" smtClean="0">
                <a:effectLst/>
                <a:latin typeface="Times New Roman" pitchFamily="18" charset="0"/>
                <a:cs typeface="Times New Roman" pitchFamily="18" charset="0"/>
              </a:rPr>
              <a:t>         - </a:t>
            </a:r>
            <a:r>
              <a:rPr lang="ru-RU" sz="2000" b="1" dirty="0" smtClean="0">
                <a:effectLst/>
                <a:latin typeface="Times New Roman" pitchFamily="18" charset="0"/>
                <a:cs typeface="Times New Roman" pitchFamily="18" charset="0"/>
              </a:rPr>
              <a:t>Послушайте лучше, что я вам скажу.</a:t>
            </a:r>
            <a:br>
              <a:rPr lang="ru-RU" sz="2000" b="1" dirty="0" smtClean="0">
                <a:effectLst/>
                <a:latin typeface="Times New Roman" pitchFamily="18" charset="0"/>
                <a:cs typeface="Times New Roman" pitchFamily="18" charset="0"/>
              </a:rPr>
            </a:br>
            <a:r>
              <a:rPr lang="ru-RU" sz="2000" b="1" dirty="0" smtClean="0">
                <a:effectLst/>
                <a:latin typeface="Times New Roman" pitchFamily="18" charset="0"/>
                <a:cs typeface="Times New Roman" pitchFamily="18" charset="0"/>
              </a:rPr>
              <a:t>         _______________________</a:t>
            </a:r>
            <a:r>
              <a:rPr lang="ru-RU" sz="2000" b="1" dirty="0" smtClean="0">
                <a:effectLst/>
                <a:latin typeface="Times New Roman" pitchFamily="18" charset="0"/>
                <a:cs typeface="Times New Roman" pitchFamily="18" charset="0"/>
              </a:rPr>
              <a:t/>
            </a:r>
            <a:br>
              <a:rPr lang="ru-RU" sz="2000" b="1" dirty="0" smtClean="0">
                <a:effectLst/>
                <a:latin typeface="Times New Roman" pitchFamily="18" charset="0"/>
                <a:cs typeface="Times New Roman" pitchFamily="18" charset="0"/>
              </a:rPr>
            </a:br>
            <a:r>
              <a:rPr lang="ru-RU" sz="2000" b="1" dirty="0" smtClean="0">
                <a:effectLst/>
                <a:latin typeface="Times New Roman" pitchFamily="18" charset="0"/>
                <a:cs typeface="Times New Roman" pitchFamily="18" charset="0"/>
              </a:rPr>
              <a:t>    </a:t>
            </a:r>
            <a:endParaRPr lang="ru-RU" sz="2000" b="1" dirty="0">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057400"/>
            <a:ext cx="8153400" cy="1548618"/>
          </a:xfrm>
        </p:spPr>
        <p:txBody>
          <a:bodyPr>
            <a:normAutofit fontScale="90000"/>
          </a:bodyPr>
          <a:lstStyle/>
          <a:p>
            <a:r>
              <a:rPr lang="ru-RU" sz="4800" dirty="0">
                <a:solidFill>
                  <a:srgbClr val="FFFF00"/>
                </a:solidFill>
                <a:effectLst/>
                <a:latin typeface="Times New Roman" pitchFamily="18" charset="0"/>
                <a:cs typeface="Times New Roman" pitchFamily="18" charset="0"/>
              </a:rPr>
              <a:t>Станция 5. </a:t>
            </a:r>
            <a:r>
              <a:rPr lang="ru-RU" sz="4800" u="sng" dirty="0">
                <a:solidFill>
                  <a:srgbClr val="FFFF00"/>
                </a:solidFill>
                <a:effectLst/>
                <a:latin typeface="Times New Roman" pitchFamily="18" charset="0"/>
                <a:cs typeface="Times New Roman" pitchFamily="18" charset="0"/>
              </a:rPr>
              <a:t>Рекламная страничка.</a:t>
            </a:r>
            <a:r>
              <a:rPr lang="ru-RU" sz="4800" dirty="0">
                <a:solidFill>
                  <a:srgbClr val="FFFF00"/>
                </a:solidFill>
                <a:effectLst/>
                <a:latin typeface="Times New Roman" pitchFamily="18" charset="0"/>
                <a:cs typeface="Times New Roman" pitchFamily="18" charset="0"/>
              </a:rPr>
              <a:t/>
            </a:r>
            <a:br>
              <a:rPr lang="ru-RU" sz="4800" dirty="0">
                <a:solidFill>
                  <a:srgbClr val="FFFF00"/>
                </a:solidFill>
                <a:effectLst/>
                <a:latin typeface="Times New Roman" pitchFamily="18" charset="0"/>
                <a:cs typeface="Times New Roman" pitchFamily="18" charset="0"/>
              </a:rPr>
            </a:br>
            <a:endParaRPr lang="ru-RU" dirty="0">
              <a:solidFill>
                <a:srgbClr val="FFFF00"/>
              </a:solidFill>
            </a:endParaRPr>
          </a:p>
        </p:txBody>
      </p:sp>
    </p:spTree>
    <p:extLst>
      <p:ext uri="{BB962C8B-B14F-4D97-AF65-F5344CB8AC3E}">
        <p14:creationId xmlns:p14="http://schemas.microsoft.com/office/powerpoint/2010/main" val="158014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5156982"/>
          </a:xfrm>
        </p:spPr>
        <p:txBody>
          <a:bodyPr>
            <a:normAutofit/>
          </a:bodyPr>
          <a:lstStyle/>
          <a:p>
            <a:pPr algn="ctr"/>
            <a:r>
              <a:rPr lang="ru-RU" dirty="0" smtClean="0">
                <a:solidFill>
                  <a:srgbClr val="FFFF00"/>
                </a:solidFill>
              </a:rPr>
              <a:t>Станция 1. </a:t>
            </a:r>
            <a:br>
              <a:rPr lang="ru-RU" dirty="0" smtClean="0">
                <a:solidFill>
                  <a:srgbClr val="FFFF00"/>
                </a:solidFill>
              </a:rPr>
            </a:br>
            <a:r>
              <a:rPr lang="ru-RU" dirty="0" smtClean="0">
                <a:solidFill>
                  <a:srgbClr val="FFFF00"/>
                </a:solidFill>
                <a:effectLst/>
              </a:rPr>
              <a:t>«</a:t>
            </a:r>
            <a:r>
              <a:rPr lang="ru-RU" u="sng" dirty="0" smtClean="0">
                <a:solidFill>
                  <a:srgbClr val="FFFF00"/>
                </a:solidFill>
                <a:effectLst/>
              </a:rPr>
              <a:t>Служба безопасности».</a:t>
            </a:r>
            <a:r>
              <a:rPr lang="ru-RU" dirty="0" smtClean="0">
                <a:solidFill>
                  <a:srgbClr val="FFFF00"/>
                </a:solidFill>
                <a:effectLst/>
              </a:rPr>
              <a:t/>
            </a:r>
            <a:br>
              <a:rPr lang="ru-RU" dirty="0" smtClean="0">
                <a:solidFill>
                  <a:srgbClr val="FFFF00"/>
                </a:solidFill>
                <a:effectLst/>
              </a:rPr>
            </a:br>
            <a:r>
              <a:rPr lang="ru-RU" dirty="0" smtClean="0">
                <a:solidFill>
                  <a:srgbClr val="FFFF00"/>
                </a:solidFill>
                <a:effectLst/>
              </a:rPr>
              <a:t>Коварные вопросы для самых внимательных.</a:t>
            </a:r>
            <a:r>
              <a:rPr lang="ru-RU" dirty="0" smtClean="0">
                <a:solidFill>
                  <a:srgbClr val="FFFF00"/>
                </a:solidFill>
              </a:rPr>
              <a:t/>
            </a:r>
            <a:br>
              <a:rPr lang="ru-RU" dirty="0" smtClean="0">
                <a:solidFill>
                  <a:srgbClr val="FFFF00"/>
                </a:solidFill>
              </a:rPr>
            </a:br>
            <a:endParaRPr lang="ru-RU"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28600"/>
            <a:ext cx="8686800" cy="6376182"/>
          </a:xfrm>
        </p:spPr>
        <p:style>
          <a:lnRef idx="1">
            <a:schemeClr val="accent6"/>
          </a:lnRef>
          <a:fillRef idx="2">
            <a:schemeClr val="accent6"/>
          </a:fillRef>
          <a:effectRef idx="1">
            <a:schemeClr val="accent6"/>
          </a:effectRef>
          <a:fontRef idx="minor">
            <a:schemeClr val="dk1"/>
          </a:fontRef>
        </p:style>
        <p:txBody>
          <a:bodyPr>
            <a:noAutofit/>
          </a:bodyPr>
          <a:lstStyle/>
          <a:p>
            <a:pPr marL="0" indent="457200" algn="ctr"/>
            <a:r>
              <a:rPr lang="ru-RU" sz="2400" i="1" u="sng" dirty="0" smtClean="0">
                <a:effectLst/>
                <a:latin typeface="Times New Roman" pitchFamily="18" charset="0"/>
                <a:cs typeface="Times New Roman" pitchFamily="18" charset="0"/>
              </a:rPr>
              <a:t>Найдите </a:t>
            </a:r>
            <a:r>
              <a:rPr lang="ru-RU" sz="2400" i="1" u="sng" dirty="0" smtClean="0">
                <a:effectLst/>
                <a:latin typeface="Times New Roman" pitchFamily="18" charset="0"/>
                <a:cs typeface="Times New Roman" pitchFamily="18" charset="0"/>
              </a:rPr>
              <a:t>в тексте крылатые </a:t>
            </a:r>
            <a:r>
              <a:rPr lang="ru-RU" sz="2400" i="1" u="sng" dirty="0" smtClean="0">
                <a:effectLst/>
                <a:latin typeface="Times New Roman" pitchFamily="18" charset="0"/>
                <a:cs typeface="Times New Roman" pitchFamily="18" charset="0"/>
              </a:rPr>
              <a:t>выражения</a:t>
            </a:r>
            <a:br>
              <a:rPr lang="ru-RU" sz="2400" i="1" u="sng" dirty="0" smtClean="0">
                <a:effectLst/>
                <a:latin typeface="Times New Roman" pitchFamily="18" charset="0"/>
                <a:cs typeface="Times New Roman" pitchFamily="18" charset="0"/>
              </a:rPr>
            </a:br>
            <a:r>
              <a:rPr lang="ru-RU" sz="2400" i="1" u="sng" dirty="0" smtClean="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
            </a:r>
            <a:br>
              <a:rPr lang="ru-RU" sz="2400" dirty="0" smtClean="0">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Несколько оставшихся без работы инженеров решили открыть собственное дело. Не откладывая в долгий ящик, зарегистрировали фирму «Левша», намекая на то, что им по силам и блоху подковать. Были они не любители в мутной воде рыбу ловить. Создать хотели не фирму-однодневку, которая пустит пыль в глаза, заморочит людям голову, обдерёт как липку, оставит после себя филькины грамоты. С такими надо держать ухо востро, чтобы не попасть впросак.</a:t>
            </a:r>
            <a:br>
              <a:rPr lang="ru-RU" sz="2400" dirty="0" smtClean="0">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Нет. Наши знакомые во главу угла поставили профессионализм и честность. И хотя не раз повисал над фирмой дамоклов меч и казалось, что дело табак, работали ребята засучив рукава. Сейчас «Левша» в зените славы, заткнув за пояс конкурентов, пожинает заслуженные лавры, являясь звездой первой величины в отечественном приборостроении.</a:t>
            </a:r>
            <a:endParaRPr lang="ru-RU" sz="2400"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6376182"/>
          </a:xfrm>
        </p:spPr>
        <p:txBody>
          <a:bodyPr>
            <a:normAutofit/>
          </a:bodyPr>
          <a:lstStyle/>
          <a:p>
            <a:pPr algn="ctr"/>
            <a:r>
              <a:rPr lang="ru-RU" sz="2800" dirty="0" smtClean="0">
                <a:effectLst/>
              </a:rPr>
              <a:t>Используя полученную информацию, составьте рекламную статью о данной фирме. Покажите, что вы поняли значение крылатых выражений, заменив их в своей статье синонимичными.</a:t>
            </a:r>
            <a:br>
              <a:rPr lang="ru-RU" sz="2800" dirty="0" smtClean="0">
                <a:effectLst/>
              </a:rPr>
            </a:br>
            <a:r>
              <a:rPr lang="ru-RU" sz="2800" dirty="0" smtClean="0">
                <a:effectLst/>
              </a:rPr>
              <a:t/>
            </a:r>
            <a:br>
              <a:rPr lang="ru-RU" sz="2800" dirty="0" smtClean="0">
                <a:effectLst/>
              </a:rPr>
            </a:br>
            <a:r>
              <a:rPr lang="ru-RU" sz="2800" dirty="0" smtClean="0">
                <a:effectLst/>
              </a:rPr>
              <a:t>Вы можете продолжить рекламную кампанию, придумав интересные объявления.</a:t>
            </a:r>
            <a:br>
              <a:rPr lang="ru-RU" sz="2800" dirty="0" smtClean="0">
                <a:effectLst/>
              </a:rPr>
            </a:br>
            <a:r>
              <a:rPr lang="ru-RU" sz="2800" dirty="0" smtClean="0">
                <a:effectLst/>
              </a:rPr>
              <a:t/>
            </a:r>
            <a:br>
              <a:rPr lang="ru-RU" sz="2800" dirty="0" smtClean="0">
                <a:effectLst/>
              </a:rPr>
            </a:br>
            <a:r>
              <a:rPr lang="ru-RU" sz="2800" dirty="0" smtClean="0">
                <a:effectLst/>
              </a:rPr>
              <a:t/>
            </a:r>
            <a:br>
              <a:rPr lang="ru-RU" sz="2800" dirty="0" smtClean="0">
                <a:effectLst/>
              </a:rPr>
            </a:br>
            <a:r>
              <a:rPr lang="ru-RU" sz="2800" dirty="0" smtClean="0">
                <a:effectLst/>
              </a:rPr>
              <a:t/>
            </a:r>
            <a:br>
              <a:rPr lang="ru-RU" sz="2800" dirty="0" smtClean="0">
                <a:effectLst/>
              </a:rPr>
            </a:br>
            <a:r>
              <a:rPr lang="ru-RU" sz="2800" dirty="0" smtClean="0">
                <a:effectLst/>
              </a:rPr>
              <a:t/>
            </a:r>
            <a:br>
              <a:rPr lang="ru-RU" sz="2800" dirty="0" smtClean="0">
                <a:effectLst/>
              </a:rPr>
            </a:br>
            <a:endParaRPr lang="ru-RU" sz="2800" dirty="0">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209800"/>
            <a:ext cx="8229600" cy="1143000"/>
          </a:xfrm>
        </p:spPr>
        <p:txBody>
          <a:bodyPr/>
          <a:lstStyle/>
          <a:p>
            <a:pPr algn="ctr"/>
            <a:r>
              <a:rPr lang="ru-RU" dirty="0" smtClean="0">
                <a:solidFill>
                  <a:srgbClr val="C00000"/>
                </a:solidFill>
              </a:rPr>
              <a:t>Благодарю за работу!</a:t>
            </a:r>
            <a:endParaRPr lang="ru-RU" dirty="0">
              <a:solidFill>
                <a:srgbClr val="C00000"/>
              </a:solidFill>
            </a:endParaRPr>
          </a:p>
        </p:txBody>
      </p:sp>
    </p:spTree>
    <p:extLst>
      <p:ext uri="{BB962C8B-B14F-4D97-AF65-F5344CB8AC3E}">
        <p14:creationId xmlns:p14="http://schemas.microsoft.com/office/powerpoint/2010/main" val="3712197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254000"/>
            <a:ext cx="8686800" cy="6146800"/>
          </a:xfrm>
        </p:spPr>
        <p:txBody>
          <a:bodyPr>
            <a:noAutofit/>
          </a:bodyPr>
          <a:lstStyle/>
          <a:p>
            <a:pPr algn="l"/>
            <a:r>
              <a:rPr lang="ru-RU" sz="2400" dirty="0" smtClean="0">
                <a:solidFill>
                  <a:schemeClr val="tx1"/>
                </a:solidFill>
                <a:effectLst/>
              </a:rPr>
              <a:t>1. Какую гласную вы напишете в окончании существительного? Могут ли быть различные варианты? Почему? Составьте предложения. Объясните своё решение.</a:t>
            </a:r>
            <a:br>
              <a:rPr lang="ru-RU" sz="2400" dirty="0" smtClean="0">
                <a:solidFill>
                  <a:schemeClr val="tx1"/>
                </a:solidFill>
                <a:effectLst/>
              </a:rPr>
            </a:br>
            <a:r>
              <a:rPr lang="ru-RU" sz="2400" dirty="0" smtClean="0">
                <a:solidFill>
                  <a:srgbClr val="C00000"/>
                </a:solidFill>
                <a:effectLst/>
              </a:rPr>
              <a:t>Благодаря фирм…</a:t>
            </a:r>
            <a:br>
              <a:rPr lang="ru-RU" sz="2400" dirty="0" smtClean="0">
                <a:solidFill>
                  <a:srgbClr val="C00000"/>
                </a:solidFill>
                <a:effectLst/>
              </a:rPr>
            </a:br>
            <a:r>
              <a:rPr lang="ru-RU" sz="2400" dirty="0" smtClean="0">
                <a:solidFill>
                  <a:srgbClr val="C00000"/>
                </a:solidFill>
                <a:effectLst/>
              </a:rPr>
              <a:t/>
            </a:r>
            <a:br>
              <a:rPr lang="ru-RU" sz="2400" dirty="0" smtClean="0">
                <a:solidFill>
                  <a:srgbClr val="C00000"/>
                </a:solidFill>
                <a:effectLst/>
              </a:rPr>
            </a:br>
            <a:r>
              <a:rPr lang="ru-RU" sz="2400" dirty="0" smtClean="0">
                <a:solidFill>
                  <a:schemeClr val="tx1"/>
                </a:solidFill>
                <a:effectLst/>
              </a:rPr>
              <a:t>2. Вы попросили своего заместителя пригласить на совещание бухгалтершу и инженершу по технике безопасности. Ваша просьба заставила его серьёзно задуматься. О чём? Объясните свой ответ.</a:t>
            </a:r>
            <a:br>
              <a:rPr lang="ru-RU" sz="2400" dirty="0" smtClean="0">
                <a:solidFill>
                  <a:schemeClr val="tx1"/>
                </a:solidFill>
                <a:effectLst/>
              </a:rPr>
            </a:br>
            <a:r>
              <a:rPr lang="ru-RU" sz="2400" dirty="0" smtClean="0">
                <a:solidFill>
                  <a:schemeClr val="tx1"/>
                </a:solidFill>
                <a:effectLst/>
              </a:rPr>
              <a:t/>
            </a:r>
            <a:br>
              <a:rPr lang="ru-RU" sz="2400" dirty="0" smtClean="0">
                <a:solidFill>
                  <a:schemeClr val="tx1"/>
                </a:solidFill>
                <a:effectLst/>
              </a:rPr>
            </a:br>
            <a:r>
              <a:rPr lang="ru-RU" sz="2400" dirty="0" smtClean="0">
                <a:solidFill>
                  <a:schemeClr val="tx1"/>
                </a:solidFill>
                <a:effectLst/>
              </a:rPr>
              <a:t>3. Какой вариант вам кажется предпочтительнее? Почему? Может быть, они абсолютно синонимичны?</a:t>
            </a:r>
            <a:br>
              <a:rPr lang="ru-RU" sz="2400" dirty="0" smtClean="0">
                <a:solidFill>
                  <a:schemeClr val="tx1"/>
                </a:solidFill>
                <a:effectLst/>
              </a:rPr>
            </a:br>
            <a:r>
              <a:rPr lang="ru-RU" sz="2400" dirty="0" smtClean="0">
                <a:solidFill>
                  <a:srgbClr val="C00000"/>
                </a:solidFill>
                <a:effectLst/>
              </a:rPr>
              <a:t>Предоставить отпуск ввиду болезни.</a:t>
            </a:r>
            <a:br>
              <a:rPr lang="ru-RU" sz="2400" dirty="0" smtClean="0">
                <a:solidFill>
                  <a:srgbClr val="C00000"/>
                </a:solidFill>
                <a:effectLst/>
              </a:rPr>
            </a:br>
            <a:r>
              <a:rPr lang="ru-RU" sz="2400" dirty="0" smtClean="0">
                <a:solidFill>
                  <a:srgbClr val="C00000"/>
                </a:solidFill>
                <a:effectLst/>
              </a:rPr>
              <a:t>Предоставить отпуск вследствие болезни.</a:t>
            </a:r>
            <a:br>
              <a:rPr lang="ru-RU" sz="2400" dirty="0" smtClean="0">
                <a:solidFill>
                  <a:srgbClr val="C00000"/>
                </a:solidFill>
                <a:effectLst/>
              </a:rPr>
            </a:br>
            <a:r>
              <a:rPr lang="ru-RU" sz="2400" dirty="0" smtClean="0">
                <a:solidFill>
                  <a:srgbClr val="C00000"/>
                </a:solidFill>
                <a:effectLst/>
              </a:rPr>
              <a:t/>
            </a:r>
            <a:br>
              <a:rPr lang="ru-RU" sz="2400" dirty="0" smtClean="0">
                <a:solidFill>
                  <a:srgbClr val="C00000"/>
                </a:solidFill>
                <a:effectLst/>
              </a:rPr>
            </a:br>
            <a:r>
              <a:rPr lang="ru-RU" sz="2400" dirty="0" smtClean="0">
                <a:solidFill>
                  <a:schemeClr val="tx1"/>
                </a:solidFill>
                <a:effectLst/>
              </a:rPr>
              <a:t>4. Можно ли на деловую встречу одеть смокинг? А одержать поражение в споре можно?</a:t>
            </a:r>
            <a:endParaRPr lang="ru-RU" sz="2400" dirty="0">
              <a:solidFill>
                <a:schemeClr val="tx1"/>
              </a:solidFill>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304800"/>
            <a:ext cx="8686800" cy="6299982"/>
          </a:xfrm>
        </p:spPr>
        <p:style>
          <a:lnRef idx="1">
            <a:schemeClr val="accent6"/>
          </a:lnRef>
          <a:fillRef idx="2">
            <a:schemeClr val="accent6"/>
          </a:fillRef>
          <a:effectRef idx="1">
            <a:schemeClr val="accent6"/>
          </a:effectRef>
          <a:fontRef idx="minor">
            <a:schemeClr val="dk1"/>
          </a:fontRef>
        </p:style>
        <p:txBody>
          <a:bodyPr>
            <a:noAutofit/>
          </a:bodyPr>
          <a:lstStyle/>
          <a:p>
            <a:pPr algn="ctr"/>
            <a:r>
              <a:rPr lang="ru-RU" sz="2800" b="1" u="sng" dirty="0" smtClean="0">
                <a:solidFill>
                  <a:srgbClr val="002060"/>
                </a:solidFill>
                <a:effectLst/>
                <a:latin typeface="Times New Roman" pitchFamily="18" charset="0"/>
                <a:cs typeface="Times New Roman" pitchFamily="18" charset="0"/>
              </a:rPr>
              <a:t>Осторожно! Штампы!</a:t>
            </a:r>
            <a:br>
              <a:rPr lang="ru-RU" sz="2800" b="1" u="sng" dirty="0" smtClean="0">
                <a:solidFill>
                  <a:srgbClr val="002060"/>
                </a:solidFill>
                <a:effectLst/>
                <a:latin typeface="Times New Roman" pitchFamily="18" charset="0"/>
                <a:cs typeface="Times New Roman" pitchFamily="18" charset="0"/>
              </a:rPr>
            </a:br>
            <a:r>
              <a:rPr lang="ru-RU" sz="2800" dirty="0" smtClean="0">
                <a:effectLst/>
                <a:latin typeface="Times New Roman" pitchFamily="18" charset="0"/>
                <a:cs typeface="Times New Roman" pitchFamily="18" charset="0"/>
              </a:rPr>
              <a:t/>
            </a:r>
            <a:br>
              <a:rPr lang="ru-RU" sz="2800" dirty="0" smtClean="0">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1</a:t>
            </a:r>
            <a:r>
              <a:rPr lang="ru-RU" sz="2400" dirty="0" smtClean="0">
                <a:effectLst/>
                <a:latin typeface="Times New Roman" pitchFamily="18" charset="0"/>
                <a:cs typeface="Times New Roman" pitchFamily="18" charset="0"/>
              </a:rPr>
              <a:t>. Известно, что официально-деловой стиль предполагает использование устойчивых сочетаний-клише.</a:t>
            </a:r>
            <a:br>
              <a:rPr lang="ru-RU" sz="2400" dirty="0" smtClean="0">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Представьте, что жена обратилась к мужу с такой речью:</a:t>
            </a:r>
            <a:br>
              <a:rPr lang="ru-RU" sz="2400" dirty="0" smtClean="0">
                <a:effectLst/>
                <a:latin typeface="Times New Roman" pitchFamily="18" charset="0"/>
                <a:cs typeface="Times New Roman" pitchFamily="18" charset="0"/>
              </a:rPr>
            </a:br>
            <a:r>
              <a:rPr lang="ru-RU" sz="2400" b="1" i="1" dirty="0" smtClean="0">
                <a:solidFill>
                  <a:schemeClr val="tx1"/>
                </a:solidFill>
                <a:effectLst/>
                <a:latin typeface="Times New Roman" pitchFamily="18" charset="0"/>
                <a:cs typeface="Times New Roman" pitchFamily="18" charset="0"/>
              </a:rPr>
              <a:t>Я ускоренными темпами обеспечила восстановление порядка на жилой площади, а также в предназначенном для приготовления пищи подсобном помещении общего пользования. В последующий период времени мною было организовано посещение торговой точки с целью приобретения необходимых продовольственных товаров.</a:t>
            </a:r>
            <a:r>
              <a:rPr lang="ru-RU" sz="2400" b="1" dirty="0" smtClean="0">
                <a:solidFill>
                  <a:schemeClr val="tx1"/>
                </a:solidFill>
                <a:effectLst/>
                <a:latin typeface="Times New Roman" pitchFamily="18" charset="0"/>
                <a:cs typeface="Times New Roman" pitchFamily="18" charset="0"/>
              </a:rPr>
              <a:t/>
            </a:r>
            <a:br>
              <a:rPr lang="ru-RU" sz="2400" b="1" dirty="0" smtClean="0">
                <a:solidFill>
                  <a:schemeClr val="tx1"/>
                </a:solidFill>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Найдите в речи жены устойчивые </a:t>
            </a:r>
            <a:r>
              <a:rPr lang="ru-RU" sz="2400" dirty="0" smtClean="0">
                <a:effectLst/>
                <a:latin typeface="Times New Roman" pitchFamily="18" charset="0"/>
                <a:cs typeface="Times New Roman" pitchFamily="18" charset="0"/>
              </a:rPr>
              <a:t>выражения. </a:t>
            </a:r>
            <a:r>
              <a:rPr lang="ru-RU" sz="2400" dirty="0" smtClean="0">
                <a:effectLst/>
                <a:latin typeface="Times New Roman" pitchFamily="18" charset="0"/>
                <a:cs typeface="Times New Roman" pitchFamily="18" charset="0"/>
              </a:rPr>
              <a:t>Уместно ли в данном случае их использование? Обоснуйте свой ответ</a:t>
            </a:r>
            <a:r>
              <a:rPr lang="ru-RU" sz="2400" dirty="0" smtClean="0">
                <a:effectLst/>
                <a:latin typeface="Times New Roman" pitchFamily="18" charset="0"/>
                <a:cs typeface="Times New Roman" pitchFamily="18" charset="0"/>
              </a:rPr>
              <a:t>.</a:t>
            </a:r>
            <a:br>
              <a:rPr lang="ru-RU" sz="2400" dirty="0" smtClean="0">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
            </a:r>
            <a:br>
              <a:rPr lang="ru-RU" sz="2400" dirty="0" smtClean="0">
                <a:effectLst/>
                <a:latin typeface="Times New Roman" pitchFamily="18" charset="0"/>
                <a:cs typeface="Times New Roman" pitchFamily="18" charset="0"/>
              </a:rPr>
            </a:br>
            <a:endParaRPr lang="ru-RU" sz="2400"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28600" y="228600"/>
            <a:ext cx="8686799" cy="655564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indent="457200" algn="just"/>
            <a:endParaRPr lang="ru-RU" sz="2800" dirty="0" smtClean="0">
              <a:latin typeface="Times New Roman" pitchFamily="18" charset="0"/>
              <a:cs typeface="Times New Roman" pitchFamily="18" charset="0"/>
            </a:endParaRPr>
          </a:p>
          <a:p>
            <a:pPr indent="457200" algn="just"/>
            <a:r>
              <a:rPr lang="ru-RU" sz="2800" dirty="0" smtClean="0">
                <a:latin typeface="Times New Roman" pitchFamily="18" charset="0"/>
                <a:cs typeface="Times New Roman" pitchFamily="18" charset="0"/>
              </a:rPr>
              <a:t>2</a:t>
            </a:r>
            <a:r>
              <a:rPr lang="ru-RU" sz="2800" dirty="0">
                <a:latin typeface="Times New Roman" pitchFamily="18" charset="0"/>
                <a:cs typeface="Times New Roman" pitchFamily="18" charset="0"/>
              </a:rPr>
              <a:t>. Замените слова, которые вам кажутся неуместными в данной ситуации.</a:t>
            </a:r>
            <a:br>
              <a:rPr lang="ru-RU" sz="2800" dirty="0">
                <a:latin typeface="Times New Roman" pitchFamily="18" charset="0"/>
                <a:cs typeface="Times New Roman" pitchFamily="18" charset="0"/>
              </a:rPr>
            </a:br>
            <a:r>
              <a:rPr lang="ru-RU" sz="2800" b="1" dirty="0">
                <a:latin typeface="Times New Roman" pitchFamily="18" charset="0"/>
                <a:cs typeface="Times New Roman" pitchFamily="18" charset="0"/>
              </a:rPr>
              <a:t>В поезде молодая женщина расхваливает свой дом: «Чуть выйдешь за калитку, сейчас же зелёный массив».</a:t>
            </a:r>
            <a:br>
              <a:rPr lang="ru-RU" sz="2800" b="1" dirty="0">
                <a:latin typeface="Times New Roman" pitchFamily="18" charset="0"/>
                <a:cs typeface="Times New Roman" pitchFamily="18" charset="0"/>
              </a:rPr>
            </a:br>
            <a:r>
              <a:rPr lang="ru-RU" sz="2800" b="1" dirty="0">
                <a:latin typeface="Times New Roman" pitchFamily="18" charset="0"/>
                <a:cs typeface="Times New Roman" pitchFamily="18" charset="0"/>
              </a:rPr>
              <a:t>Незнакомец подходит к человеку, который ловит рыбу, и спрашивает: «Какие мероприятия предпринимаете для активизации клёва?»</a:t>
            </a:r>
            <a:br>
              <a:rPr lang="ru-RU" sz="2800" b="1" dirty="0">
                <a:latin typeface="Times New Roman" pitchFamily="18" charset="0"/>
                <a:cs typeface="Times New Roman" pitchFamily="18" charset="0"/>
              </a:rPr>
            </a:br>
            <a:r>
              <a:rPr lang="ru-RU" sz="2800" b="1" dirty="0">
                <a:latin typeface="Times New Roman" pitchFamily="18" charset="0"/>
                <a:cs typeface="Times New Roman" pitchFamily="18" charset="0"/>
              </a:rPr>
              <a:t>Молодой человек увидел пятилетнюю девочку, которая стояла и плакала. Он ласково наклонился к ней и спросил: «Ты по какому вопросу плачешь?»</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smtClean="0">
              <a:latin typeface="Times New Roman" pitchFamily="18" charset="0"/>
              <a:cs typeface="Times New Roman" pitchFamily="18" charset="0"/>
            </a:endParaRPr>
          </a:p>
          <a:p>
            <a:pPr indent="457200" algn="just"/>
            <a:r>
              <a:rPr lang="ru-RU" sz="2800" dirty="0" smtClean="0">
                <a:latin typeface="Times New Roman" pitchFamily="18" charset="0"/>
                <a:cs typeface="Times New Roman" pitchFamily="18" charset="0"/>
              </a:rPr>
              <a:t>3</a:t>
            </a:r>
            <a:r>
              <a:rPr lang="ru-RU" sz="2800" dirty="0">
                <a:latin typeface="Times New Roman" pitchFamily="18" charset="0"/>
                <a:cs typeface="Times New Roman" pitchFamily="18" charset="0"/>
              </a:rPr>
              <a:t>. Представьте свой плакат </a:t>
            </a:r>
            <a:r>
              <a:rPr lang="ru-RU" sz="2800" b="1" dirty="0">
                <a:latin typeface="Times New Roman" pitchFamily="18" charset="0"/>
                <a:cs typeface="Times New Roman" pitchFamily="18" charset="0"/>
              </a:rPr>
              <a:t>«Осторожно! Штамп</a:t>
            </a:r>
            <a:r>
              <a:rPr lang="ru-RU" sz="2800" b="1" dirty="0" smtClean="0">
                <a:latin typeface="Times New Roman" pitchFamily="18" charset="0"/>
                <a:cs typeface="Times New Roman" pitchFamily="18" charset="0"/>
              </a:rPr>
              <a:t>!»</a:t>
            </a:r>
          </a:p>
          <a:p>
            <a:pPr indent="457200" algn="just"/>
            <a:endParaRPr lang="ru-RU" sz="2800" dirty="0"/>
          </a:p>
        </p:txBody>
      </p:sp>
    </p:spTree>
    <p:extLst>
      <p:ext uri="{BB962C8B-B14F-4D97-AF65-F5344CB8AC3E}">
        <p14:creationId xmlns:p14="http://schemas.microsoft.com/office/powerpoint/2010/main" val="1976040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1295400"/>
            <a:ext cx="8229600" cy="3733800"/>
          </a:xfrm>
        </p:spPr>
        <p:txBody>
          <a:bodyPr>
            <a:normAutofit fontScale="90000"/>
          </a:bodyPr>
          <a:lstStyle/>
          <a:p>
            <a:pPr algn="ctr"/>
            <a:r>
              <a:rPr lang="ru-RU" sz="5300" dirty="0" smtClean="0">
                <a:solidFill>
                  <a:srgbClr val="FFFF00"/>
                </a:solidFill>
              </a:rPr>
              <a:t>Станция 2. </a:t>
            </a:r>
            <a:r>
              <a:rPr lang="ru-RU" sz="5300" u="sng" dirty="0" smtClean="0">
                <a:solidFill>
                  <a:srgbClr val="FFFF00"/>
                </a:solidFill>
              </a:rPr>
              <a:t>Референты.</a:t>
            </a:r>
            <a:r>
              <a:rPr lang="ru-RU" u="sng" dirty="0" smtClean="0">
                <a:solidFill>
                  <a:srgbClr val="FFFF00"/>
                </a:solidFill>
              </a:rPr>
              <a:t/>
            </a:r>
            <a:br>
              <a:rPr lang="ru-RU" u="sng" dirty="0" smtClean="0">
                <a:solidFill>
                  <a:srgbClr val="FFFF00"/>
                </a:solidFill>
              </a:rPr>
            </a:br>
            <a:r>
              <a:rPr lang="ru-RU" dirty="0" smtClean="0">
                <a:solidFill>
                  <a:srgbClr val="FF0000"/>
                </a:solidFill>
              </a:rPr>
              <a:t/>
            </a:r>
            <a:br>
              <a:rPr lang="ru-RU" dirty="0" smtClean="0">
                <a:solidFill>
                  <a:srgbClr val="FF0000"/>
                </a:solidFill>
              </a:rPr>
            </a:br>
            <a:r>
              <a:rPr lang="ru-RU" sz="3100" dirty="0" smtClean="0"/>
              <a:t>Вспомните структуру доверенности, расписки, делового письма. </a:t>
            </a:r>
            <a:r>
              <a:rPr lang="ru-RU" sz="3100" dirty="0" smtClean="0"/>
              <a:t/>
            </a:r>
            <a:br>
              <a:rPr lang="ru-RU" sz="3100" dirty="0" smtClean="0"/>
            </a:br>
            <a:r>
              <a:rPr lang="ru-RU" sz="3100" dirty="0" smtClean="0"/>
              <a:t>Внимательно </a:t>
            </a:r>
            <a:r>
              <a:rPr lang="ru-RU" sz="3100" dirty="0" smtClean="0"/>
              <a:t>изучите образцы. </a:t>
            </a:r>
            <a:r>
              <a:rPr lang="ru-RU" sz="3100" dirty="0" smtClean="0"/>
              <a:t/>
            </a:r>
            <a:br>
              <a:rPr lang="ru-RU" sz="3100" dirty="0" smtClean="0"/>
            </a:br>
            <a:r>
              <a:rPr lang="ru-RU" sz="3100" dirty="0" smtClean="0"/>
              <a:t>Сохранив </a:t>
            </a:r>
            <a:r>
              <a:rPr lang="ru-RU" sz="3100" dirty="0" smtClean="0"/>
              <a:t>содержание, устраните стилистические ошибки.</a:t>
            </a:r>
            <a:br>
              <a:rPr lang="ru-RU" sz="3100" dirty="0" smtClean="0"/>
            </a:br>
            <a:endParaRPr lang="ru-RU" sz="3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305800" cy="6299982"/>
          </a:xfrm>
        </p:spPr>
        <p:style>
          <a:lnRef idx="1">
            <a:schemeClr val="accent6"/>
          </a:lnRef>
          <a:fillRef idx="2">
            <a:schemeClr val="accent6"/>
          </a:fillRef>
          <a:effectRef idx="1">
            <a:schemeClr val="accent6"/>
          </a:effectRef>
          <a:fontRef idx="minor">
            <a:schemeClr val="dk1"/>
          </a:fontRef>
        </p:style>
        <p:txBody>
          <a:bodyPr>
            <a:noAutofit/>
          </a:bodyPr>
          <a:lstStyle/>
          <a:p>
            <a:pPr marL="0" indent="457200" algn="just"/>
            <a:r>
              <a:rPr lang="ru-RU" sz="3200" dirty="0" smtClean="0">
                <a:solidFill>
                  <a:srgbClr val="FF0000"/>
                </a:solidFill>
                <a:effectLst/>
                <a:latin typeface="Times New Roman" pitchFamily="18" charset="0"/>
                <a:cs typeface="Times New Roman" pitchFamily="18" charset="0"/>
              </a:rPr>
              <a:t>Доверенность.</a:t>
            </a:r>
            <a:r>
              <a:rPr lang="ru-RU" sz="3200" dirty="0" smtClean="0">
                <a:effectLst/>
                <a:latin typeface="Times New Roman" pitchFamily="18" charset="0"/>
                <a:cs typeface="Times New Roman" pitchFamily="18" charset="0"/>
              </a:rPr>
              <a:t/>
            </a:r>
            <a:br>
              <a:rPr lang="ru-RU" sz="3200" dirty="0" smtClean="0">
                <a:effectLst/>
                <a:latin typeface="Times New Roman" pitchFamily="18" charset="0"/>
                <a:cs typeface="Times New Roman" pitchFamily="18" charset="0"/>
              </a:rPr>
            </a:br>
            <a:r>
              <a:rPr lang="ru-RU" sz="3200" dirty="0" smtClean="0">
                <a:effectLst/>
                <a:latin typeface="Times New Roman" pitchFamily="18" charset="0"/>
                <a:cs typeface="Times New Roman" pitchFamily="18" charset="0"/>
              </a:rPr>
              <a:t>Дорогой почтальон Печкин! Я жду посылку от моего дяди. Он у сторожа живёт на гуталинном заводе. У него гуталина завались! Не знает, куда его девать. Вот и шлёт всем.</a:t>
            </a:r>
            <a:br>
              <a:rPr lang="ru-RU" sz="3200" dirty="0" smtClean="0">
                <a:effectLst/>
                <a:latin typeface="Times New Roman" pitchFamily="18" charset="0"/>
                <a:cs typeface="Times New Roman" pitchFamily="18" charset="0"/>
              </a:rPr>
            </a:br>
            <a:r>
              <a:rPr lang="ru-RU" sz="3200" dirty="0" smtClean="0">
                <a:effectLst/>
                <a:latin typeface="Times New Roman" pitchFamily="18" charset="0"/>
                <a:cs typeface="Times New Roman" pitchFamily="18" charset="0"/>
              </a:rPr>
              <a:t>Я должен в поле уйти. Корову доить. Мурку мою. Если меня дома не будет, отдайте, пожалуйста, посылку Шарику. Очень вас прошу. </a:t>
            </a:r>
            <a:r>
              <a:rPr lang="ru-RU" sz="3200" dirty="0" err="1" smtClean="0">
                <a:effectLst/>
                <a:latin typeface="Times New Roman" pitchFamily="18" charset="0"/>
                <a:cs typeface="Times New Roman" pitchFamily="18" charset="0"/>
              </a:rPr>
              <a:t>Матроскин</a:t>
            </a:r>
            <a:r>
              <a:rPr lang="ru-RU" sz="3200" dirty="0" smtClean="0">
                <a:effectLst/>
                <a:latin typeface="Times New Roman" pitchFamily="18" charset="0"/>
                <a:cs typeface="Times New Roman" pitchFamily="18" charset="0"/>
              </a:rPr>
              <a:t>. Кот.</a:t>
            </a:r>
            <a:br>
              <a:rPr lang="ru-RU" sz="3200" dirty="0" smtClean="0">
                <a:effectLst/>
                <a:latin typeface="Times New Roman" pitchFamily="18" charset="0"/>
                <a:cs typeface="Times New Roman" pitchFamily="18" charset="0"/>
              </a:rPr>
            </a:br>
            <a:r>
              <a:rPr lang="ru-RU" sz="3200" dirty="0" smtClean="0">
                <a:effectLst/>
                <a:latin typeface="Times New Roman" pitchFamily="18" charset="0"/>
                <a:cs typeface="Times New Roman" pitchFamily="18" charset="0"/>
              </a:rPr>
              <a:t/>
            </a:r>
            <a:br>
              <a:rPr lang="ru-RU" sz="3200" dirty="0" smtClean="0">
                <a:effectLst/>
                <a:latin typeface="Times New Roman" pitchFamily="18" charset="0"/>
                <a:cs typeface="Times New Roman" pitchFamily="18" charset="0"/>
              </a:rPr>
            </a:br>
            <a:endParaRPr lang="ru-RU" sz="3200"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09600" y="609600"/>
            <a:ext cx="8001000" cy="440120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ru-RU" sz="2800" dirty="0">
                <a:solidFill>
                  <a:srgbClr val="FF0000"/>
                </a:solidFill>
                <a:latin typeface="Times New Roman" pitchFamily="18" charset="0"/>
                <a:cs typeface="Times New Roman" pitchFamily="18" charset="0"/>
              </a:rPr>
              <a:t>Расписка.</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Спасибо вам, дорогие учёные! Ура! Наконец-то получили мы от вас солнце домашнее. А то дядя Фёдор не велит природу на дрова пилить. Не понимает, что замерзнем мы все, если печь дровами не топить. А зима пройдёт, и солнце ваше мы вернём тут же. Тогда уж настоящее греть будет. Только, пожалуйста, почтальону Печкину ничего не говорите. А то он с виду только добренький, а сам вредный и любопытный. Кот </a:t>
            </a:r>
            <a:r>
              <a:rPr lang="ru-RU" sz="2800" dirty="0" err="1">
                <a:latin typeface="Times New Roman" pitchFamily="18" charset="0"/>
                <a:cs typeface="Times New Roman" pitchFamily="18" charset="0"/>
              </a:rPr>
              <a:t>Матроскин</a:t>
            </a:r>
            <a:r>
              <a:rPr lang="ru-RU" sz="2800" dirty="0">
                <a:latin typeface="Times New Roman" pitchFamily="18" charset="0"/>
                <a:cs typeface="Times New Roman" pitchFamily="18" charset="0"/>
              </a:rPr>
              <a:t>.</a:t>
            </a:r>
            <a:endParaRPr lang="ru-RU" sz="2800" dirty="0"/>
          </a:p>
        </p:txBody>
      </p:sp>
    </p:spTree>
    <p:extLst>
      <p:ext uri="{BB962C8B-B14F-4D97-AF65-F5344CB8AC3E}">
        <p14:creationId xmlns:p14="http://schemas.microsoft.com/office/powerpoint/2010/main" val="885967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6299982"/>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ru-RU" sz="2400" dirty="0" smtClean="0">
                <a:solidFill>
                  <a:srgbClr val="FF0000"/>
                </a:solidFill>
                <a:latin typeface="Times New Roman" pitchFamily="18" charset="0"/>
                <a:cs typeface="Times New Roman" pitchFamily="18" charset="0"/>
              </a:rPr>
              <a:t>Деловое письмо.</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ru-RU" sz="2400" dirty="0" smtClean="0">
                <a:effectLst/>
                <a:latin typeface="Times New Roman" pitchFamily="18" charset="0"/>
                <a:cs typeface="Times New Roman" pitchFamily="18" charset="0"/>
              </a:rPr>
              <a:t>Когда двое мальчишек в школе говорят между собой, никого не удивит реплика:</a:t>
            </a:r>
            <a:br>
              <a:rPr lang="ru-RU" sz="2400" dirty="0" smtClean="0">
                <a:effectLst/>
                <a:latin typeface="Times New Roman" pitchFamily="18" charset="0"/>
                <a:cs typeface="Times New Roman" pitchFamily="18" charset="0"/>
              </a:rPr>
            </a:br>
            <a:r>
              <a:rPr lang="ru-RU" sz="2400" dirty="0" smtClean="0">
                <a:effectLst/>
                <a:latin typeface="Times New Roman" pitchFamily="18" charset="0"/>
                <a:cs typeface="Times New Roman" pitchFamily="18" charset="0"/>
              </a:rPr>
              <a:t>«Ты опять «пару» хватанул? Эх ты! То «пара», то «кол»… Срежешься на экзамене – и выставят из школы». Но если вы увидите письмо директора школы к родителям ученика, в котором говорится: «Уважаемый Владимир Петрович! Поскольку Ваш сын опять хватанул «пару», а в дневнике у него то «пара», то «кол», он, несомненно, срежется на экзамене, и я буду вынужден выставить его из школы»,- вы решите, что директор по меньшей мере странный человек.</a:t>
            </a:r>
            <a:br>
              <a:rPr lang="ru-RU" sz="2400" dirty="0" smtClean="0">
                <a:effectLst/>
                <a:latin typeface="Times New Roman" pitchFamily="18" charset="0"/>
                <a:cs typeface="Times New Roman" pitchFamily="18" charset="0"/>
              </a:rPr>
            </a:br>
            <a:r>
              <a:rPr lang="en-US" sz="2400" dirty="0" smtClean="0">
                <a:effectLst/>
                <a:latin typeface="Times New Roman" pitchFamily="18" charset="0"/>
                <a:cs typeface="Times New Roman" pitchFamily="18" charset="0"/>
              </a:rPr>
              <a:t/>
            </a:r>
            <a:br>
              <a:rPr lang="en-US" sz="2400" dirty="0" smtClean="0">
                <a:effectLst/>
                <a:latin typeface="Times New Roman" pitchFamily="18" charset="0"/>
                <a:cs typeface="Times New Roman" pitchFamily="18" charset="0"/>
              </a:rPr>
            </a:br>
            <a:r>
              <a:rPr lang="ru-RU" sz="2400" dirty="0" smtClean="0">
                <a:solidFill>
                  <a:srgbClr val="0070C0"/>
                </a:solidFill>
                <a:effectLst/>
                <a:latin typeface="Times New Roman" pitchFamily="18" charset="0"/>
                <a:cs typeface="Times New Roman" pitchFamily="18" charset="0"/>
              </a:rPr>
              <a:t>Сохранив содержание, устраните стилистические ошибки. Напишите деловое письмо родителям ученика, другие деловые бумаги.</a:t>
            </a:r>
            <a:br>
              <a:rPr lang="ru-RU" sz="2400" dirty="0" smtClean="0">
                <a:solidFill>
                  <a:srgbClr val="0070C0"/>
                </a:solidFill>
                <a:effectLst/>
                <a:latin typeface="Times New Roman" pitchFamily="18" charset="0"/>
                <a:cs typeface="Times New Roman" pitchFamily="18" charset="0"/>
              </a:rPr>
            </a:br>
            <a:endParaRPr lang="ru-RU" sz="2400" dirty="0">
              <a:solidFill>
                <a:srgbClr val="0070C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205</TotalTime>
  <Words>127</Words>
  <Application>Microsoft Office PowerPoint</Application>
  <PresentationFormat>Экран (4:3)</PresentationFormat>
  <Paragraphs>26</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Литейная</vt:lpstr>
      <vt:lpstr>Я -  деловой человек</vt:lpstr>
      <vt:lpstr>Станция 1.  «Служба безопасности». Коварные вопросы для самых внимательных. </vt:lpstr>
      <vt:lpstr>1. Какую гласную вы напишете в окончании существительного? Могут ли быть различные варианты? Почему? Составьте предложения. Объясните своё решение. Благодаря фирм…  2. Вы попросили своего заместителя пригласить на совещание бухгалтершу и инженершу по технике безопасности. Ваша просьба заставила его серьёзно задуматься. О чём? Объясните свой ответ.  3. Какой вариант вам кажется предпочтительнее? Почему? Может быть, они абсолютно синонимичны? Предоставить отпуск ввиду болезни. Предоставить отпуск вследствие болезни.  4. Можно ли на деловую встречу одеть смокинг? А одержать поражение в споре можно?</vt:lpstr>
      <vt:lpstr>Осторожно! Штампы!  1. Известно, что официально-деловой стиль предполагает использование устойчивых сочетаний-клише. Представьте, что жена обратилась к мужу с такой речью: Я ускоренными темпами обеспечила восстановление порядка на жилой площади, а также в предназначенном для приготовления пищи подсобном помещении общего пользования. В последующий период времени мною было организовано посещение торговой точки с целью приобретения необходимых продовольственных товаров. Найдите в речи жены устойчивые выражения. Уместно ли в данном случае их использование? Обоснуйте свой ответ.  </vt:lpstr>
      <vt:lpstr>Презентация PowerPoint</vt:lpstr>
      <vt:lpstr>Станция 2. Референты.  Вспомните структуру доверенности, расписки, делового письма.  Внимательно изучите образцы.  Сохранив содержание, устраните стилистические ошибки. </vt:lpstr>
      <vt:lpstr>Доверенность. Дорогой почтальон Печкин! Я жду посылку от моего дяди. Он у сторожа живёт на гуталинном заводе. У него гуталина завались! Не знает, куда его девать. Вот и шлёт всем. Я должен в поле уйти. Корову доить. Мурку мою. Если меня дома не будет, отдайте, пожалуйста, посылку Шарику. Очень вас прошу. Матроскин. Кот.  </vt:lpstr>
      <vt:lpstr>Презентация PowerPoint</vt:lpstr>
      <vt:lpstr>Деловое письмо.  Когда двое мальчишек в школе говорят между собой, никого не удивит реплика: «Ты опять «пару» хватанул? Эх ты! То «пара», то «кол»… Срежешься на экзамене – и выставят из школы». Но если вы увидите письмо директора школы к родителям ученика, в котором говорится: «Уважаемый Владимир Петрович! Поскольку Ваш сын опять хватанул «пару», а в дневнике у него то «пара», то «кол», он, несомненно, срежется на экзамене, и я буду вынужден выставить его из школы»,- вы решите, что директор по меньшей мере странный человек.  Сохранив содержание, устраните стилистические ошибки. Напишите деловое письмо родителям ученика, другие деловые бумаги. </vt:lpstr>
      <vt:lpstr>Доверенность  Я,____________ ___доверяю ________________ получить причитающуюся мне за 20__________ год зарплату. Число                                                                   Подпись.  Расписка  Я, _______________________________________ получил от ______________________________________(что, в каком количестве)_______________________________________ Обязуюсь вернуть __________________________________ Число                                                                       Подпись. </vt:lpstr>
      <vt:lpstr>Деловое письмо  Речевые стандарты: Сообщаем (Вам о том), что _________________________________________ Доводим до Вашего сведения, что _________________________________________ Ставим Вас в известность (о том, что) _________________________________________  Не забудьте использовать производные предлоги: вследствие несчастного случая, ввиду частых опозданий, в течение урока, в продолжение длительного времени </vt:lpstr>
      <vt:lpstr>Презентация PowerPoint</vt:lpstr>
      <vt:lpstr> Объясните значения слов:  авторитет,  эталон, резолюция,  компетентный,  профессия,  должность,  резюме.  Докажите многозначность слова программа, составив с ним словосочетания или предложения.</vt:lpstr>
      <vt:lpstr> Орфографическая страничка.  …дм…н…страц…я, з…веду…щий, с…кр…тарь, оф…ц…альный, в…ст…н…вить, кв…л…ф…кац…я, р…з…люц…я, уч…реждение, к…нкуренц…я, пр…зидент, м…н…стерство, орг…н…зац…я, а…т…б…графия, пр…зид…ум, пр…блем…а, пр…грес…, пр…фес…ия, р…путац…я, сп…ц…альность, ун…в…рсальный, труж…ник, ин…ц…ативный, програ…а, к…л…кти…, иметь в виду следу…щее, вп…сле… стви…, буд…т пр…долж…но, в течение часа, в продолжение мес…ца, ввиду (не)д…статка мат…р…алов, (повид…м…му, пр…изво…ство, пр…мышл…ость, к…мп…тентный, д…к…мент, по изучении… вопроса, по получен… письма с ответом на Ваш вопрос. </vt:lpstr>
      <vt:lpstr>Презентация PowerPoint</vt:lpstr>
      <vt:lpstr> Дейл Карнеги «Как завоевывать друзей и оказывать влияние на людей».  Верный способ нажить врагов _____________________________________________________________________ Как этого избежать? ___________ ___________________ __________________ ___________ ___________________ __________________   Найдите и выпишите понравившиеся Вам высказывания известных людей. </vt:lpstr>
      <vt:lpstr>Презентация PowerPoint</vt:lpstr>
      <vt:lpstr>        Нельзя                                                           Нужно           - Вы не правы.         __________________            - Это абсолютно неверно.          ____________________         - Ну и глупости вы говорите.         ____________________         - Я вам докажу, что это не так.         ______________________               - Послушайте лучше, что я вам скажу.          _______________________     </vt:lpstr>
      <vt:lpstr>Станция 5. Рекламная страничка. </vt:lpstr>
      <vt:lpstr>Найдите в тексте крылатые выражения   Несколько оставшихся без работы инженеров решили открыть собственное дело. Не откладывая в долгий ящик, зарегистрировали фирму «Левша», намекая на то, что им по силам и блоху подковать. Были они не любители в мутной воде рыбу ловить. Создать хотели не фирму-однодневку, которая пустит пыль в глаза, заморочит людям голову, обдерёт как липку, оставит после себя филькины грамоты. С такими надо держать ухо востро, чтобы не попасть впросак. Нет. Наши знакомые во главу угла поставили профессионализм и честность. И хотя не раз повисал над фирмой дамоклов меч и казалось, что дело табак, работали ребята засучив рукава. Сейчас «Левша» в зените славы, заткнув за пояс конкурентов, пожинает заслуженные лавры, являясь звездой первой величины в отечественном приборостроении.</vt:lpstr>
      <vt:lpstr>Используя полученную информацию, составьте рекламную статью о данной фирме. Покажите, что вы поняли значение крылатых выражений, заменив их в своей статье синонимичными.  Вы можете продолжить рекламную кампанию, придумав интересные объявления.     </vt:lpstr>
      <vt:lpstr>Благодарю за работу!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Я деловой человек</dc:title>
  <dc:creator>Marika</dc:creator>
  <cp:lastModifiedBy>Marika</cp:lastModifiedBy>
  <cp:revision>22</cp:revision>
  <dcterms:created xsi:type="dcterms:W3CDTF">2011-08-13T13:59:30Z</dcterms:created>
  <dcterms:modified xsi:type="dcterms:W3CDTF">2014-07-08T06:04:56Z</dcterms:modified>
</cp:coreProperties>
</file>