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01C3D1-67BA-427E-BD87-60422CF5001B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0154C2-BA20-4088-B64D-FDEA032856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48680"/>
            <a:ext cx="75937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Функции семьи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Юлия\Desktop\4592fc8811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56992"/>
            <a:ext cx="4175787" cy="31318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4525963"/>
          </a:xfrm>
        </p:spPr>
        <p:txBody>
          <a:bodyPr>
            <a:normAutofit fontScale="250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1)репродуктивная </a:t>
            </a:r>
            <a:r>
              <a:rPr lang="ru-RU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— </a:t>
            </a:r>
            <a:r>
              <a:rPr lang="ru-RU" sz="7200" b="1" dirty="0" smtClean="0">
                <a:solidFill>
                  <a:srgbClr val="002060"/>
                </a:solidFill>
              </a:rPr>
              <a:t>Удовлетворение потребностей в детях, в продолжении рода. </a:t>
            </a:r>
            <a:r>
              <a:rPr lang="ru-RU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любой семье важнейшей является проблема деторождения. Цельность сексуальной потребности, обеспечивающей продолжение рода, и любви как высшего чувства делает невозможным отделение одного от другого. Супружеская любовь в значительной мере зависит от характера удовлетворения сексуальных потребностей, особенностей их регулирования и отношения супругов к проблеме деторождения, самим детям;</a:t>
            </a:r>
            <a:endParaRPr lang="ru-RU" sz="6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 экономическая</a:t>
            </a:r>
            <a:r>
              <a:rPr lang="ru-RU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— включает питание семьи, приобретение и содержание домашнего имущества, одежды, обуви, благоустройство жилища, создание домашнего уюта, организацию жизни и быта семьи, формирование и расходование домашнего бюджета;</a:t>
            </a:r>
            <a:endParaRPr lang="ru-RU" sz="6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 регенеративная</a:t>
            </a:r>
            <a:r>
              <a:rPr lang="ru-RU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-Означает наследование статуса, фамилии, имущества, социального положения. Сюда же можно отнести и передачу каких-то фамильных драгоценностей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8000" b="1" dirty="0" smtClean="0">
                <a:solidFill>
                  <a:srgbClr val="002060"/>
                </a:solidFill>
              </a:rPr>
              <a:t> Воспитательная- </a:t>
            </a:r>
            <a:r>
              <a:rPr lang="ru-RU" sz="7200" b="1" dirty="0" smtClean="0">
                <a:solidFill>
                  <a:srgbClr val="002060"/>
                </a:solidFill>
              </a:rPr>
              <a:t>Удовлетворение потребностей в </a:t>
            </a:r>
            <a:r>
              <a:rPr lang="ru-RU" sz="7200" b="1" dirty="0" err="1" smtClean="0">
                <a:solidFill>
                  <a:srgbClr val="002060"/>
                </a:solidFill>
              </a:rPr>
              <a:t>родительстве</a:t>
            </a:r>
            <a:r>
              <a:rPr lang="ru-RU" sz="7200" b="1" dirty="0" smtClean="0">
                <a:solidFill>
                  <a:srgbClr val="002060"/>
                </a:solidFill>
              </a:rPr>
              <a:t>, контактах с детьми, их воспитании, самореализации  в детях.</a:t>
            </a:r>
          </a:p>
          <a:p>
            <a:r>
              <a:rPr lang="ru-RU" sz="7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8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8000" b="1" i="1" dirty="0" smtClean="0">
                <a:solidFill>
                  <a:srgbClr val="002060"/>
                </a:solidFill>
              </a:rPr>
              <a:t> </a:t>
            </a:r>
            <a:r>
              <a:rPr lang="ru-RU" sz="9600" b="1" dirty="0" smtClean="0">
                <a:solidFill>
                  <a:srgbClr val="002060"/>
                </a:solidFill>
              </a:rPr>
              <a:t>Хозяйственно-бытовая-</a:t>
            </a:r>
            <a:r>
              <a:rPr lang="ru-RU" sz="8000" b="1" dirty="0" smtClean="0">
                <a:solidFill>
                  <a:srgbClr val="002060"/>
                </a:solidFill>
              </a:rPr>
              <a:t> </a:t>
            </a:r>
            <a:r>
              <a:rPr lang="ru-RU" sz="7200" b="1" dirty="0" smtClean="0">
                <a:solidFill>
                  <a:srgbClr val="002060"/>
                </a:solidFill>
              </a:rPr>
              <a:t>Поддержание физического здоровья  членов общества, уход за детьми. Получение хозяйственно-бытовых услуг одними членами семьи от других.</a:t>
            </a:r>
          </a:p>
          <a:p>
            <a:r>
              <a:rPr lang="ru-RU" sz="7200" b="1" dirty="0" smtClean="0">
                <a:solidFill>
                  <a:srgbClr val="002060"/>
                </a:solidFill>
              </a:rPr>
              <a:t>6) Рекреативная- восстановление физических и интеллектуальных сил.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332656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7)Эмоциональная-</a:t>
            </a:r>
            <a:r>
              <a:rPr lang="ru-RU" sz="2400" dirty="0">
                <a:solidFill>
                  <a:srgbClr val="002060"/>
                </a:solidFill>
              </a:rPr>
              <a:t> Получение индивидами психологической защиты, эмоциональной поддержки в </a:t>
            </a:r>
            <a:r>
              <a:rPr lang="ru-RU" sz="2400" dirty="0" smtClean="0">
                <a:solidFill>
                  <a:srgbClr val="002060"/>
                </a:solidFill>
              </a:rPr>
              <a:t>семье.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8)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Духовная-</a:t>
            </a:r>
            <a:r>
              <a:rPr lang="ru-RU" sz="2400" dirty="0">
                <a:solidFill>
                  <a:srgbClr val="002060"/>
                </a:solidFill>
              </a:rPr>
              <a:t> Духовное взаимообогащение членов семьи. Укрепление дружеских основ брачного союза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9)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Социальная-</a:t>
            </a:r>
            <a:r>
              <a:rPr lang="ru-RU" sz="2400" b="1" dirty="0">
                <a:solidFill>
                  <a:srgbClr val="002060"/>
                </a:solidFill>
              </a:rPr>
              <a:t> статусная </a:t>
            </a:r>
            <a:r>
              <a:rPr lang="ru-RU" sz="2400" b="1" dirty="0" smtClean="0">
                <a:solidFill>
                  <a:srgbClr val="002060"/>
                </a:solidFill>
              </a:rPr>
              <a:t>-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Предоставление определенного социального статуса членам семьи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ru-RU" sz="2400" dirty="0">
                <a:solidFill>
                  <a:srgbClr val="002060"/>
                </a:solidFill>
              </a:rPr>
              <a:t> Удовлетворение потребностей  в социальном  продвижении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10)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Сексуальная</a:t>
            </a:r>
            <a:r>
              <a:rPr lang="ru-RU" sz="2400" b="1" i="1" dirty="0" smtClean="0">
                <a:solidFill>
                  <a:srgbClr val="002060"/>
                </a:solidFill>
              </a:rPr>
              <a:t>-</a:t>
            </a:r>
            <a:r>
              <a:rPr lang="ru-RU" sz="2400" dirty="0">
                <a:solidFill>
                  <a:srgbClr val="002060"/>
                </a:solidFill>
              </a:rPr>
              <a:t> Удовлетворение сексуальных потребностей.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686800" cy="6408712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solidFill>
                  <a:srgbClr val="002060"/>
                </a:solidFill>
              </a:rPr>
              <a:t>Ведущая роль в современной семье принадлежит супругам, которые со временем становятся еще и родителями. Поэтому все многообразие семейных функций можно условно разделить на две группы. Первую из них составляют </a:t>
            </a:r>
            <a:r>
              <a:rPr lang="ru-RU" sz="6400" b="1" i="1" dirty="0" smtClean="0">
                <a:solidFill>
                  <a:srgbClr val="002060"/>
                </a:solidFill>
              </a:rPr>
              <a:t>супружеские функции, </a:t>
            </a:r>
            <a:r>
              <a:rPr lang="ru-RU" sz="6400" b="1" dirty="0" smtClean="0">
                <a:solidFill>
                  <a:srgbClr val="002060"/>
                </a:solidFill>
              </a:rPr>
              <a:t>вторую — </a:t>
            </a:r>
            <a:r>
              <a:rPr lang="ru-RU" sz="6400" b="1" i="1" dirty="0" smtClean="0">
                <a:solidFill>
                  <a:srgbClr val="002060"/>
                </a:solidFill>
              </a:rPr>
              <a:t>родительские.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r>
              <a:rPr lang="ru-RU" sz="6400" b="1" dirty="0" smtClean="0">
                <a:solidFill>
                  <a:srgbClr val="002060"/>
                </a:solidFill>
              </a:rPr>
              <a:t>В группу </a:t>
            </a:r>
            <a:r>
              <a:rPr lang="ru-RU" sz="6400" b="1" i="1" dirty="0" smtClean="0">
                <a:solidFill>
                  <a:srgbClr val="002060"/>
                </a:solidFill>
              </a:rPr>
              <a:t>супружеских функций</a:t>
            </a:r>
            <a:r>
              <a:rPr lang="ru-RU" sz="6400" b="1" dirty="0" smtClean="0">
                <a:solidFill>
                  <a:srgbClr val="002060"/>
                </a:solidFill>
              </a:rPr>
              <a:t> входят  функции духовного (культурного) общения, хозяйственно-бытовая, управленческая (оба супруга являются организаторами жизнедеятельности семьи в целом), функция первичного социального контроля, представительская функция (супруги представляют семью, выступают от ее имени во всех других ячейках общества — организациях,  учреждениях, семьях и  проч.), эмоциональная, сексуально-эротическая и другие.</a:t>
            </a:r>
          </a:p>
          <a:p>
            <a:r>
              <a:rPr lang="ru-RU" sz="6400" b="1" dirty="0" smtClean="0">
                <a:solidFill>
                  <a:srgbClr val="002060"/>
                </a:solidFill>
              </a:rPr>
              <a:t>Группа </a:t>
            </a:r>
            <a:r>
              <a:rPr lang="ru-RU" sz="6400" b="1" i="1" dirty="0" smtClean="0">
                <a:solidFill>
                  <a:srgbClr val="002060"/>
                </a:solidFill>
              </a:rPr>
              <a:t>родительских </a:t>
            </a:r>
            <a:r>
              <a:rPr lang="ru-RU" sz="6400" b="1" dirty="0" smtClean="0">
                <a:solidFill>
                  <a:srgbClr val="002060"/>
                </a:solidFill>
              </a:rPr>
              <a:t>функций включает функции рождения и воспитания (первичной социализации) детей, содержания и опеки несовершеннолетних и нетрудоспособных (недееспособных) членов семьи.</a:t>
            </a:r>
          </a:p>
          <a:p>
            <a:r>
              <a:rPr lang="ru-RU" sz="6400" b="1" dirty="0" smtClean="0">
                <a:solidFill>
                  <a:srgbClr val="002060"/>
                </a:solidFill>
              </a:rPr>
              <a:t>Остановимся более подробно на существенных характеристиках важнейших из названных семейных функций.</a:t>
            </a:r>
          </a:p>
          <a:p>
            <a:r>
              <a:rPr lang="ru-RU" sz="6400" b="1" i="1" dirty="0" smtClean="0">
                <a:solidFill>
                  <a:srgbClr val="002060"/>
                </a:solidFill>
              </a:rPr>
              <a:t>Функция духовного (культурного) общения</a:t>
            </a:r>
            <a:r>
              <a:rPr lang="ru-RU" sz="6400" b="1" dirty="0" smtClean="0">
                <a:solidFill>
                  <a:srgbClr val="002060"/>
                </a:solidFill>
              </a:rPr>
              <a:t> проявляется в удовлетворении потребностей в совместном проведении досуга, взаимном духовном обогащении. Ее составными компонентами являются: организация внутрисемейного общения; посредничество семьи во взаимодействии со средствами массовой информации (телевидение, радио, периодическая печать), литературой и искусством, влияние семьи на многообразие связи своих членов с окружающей природной и социальной средой</a:t>
            </a:r>
            <a:r>
              <a:rPr lang="ru-RU" sz="6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6400" b="1" dirty="0" smtClean="0">
                <a:solidFill>
                  <a:srgbClr val="002060"/>
                </a:solidFill>
              </a:rPr>
              <a:t>Счастливый брак предполагает такой диалог супругов, в процессе которого происходит обмен мыслями (информацией) и преимущественно положительными эмоциями. Необходимым условием такого обмена является четкая система хорошо усвоенных нравственных норм и правил. Главное назначение этой  функции — обеспечение взаимопонимания как наиболее прочного основания в семье. Поэтому совершенствование духовных отношений предполагает повышение культуры общения. Супружеское общение — одна из сфер самореализации личности. Оно не имеет себе равных по глубине и близости умственных и особенно эмоциональных контактов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solidFill>
                  <a:srgbClr val="002060"/>
                </a:solidFill>
              </a:rPr>
              <a:t>Основой культуры духовного общения между супругами является, прежде всего, отношение к партнеру как к равному себе. В ходе такого общения супруги совершенствуют себя, свое умение сотрудничать с  другими людьми.  Если же один из супругов считает себя выше другого, может быть нарушено не только взаимопонимание, но и произойти разрыв отношений. Поэтому так важно уважать друг друга, обеспечивать взаимную моральную поддержку, что в конечном итоге помогает сохранить душевное спокойствие и приводит к эмоциональному сближению.</a:t>
            </a:r>
          </a:p>
          <a:p>
            <a:r>
              <a:rPr lang="ru-RU" sz="6400" b="1" i="1" dirty="0" smtClean="0">
                <a:solidFill>
                  <a:srgbClr val="002060"/>
                </a:solidFill>
              </a:rPr>
              <a:t>Эмоциональная функция</a:t>
            </a:r>
            <a:r>
              <a:rPr lang="ru-RU" sz="6400" b="1" dirty="0" smtClean="0">
                <a:solidFill>
                  <a:srgbClr val="002060"/>
                </a:solidFill>
              </a:rPr>
              <a:t> семьи реализуется в удовлетворении ее членами потребностей в симпатии, уважении, признании, эмоциональной поддержке, психологической защите. Благоприятная эмоциональная атмосфера в семье позволяет каждому ее члену не скрывать своего эмоционального состояния, делиться радостями, рассказывать о неудачах и обидах, получать совет по волнующему вопросу, восстанавливать и пополнять свои физические и душевные силы и таким образом поддерживать хороший жизненный тонус.</a:t>
            </a:r>
          </a:p>
          <a:p>
            <a:r>
              <a:rPr lang="ru-RU" sz="6400" b="1" i="1" dirty="0" smtClean="0">
                <a:solidFill>
                  <a:srgbClr val="002060"/>
                </a:solidFill>
              </a:rPr>
              <a:t>Функция первичного социального контроля</a:t>
            </a:r>
            <a:r>
              <a:rPr lang="ru-RU" sz="6400" b="1" dirty="0" smtClean="0">
                <a:solidFill>
                  <a:srgbClr val="002060"/>
                </a:solidFill>
              </a:rPr>
              <a:t> – обеспечение выполнения социальных норм и правил членами семьи, особенно теми, кто в силу различных обстоятельств (возраст, заболевание и т.д.) не обладает в достаточной степени способностью самостоятельно строить свое поведение в полном соответствии с социальными нормами.</a:t>
            </a:r>
          </a:p>
          <a:p>
            <a:r>
              <a:rPr lang="ru-RU" sz="6400" b="1" dirty="0" smtClean="0">
                <a:solidFill>
                  <a:srgbClr val="002060"/>
                </a:solidFill>
              </a:rPr>
              <a:t>Нельзя не учитывать тот факт, что семья устанавливает отношения и поддерживает связи с государственными учреждениями, общественными организациями, трудовыми коллективами, другими (родственными, дружескими, соседскими) семьями, отдельными лицами. Эта сфера ее жизнедеятельности связана с реализацией </a:t>
            </a:r>
            <a:r>
              <a:rPr lang="ru-RU" sz="6400" b="1" i="1" dirty="0" smtClean="0">
                <a:solidFill>
                  <a:srgbClr val="002060"/>
                </a:solidFill>
              </a:rPr>
              <a:t>представительской функции.</a:t>
            </a:r>
            <a:endParaRPr lang="ru-RU" sz="6400" b="1" dirty="0" smtClean="0">
              <a:solidFill>
                <a:srgbClr val="002060"/>
              </a:solidFill>
            </a:endParaRPr>
          </a:p>
          <a:p>
            <a:r>
              <a:rPr lang="ru-RU" sz="6400" b="1" dirty="0" smtClean="0">
                <a:solidFill>
                  <a:srgbClr val="002060"/>
                </a:solidFill>
              </a:rPr>
              <a:t>Благодаря этой функции семья вступает во взаимодействие с социальным миром, устанавливая с другими социальными общностями экономические, идеологические, юридические, общекультурные, эмоциональные и другие отношения, представляет себя как первичную ячейку общества.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86800" cy="4525963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К числу важнейших относится и </a:t>
            </a:r>
            <a:r>
              <a:rPr lang="ru-RU" sz="1400" b="1" i="1" dirty="0" smtClean="0">
                <a:solidFill>
                  <a:srgbClr val="002060"/>
                </a:solidFill>
              </a:rPr>
              <a:t>хозяйственно-бытовая</a:t>
            </a:r>
            <a:r>
              <a:rPr lang="ru-RU" sz="1400" b="1" dirty="0" smtClean="0">
                <a:solidFill>
                  <a:srgbClr val="002060"/>
                </a:solidFill>
              </a:rPr>
              <a:t> </a:t>
            </a:r>
            <a:r>
              <a:rPr lang="ru-RU" sz="1400" b="1" i="1" dirty="0" smtClean="0">
                <a:solidFill>
                  <a:srgbClr val="002060"/>
                </a:solidFill>
              </a:rPr>
              <a:t>(экономическая) функция</a:t>
            </a:r>
            <a:r>
              <a:rPr lang="ru-RU" sz="1400" b="1" dirty="0" smtClean="0">
                <a:solidFill>
                  <a:srgbClr val="002060"/>
                </a:solidFill>
              </a:rPr>
              <a:t> семьи, которая направлена на  удовлетворение ее материальных потребностей (в пище, жилье, одежде, предметах первой необходимости и т.д.), содействует сохранению физических сил и здоровья всех членов семейной группы.</a:t>
            </a:r>
          </a:p>
          <a:p>
            <a:r>
              <a:rPr lang="ru-RU" sz="1400" b="1" i="1" dirty="0" smtClean="0">
                <a:solidFill>
                  <a:srgbClr val="002060"/>
                </a:solidFill>
              </a:rPr>
              <a:t>Экономическая</a:t>
            </a:r>
            <a:r>
              <a:rPr lang="ru-RU" sz="1400" b="1" dirty="0" smtClean="0">
                <a:solidFill>
                  <a:srgbClr val="002060"/>
                </a:solidFill>
              </a:rPr>
              <a:t> функция семьи включает в себя следующие основные компоненты: участие в общественном производстве, ведение домашнего хозяйства, формирование семейного бюджета, организация потребительской деятельности.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 Как отмечают исследователи,  влияние экономической функции на внутрисемейные отношения может быть двояким. Справедливое распределение хозяйственно-бытовых обязанностей в семье между супругами, старшими и младшими поколениями, как правило, благоприятствует укреплению супружеских отношений и трудовому воспитанию детей. При несправедливом распределении домашнего  труда, когда он взваливается в основном на женщину, а муж  выступает в роли «хозяина», дети — лишь в роли потребителей, такое влияние остается неблагоприятным и ведет к возрастанию в семье разрушающих сил</a:t>
            </a:r>
            <a:r>
              <a:rPr lang="ru-RU" sz="1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воспитательная функция</a:t>
            </a:r>
            <a:r>
              <a:rPr lang="ru-RU" sz="1600" b="1" dirty="0" smtClean="0">
                <a:solidFill>
                  <a:srgbClr val="002060"/>
                </a:solidFill>
              </a:rPr>
              <a:t> семьи. В рамках реализации этой функции удовлетворяется индивидуальная потребность каждого из супругов в материнстве или отцовстве, контактах с детьми, их личностное формирование. В ходе выполнения воспитательной функции семья в первую очередь обеспечивает первичную социализацию ребенка и становление его психических (интеллектуальных) черт и личностных качеств, вплоть до достижения им социальной зрелости. Одна из особенностей семейного воспитания заключается в эмоциональной форме отношений между родителями и детьми, в отношениях любви.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Следует иметь в виду, что семья оказывает систематическое воспитательное воздействие на каждого своего члена в течение всей его жизни. При этом не только родители влияют на детей, но и дети на родителей и других взрослых членов семьи, побуждая их к самосовершенствованию.</a:t>
            </a:r>
          </a:p>
          <a:p>
            <a:endParaRPr lang="ru-RU" sz="1050" b="1" dirty="0" smtClean="0">
              <a:solidFill>
                <a:srgbClr val="002060"/>
              </a:solidFill>
            </a:endParaRPr>
          </a:p>
          <a:p>
            <a:endParaRPr lang="ru-RU" sz="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110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3</cp:revision>
  <dcterms:created xsi:type="dcterms:W3CDTF">2014-12-15T17:44:28Z</dcterms:created>
  <dcterms:modified xsi:type="dcterms:W3CDTF">2014-12-15T18:12:44Z</dcterms:modified>
</cp:coreProperties>
</file>