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2" r:id="rId18"/>
    <p:sldId id="27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66" y="8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618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903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73679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155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20705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063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636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2897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7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9127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2045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27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59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65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728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777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34D55-1FCD-4E03-897E-F7E0AB1E68A6}" type="datetimeFigureOut">
              <a:rPr lang="ru-RU" smtClean="0"/>
              <a:t>18.08.2016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378877F-0979-4717-9179-6B3F42D248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26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42416" y="763571"/>
            <a:ext cx="6600451" cy="401381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Окружающий мир</a:t>
            </a:r>
            <a:b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УМК «Школа России»</a:t>
            </a:r>
            <a:b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>2 класс</a:t>
            </a:r>
            <a:b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  <a:t/>
            </a:r>
            <a:br>
              <a:rPr lang="ru-RU" sz="2000" b="1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  <a:cs typeface="Aharoni" panose="02010803020104030203" pitchFamily="2" charset="-79"/>
              </a:rPr>
            </a:br>
            <a:r>
              <a:rPr lang="ru-RU" sz="3600" b="1" spc="-5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Тест 19. </a:t>
            </a:r>
            <a:br>
              <a:rPr lang="ru-RU" sz="3600" b="1" spc="-5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spc="-5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Итоговый за 1 четверть</a:t>
            </a:r>
            <a:br>
              <a:rPr lang="ru-RU" sz="3600" b="1" spc="-5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spc="-5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Вариант </a:t>
            </a:r>
            <a:r>
              <a:rPr lang="ru-RU" sz="3600" b="1" spc="-50" dirty="0" smtClean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600" b="1" spc="-5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spc="-5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27662" y="4777380"/>
            <a:ext cx="5722070" cy="2080620"/>
          </a:xfrm>
        </p:spPr>
        <p:txBody>
          <a:bodyPr>
            <a:normAutofit/>
          </a:bodyPr>
          <a:lstStyle/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Автор материала: Шабанова Марина Геннадьевна,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1 квалификационная категория,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учитель начальных классов 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МБОУ </a:t>
            </a:r>
            <a:r>
              <a:rPr lang="ru-RU" sz="1400" dirty="0" err="1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Сарасинская</a:t>
            </a: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 СОШ 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Алтайского района Алтайского края </a:t>
            </a:r>
          </a:p>
          <a:p>
            <a:pPr lvl="0" algn="r" defTabSz="914400">
              <a:spcBef>
                <a:spcPct val="20000"/>
              </a:spcBef>
              <a:buClrTx/>
              <a:defRPr/>
            </a:pPr>
            <a:endParaRPr lang="ru-RU" sz="1400" dirty="0">
              <a:solidFill>
                <a:srgbClr val="E48312">
                  <a:lumMod val="50000"/>
                </a:srgbClr>
              </a:solidFill>
              <a:latin typeface="Arial Black" panose="020B0A04020102020204" pitchFamily="34" charset="0"/>
              <a:ea typeface="PMingLiU"/>
            </a:endParaRPr>
          </a:p>
          <a:p>
            <a:pPr lvl="0" defTabSz="914400">
              <a:spcBef>
                <a:spcPct val="20000"/>
              </a:spcBef>
              <a:buClrTx/>
              <a:defRPr/>
            </a:pP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с. </a:t>
            </a:r>
            <a:r>
              <a:rPr lang="ru-RU" sz="1400" dirty="0" err="1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Сараса</a:t>
            </a:r>
            <a:r>
              <a:rPr lang="ru-RU" sz="1400" dirty="0">
                <a:solidFill>
                  <a:srgbClr val="E48312">
                    <a:lumMod val="50000"/>
                  </a:srgbClr>
                </a:solidFill>
                <a:latin typeface="Arial Black" panose="020B0A04020102020204" pitchFamily="34" charset="0"/>
                <a:ea typeface="PMingLiU"/>
              </a:rPr>
              <a:t>, 2016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304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В1. Кто здесь лишний?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Дятел 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Сова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Сойка 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Ласка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396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В2. Какая наука изучает погоду?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Метеорология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Экология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Зоология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Астрология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2822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В3. Что растёт в водоёмах?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Ландыш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Кувшинка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Лютик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Вороний глаз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622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С1. Укажи дикорастущие растения.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Крапива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Гладиолус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Берёза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Брусника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34677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С2. Укажи части России.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Томская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область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Ставропольский край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Греция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Республика Молдавия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0157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Ключ к тесту</a:t>
            </a:r>
            <a: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/>
            </a:r>
            <a:br>
              <a:rPr lang="ru-RU" sz="29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813836"/>
              </p:ext>
            </p:extLst>
          </p:nvPr>
        </p:nvGraphicFramePr>
        <p:xfrm>
          <a:off x="1943100" y="2133600"/>
          <a:ext cx="6591304" cy="39771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913"/>
                <a:gridCol w="823913"/>
                <a:gridCol w="823913"/>
                <a:gridCol w="823913"/>
                <a:gridCol w="823913"/>
                <a:gridCol w="823913"/>
                <a:gridCol w="823913"/>
                <a:gridCol w="823913"/>
              </a:tblGrid>
              <a:tr h="80756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А1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А2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А3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А4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А5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А6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А7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latin typeface="Arial Black" panose="020B0A04020102020204" pitchFamily="34" charset="0"/>
                        </a:rPr>
                        <a:t>А8</a:t>
                      </a:r>
                      <a:endParaRPr lang="ru-RU" sz="3200" b="1" dirty="0"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0756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3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0756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В1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В2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В3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С1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C00000"/>
                          </a:solidFill>
                          <a:latin typeface="Arial Black" panose="020B0A04020102020204" pitchFamily="34" charset="0"/>
                        </a:rPr>
                        <a:t>С2</a:t>
                      </a:r>
                      <a:endParaRPr lang="ru-RU" sz="3200" b="1" dirty="0">
                        <a:solidFill>
                          <a:srgbClr val="C00000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  <a:tr h="807563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4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2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1,3,4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Arial Black" panose="020B0A04020102020204" pitchFamily="34" charset="0"/>
                        </a:rPr>
                        <a:t>1,2,4</a:t>
                      </a:r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Arial Black" panose="020B0A040201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989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Самооценка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228600" lvl="0" indent="-228600" defTabSz="914400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А оцениваются 1 баллом.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В – 2 баллами,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Задания уровня С - 3 баллами (может быть как один, так и несколько ответов).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2402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80-100% от максимальной суммы баллов – оценка «5»,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60-80% - оценка «4»,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40-60% - оценка «3»,</a:t>
            </a:r>
          </a:p>
          <a:p>
            <a:pPr marL="228600" lvl="0" indent="-228600" defTabSz="914400">
              <a:lnSpc>
                <a:spcPct val="90000"/>
              </a:lnSpc>
              <a:buClrTx/>
              <a:buFont typeface="Arial" charset="0"/>
              <a:buChar char="•"/>
              <a:defRPr/>
            </a:pPr>
            <a:r>
              <a:rPr lang="ru-RU" sz="40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0-40% - оценка «2»</a:t>
            </a:r>
          </a:p>
          <a:p>
            <a:pPr marL="91440" lvl="0" indent="-91440" defTabSz="91440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  <a:buFont typeface="Calibri" panose="020F0502020204030204" pitchFamily="34" charset="0"/>
              <a:buChar char=" "/>
            </a:pPr>
            <a:endParaRPr lang="ru-RU" sz="2000" dirty="0">
              <a:solidFill>
                <a:srgbClr val="E48312">
                  <a:lumMod val="50000"/>
                </a:srgbClr>
              </a:solidFill>
              <a:latin typeface="Calibri" panose="020F0502020204030204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134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Используемые источники: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мир», 2 класс, КИМ,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«Окружающий мир. </a:t>
            </a:r>
            <a:r>
              <a:rPr lang="ru-RU" sz="2000" kern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Разноуровневые</a:t>
            </a:r>
            <a:r>
              <a:rPr lang="ru-RU" sz="2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задания», 2 класс,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Максимова Т.Н. «Поурочные разработки по курсу окружающий мир» к УМК </a:t>
            </a:r>
            <a:r>
              <a:rPr lang="ru-RU" sz="2000" kern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А.А.Плешакова</a:t>
            </a:r>
            <a:r>
              <a:rPr lang="ru-RU" sz="2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(«Школа России»), Москва, «ВАКО», 2014</a:t>
            </a:r>
          </a:p>
          <a:p>
            <a:pPr marL="91440" lvl="0" indent="-91440" algn="just" defTabSz="914400" eaLnBrk="0" fontAlgn="base" hangingPunct="0">
              <a:lnSpc>
                <a:spcPct val="90000"/>
              </a:lnSpc>
              <a:spcBef>
                <a:spcPts val="1200"/>
              </a:spcBef>
              <a:spcAft>
                <a:spcPct val="0"/>
              </a:spcAft>
              <a:buClr>
                <a:srgbClr val="E48312"/>
              </a:buClr>
              <a:buSzPct val="100000"/>
              <a:buFontTx/>
              <a:buChar char="•"/>
              <a:defRPr/>
            </a:pPr>
            <a:r>
              <a:rPr lang="ru-RU" sz="2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Плешаков А.А., </a:t>
            </a:r>
            <a:r>
              <a:rPr lang="ru-RU" sz="2000" kern="0" dirty="0" err="1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Крючкова</a:t>
            </a:r>
            <a:r>
              <a:rPr lang="ru-RU" sz="2000" kern="0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PMingLiU"/>
                <a:cs typeface="Arial"/>
              </a:rPr>
              <a:t> Е.А. «Окружающий мир» 2класс, ч.1, Москва «Просвещение»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3463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А1. Чем не занимаются городские жители?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строят дома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доят коров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учатся в школе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Не работают на заводе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12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А2. Что не относится к созвездиям?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Луна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Орион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Лебедь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Кассиопея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308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А3. Что относится к живой природе?</a:t>
            </a:r>
            <a:br>
              <a:rPr lang="ru-RU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Море</a:t>
            </a:r>
            <a:endParaRPr lang="ru-RU" sz="2800" b="1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Дождь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Гриб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Луна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0795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А4. Какое явление природы связано с изменением сезона?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Листопад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Ветер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Осадки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Солнечное затмение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72520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А5. Что поможет в охране воздуха?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Озеленение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Увеличение количества автомобилей на дорогах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Сжигание мусора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Отказ от проветривания комнаты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0834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А6. Какое травянистое растение является культурным?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Одуванчик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Рожь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Крапива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Лебеда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60720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А7. Что не является причиной загрязнения водоёмов?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45201" y="2161880"/>
            <a:ext cx="6591985" cy="3777622"/>
          </a:xfrm>
        </p:spPr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Обитатели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водоёмов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Загрязнение воздуха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Вода от фабрик и заводов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Водный транспорт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41445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А8. Какое явление не относится к осадкам?</a:t>
            </a:r>
            <a:br>
              <a:rPr lang="ru-RU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+mj-lt"/>
              <a:buAutoNum type="arabicParenR"/>
            </a:pP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Снег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Дождь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Гололедица</a:t>
            </a:r>
          </a:p>
          <a:p>
            <a:pPr lvl="0">
              <a:buFont typeface="+mj-lt"/>
              <a:buAutoNum type="arabicParenR"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Град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3449119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112</TotalTime>
  <Words>380</Words>
  <Application>Microsoft Office PowerPoint</Application>
  <PresentationFormat>Экран (4:3)</PresentationFormat>
  <Paragraphs>113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7" baseType="lpstr">
      <vt:lpstr>PMingLiU</vt:lpstr>
      <vt:lpstr>Aharoni</vt:lpstr>
      <vt:lpstr>Arial</vt:lpstr>
      <vt:lpstr>Arial Black</vt:lpstr>
      <vt:lpstr>Calibri</vt:lpstr>
      <vt:lpstr>Century Gothic</vt:lpstr>
      <vt:lpstr>Times New Roman</vt:lpstr>
      <vt:lpstr>Wingdings 3</vt:lpstr>
      <vt:lpstr>Легкий дым</vt:lpstr>
      <vt:lpstr>Окружающий мир УМК «Школа России» 2 класс    Тест 19.  Итоговый за 1 четверть Вариант 2 </vt:lpstr>
      <vt:lpstr>А1. Чем не занимаются городские жители? </vt:lpstr>
      <vt:lpstr>А2. Что не относится к созвездиям? </vt:lpstr>
      <vt:lpstr>А3. Что относится к живой природе? </vt:lpstr>
      <vt:lpstr>А4. Какое явление природы связано с изменением сезона? </vt:lpstr>
      <vt:lpstr>А5. Что поможет в охране воздуха? </vt:lpstr>
      <vt:lpstr>А6. Какое травянистое растение является культурным? </vt:lpstr>
      <vt:lpstr>А7. Что не является причиной загрязнения водоёмов? </vt:lpstr>
      <vt:lpstr>А8. Какое явление не относится к осадкам? </vt:lpstr>
      <vt:lpstr>В1. Кто здесь лишний? </vt:lpstr>
      <vt:lpstr>В2. Какая наука изучает погоду? </vt:lpstr>
      <vt:lpstr>В3. Что растёт в водоёмах? </vt:lpstr>
      <vt:lpstr>С1. Укажи дикорастущие растения. </vt:lpstr>
      <vt:lpstr>С2. Укажи части России. </vt:lpstr>
      <vt:lpstr>Ключ к тесту </vt:lpstr>
      <vt:lpstr>Самооценка</vt:lpstr>
      <vt:lpstr>Презентация PowerPoint</vt:lpstr>
      <vt:lpstr>Используемые источники: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Окружающий мир УМК «Школа России» 2 класс    Тест 19.  Итоговый за 1 четверть Вариант 2 </dc:title>
  <dc:creator>Admin</dc:creator>
  <cp:lastModifiedBy>Admin</cp:lastModifiedBy>
  <cp:revision>4</cp:revision>
  <dcterms:created xsi:type="dcterms:W3CDTF">2016-08-17T23:55:08Z</dcterms:created>
  <dcterms:modified xsi:type="dcterms:W3CDTF">2016-08-18T12:02:26Z</dcterms:modified>
</cp:coreProperties>
</file>