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82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2" r:id="rId11"/>
    <p:sldId id="313" r:id="rId12"/>
    <p:sldId id="311" r:id="rId13"/>
    <p:sldId id="262" r:id="rId14"/>
    <p:sldId id="314" r:id="rId15"/>
    <p:sldId id="315" r:id="rId16"/>
    <p:sldId id="316" r:id="rId17"/>
    <p:sldId id="317" r:id="rId18"/>
    <p:sldId id="318" r:id="rId19"/>
    <p:sldId id="321" r:id="rId20"/>
    <p:sldId id="322" r:id="rId21"/>
    <p:sldId id="319" r:id="rId22"/>
    <p:sldId id="298" r:id="rId23"/>
    <p:sldId id="294" r:id="rId24"/>
    <p:sldId id="323" r:id="rId25"/>
    <p:sldId id="324" r:id="rId2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993366"/>
    <a:srgbClr val="FF0066"/>
    <a:srgbClr val="00CC66"/>
    <a:srgbClr val="33CCFF"/>
    <a:srgbClr val="006600"/>
    <a:srgbClr val="79DD79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3631" autoAdjust="0"/>
  </p:normalViewPr>
  <p:slideViewPr>
    <p:cSldViewPr>
      <p:cViewPr varScale="1">
        <p:scale>
          <a:sx n="102" d="100"/>
          <a:sy n="102" d="100"/>
        </p:scale>
        <p:origin x="22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B5281DF-E2F6-4C52-B0FE-70D34532224B}" type="datetimeFigureOut">
              <a:rPr lang="ru-RU"/>
              <a:pPr>
                <a:defRPr/>
              </a:pPr>
              <a:t>16.06.2016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2A36885-D207-4A8E-B755-F85D7BEB81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105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2249F48-8CEB-4DE6-8FF3-546828D5AE24}" type="slidenum">
              <a:rPr lang="ru-RU" smtClean="0"/>
              <a:pPr/>
              <a:t>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459886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761624C-C9A8-4D41-92ED-A07F7F37C4C6}" type="slidenum">
              <a:rPr lang="ru-RU" smtClean="0"/>
              <a:pPr/>
              <a:t>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22818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1503E31-1398-4584-BC33-E893964895E4}" type="slidenum">
              <a:rPr lang="ru-RU" smtClean="0"/>
              <a:pPr/>
              <a:t>13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741652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0530215-BB0C-492D-A352-5E32026210B3}" type="slidenum">
              <a:rPr lang="ru-RU" smtClean="0"/>
              <a:pPr/>
              <a:t>14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979744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1CA57EF-3420-4141-A655-029CDC656EB4}" type="slidenum">
              <a:rPr lang="ru-RU" smtClean="0"/>
              <a:pPr/>
              <a:t>15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818419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C256519-4D43-47F7-A504-B162F9BB22BD}" type="slidenum">
              <a:rPr lang="ru-RU" smtClean="0"/>
              <a:pPr/>
              <a:t>24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387482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CC2B0-54FB-48A9-9A57-47DF0D00AFE5}" type="datetimeFigureOut">
              <a:rPr lang="ru-RU"/>
              <a:pPr>
                <a:defRPr/>
              </a:pPr>
              <a:t>16.06.2016</a:t>
            </a:fld>
            <a:endParaRPr lang="ru-RU" dirty="0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5CF23-1804-49DA-9741-B54A43BE57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379680"/>
      </p:ext>
    </p:extLst>
  </p:cSld>
  <p:clrMapOvr>
    <a:masterClrMapping/>
  </p:clrMapOvr>
  <p:transition spd="slow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380E4-559D-4EFA-8060-78BA8EA3F738}" type="datetimeFigureOut">
              <a:rPr lang="ru-RU"/>
              <a:pPr>
                <a:defRPr/>
              </a:pPr>
              <a:t>16.06.2016</a:t>
            </a:fld>
            <a:endParaRPr lang="ru-RU" dirty="0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B7FE4-F583-4F32-8200-B1E964172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582226"/>
      </p:ext>
    </p:extLst>
  </p:cSld>
  <p:clrMapOvr>
    <a:masterClrMapping/>
  </p:clrMapOvr>
  <p:transition spd="slow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A7456-1062-44F8-BDCD-38CEC9FFF129}" type="datetimeFigureOut">
              <a:rPr lang="ru-RU"/>
              <a:pPr>
                <a:defRPr/>
              </a:pPr>
              <a:t>16.06.2016</a:t>
            </a:fld>
            <a:endParaRPr lang="ru-RU" dirty="0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E8263-503E-4EE6-A119-3235F5DCCB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799820"/>
      </p:ext>
    </p:extLst>
  </p:cSld>
  <p:clrMapOvr>
    <a:masterClrMapping/>
  </p:clrMapOvr>
  <p:transition spd="slow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DCD6C-C961-401C-ABB5-5D9F2A8D253F}" type="datetimeFigureOut">
              <a:rPr lang="ru-RU"/>
              <a:pPr>
                <a:defRPr/>
              </a:pPr>
              <a:t>16.06.2016</a:t>
            </a:fld>
            <a:endParaRPr lang="ru-RU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B793E-70C8-4FF6-B86F-698C798A83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206981"/>
      </p:ext>
    </p:extLst>
  </p:cSld>
  <p:clrMapOvr>
    <a:masterClrMapping/>
  </p:clrMapOvr>
  <p:transition spd="slow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64498-8E42-4BB1-8C29-D52E85FE7E37}" type="datetimeFigureOut">
              <a:rPr lang="ru-RU"/>
              <a:pPr>
                <a:defRPr/>
              </a:pPr>
              <a:t>16.06.2016</a:t>
            </a:fld>
            <a:endParaRPr lang="ru-RU" dirty="0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E1602-72E6-4D84-A15D-3C2752DC81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4584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7445E-559E-41A6-AD74-94100B9DB09F}" type="datetimeFigureOut">
              <a:rPr lang="ru-RU"/>
              <a:pPr>
                <a:defRPr/>
              </a:pPr>
              <a:t>16.06.2016</a:t>
            </a:fld>
            <a:endParaRPr lang="ru-RU" dirty="0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B4DB5-3FD5-4E79-9AA7-10FA92A7A1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524247"/>
      </p:ext>
    </p:extLst>
  </p:cSld>
  <p:clrMapOvr>
    <a:masterClrMapping/>
  </p:clrMapOvr>
  <p:transition spd="slow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0FF05-D16F-4045-8158-68CE0C0F72F3}" type="datetimeFigureOut">
              <a:rPr lang="ru-RU"/>
              <a:pPr>
                <a:defRPr/>
              </a:pPr>
              <a:t>16.06.2016</a:t>
            </a:fld>
            <a:endParaRPr lang="ru-RU" dirty="0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0F92B-5324-44D7-AD25-D240CA8061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759059"/>
      </p:ext>
    </p:extLst>
  </p:cSld>
  <p:clrMapOvr>
    <a:masterClrMapping/>
  </p:clrMapOvr>
  <p:transition spd="slow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EC66A-A149-469F-9E2F-C5385C6BB92E}" type="datetimeFigureOut">
              <a:rPr lang="ru-RU"/>
              <a:pPr>
                <a:defRPr/>
              </a:pPr>
              <a:t>16.06.2016</a:t>
            </a:fld>
            <a:endParaRPr lang="ru-RU" dirty="0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D8F01-DC9F-40A0-84C8-C54A723080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165765"/>
      </p:ext>
    </p:extLst>
  </p:cSld>
  <p:clrMapOvr>
    <a:masterClrMapping/>
  </p:clrMapOvr>
  <p:transition spd="slow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50E86-DF5D-446F-B0F5-B2CA15DFEB53}" type="datetimeFigureOut">
              <a:rPr lang="ru-RU"/>
              <a:pPr>
                <a:defRPr/>
              </a:pPr>
              <a:t>16.06.2016</a:t>
            </a:fld>
            <a:endParaRPr lang="ru-RU" dirty="0"/>
          </a:p>
        </p:txBody>
      </p:sp>
      <p:sp>
        <p:nvSpPr>
          <p:cNvPr id="3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49933-B50F-4417-94F8-983626C7D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526707"/>
      </p:ext>
    </p:extLst>
  </p:cSld>
  <p:clrMapOvr>
    <a:masterClrMapping/>
  </p:clrMapOvr>
  <p:transition spd="slow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241A2-002E-438C-8400-4FDF550E5D4F}" type="datetimeFigureOut">
              <a:rPr lang="ru-RU"/>
              <a:pPr>
                <a:defRPr/>
              </a:pPr>
              <a:t>16.06.2016</a:t>
            </a:fld>
            <a:endParaRPr lang="ru-RU" dirty="0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4DB44-75D9-47F0-81D2-F8F4194B6A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243462"/>
      </p:ext>
    </p:extLst>
  </p:cSld>
  <p:clrMapOvr>
    <a:masterClrMapping/>
  </p:clrMapOvr>
  <p:transition spd="slow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5A097-27FC-40E1-B821-D5C2051B075C}" type="datetimeFigureOut">
              <a:rPr lang="ru-RU"/>
              <a:pPr>
                <a:defRPr/>
              </a:pPr>
              <a:t>16.06.2016</a:t>
            </a:fld>
            <a:endParaRPr lang="ru-RU" dirty="0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8B4BB-0429-43C0-A066-9D794B4D16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54534"/>
      </p:ext>
    </p:extLst>
  </p:cSld>
  <p:clrMapOvr>
    <a:masterClrMapping/>
  </p:clrMapOvr>
  <p:transition spd="slow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BBD7F715-6458-4B02-B8B3-0B07FE9E3600}" type="datetimeFigureOut">
              <a:rPr lang="ru-RU"/>
              <a:pPr>
                <a:defRPr/>
              </a:pPr>
              <a:t>16.06.2016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D38E27"/>
                </a:solidFill>
              </a:defRPr>
            </a:lvl1pPr>
          </a:lstStyle>
          <a:p>
            <a:pPr>
              <a:defRPr/>
            </a:pPr>
            <a:fld id="{3DD4BE17-19CA-4A55-A6EA-8C44F7944A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6" r:id="rId1"/>
    <p:sldLayoutId id="2147484487" r:id="rId2"/>
    <p:sldLayoutId id="2147484488" r:id="rId3"/>
    <p:sldLayoutId id="2147484489" r:id="rId4"/>
    <p:sldLayoutId id="2147484490" r:id="rId5"/>
    <p:sldLayoutId id="2147484491" r:id="rId6"/>
    <p:sldLayoutId id="2147484492" r:id="rId7"/>
    <p:sldLayoutId id="2147484493" r:id="rId8"/>
    <p:sldLayoutId id="2147484494" r:id="rId9"/>
    <p:sldLayoutId id="2147484495" r:id="rId10"/>
    <p:sldLayoutId id="2147484496" r:id="rId11"/>
  </p:sldLayoutIdLst>
  <p:transition spd="slow">
    <p:diamond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Veronika\Desktop\&#1043;&#1091;&#1076;&#1086;&#1082;.mp3" TargetMode="Externa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Veronika\Desktop\&#1041;&#1072;&#1083;&#1072;&#1083;&#1072;&#1081;&#1082;&#1072;%20-%20&#1056;&#1091;&#1089;&#1089;&#1082;&#1072;&#1103;%20&#1085;&#1072;&#1088;&#1086;&#1076;&#1085;&#1072;&#1103;%20&#1084;&#1077;&#1083;&#1086;&#1076;&#1080;&#1103;.mp3" TargetMode="Externa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Veronika\Desktop\&#1058;&#1088;&#1077;&#1097;&#1077;&#1090;&#1082;&#1072;%20&#1080;%20%20&#1041;&#1091;&#1073;&#1077;&#1085;%20-%20&#1056;&#1091;&#1089;&#1089;&#1082;&#1072;&#1103;%20&#1079;&#1080;&#1084;&#1072;.mp3" TargetMode="Externa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5.jpeg"/><Relationship Id="rId2" Type="http://schemas.openxmlformats.org/officeDocument/2006/relationships/audio" Target="file:///C:\Users\Veronika\Desktop\&#1050;&#1091;&#1075;&#1080;&#1082;&#1083;&#1099;%20-%20&#1085;&#1072;&#1080;&#1075;&#1088;&#1099;&#1096;%20&#1076;&#1083;&#1103;%20&#1095;&#1072;&#1089;&#1090;&#1091;&#1096;&#1077;&#1082;.mp3" TargetMode="External"/><Relationship Id="rId1" Type="http://schemas.openxmlformats.org/officeDocument/2006/relationships/audio" Target="file:///C:\Users\Veronika\Desktop\&#1046;&#1072;&#1083;&#1077;&#1081;&#1082;&#1072;.mp3" TargetMode="Externa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10" Type="http://schemas.openxmlformats.org/officeDocument/2006/relationships/image" Target="../media/image25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0.jpeg"/><Relationship Id="rId2" Type="http://schemas.openxmlformats.org/officeDocument/2006/relationships/audio" Target="file:///C:\Users\Veronika\Desktop\&#1043;&#1072;&#1088;&#1084;&#1086;&#1085;&#1100;%20-%20&#1041;&#1072;&#1088;&#1099;&#1085;&#1103;%20(&#1085;&#1072;&#1080;&#1075;&#1088;&#1099;&#1096;%20&#1089;&#1086;%20&#1089;&#1074;&#1080;&#1089;&#1090;&#1086;&#1084;).mp3" TargetMode="External"/><Relationship Id="rId1" Type="http://schemas.openxmlformats.org/officeDocument/2006/relationships/audio" Target="file:///C:\Users\Veronika\Desktop\&#1056;&#1091;&#1089;&#1089;&#1082;&#1072;&#1103;%20&#1042;&#1086;&#1083;&#1099;&#1085;&#1082;&#1072;.mp3" TargetMode="Externa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10" Type="http://schemas.openxmlformats.org/officeDocument/2006/relationships/image" Target="../media/image25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Veronika\Desktop\&#1056;&#1091;&#1089;&#1089;&#1082;&#1072;&#1103;%20&#1085;&#1072;&#1088;&#1086;&#1076;&#1085;&#1103;%20-%20&#1055;&#1086;&#1083;&#1103;&#1085;&#1082;&#1072;%20(&#1086;&#1088;&#1082;&#1077;&#1089;&#1090;&#1088;%20&#1088;&#1091;&#1089;&#1089;&#1082;&#1080;&#1093;%20&#1085;&#1072;&#1088;&#1086;&#1076;&#1085;&#1099;&#1093;%20&#1080;&#1085;&#1089;&#1090;&#1088;&#1091;&#1084;&#1077;&#1085;&#1090;).mp3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Veronika\Desktop\&#1042;&#1086;&#1077;&#1085;&#1085;&#1099;&#1081;%20&#1086;&#1088;&#1082;&#1077;&#1089;&#1090;&#1088;%20-%20&#1052;&#1072;&#1088;&#1096;%20&#1055;&#1088;&#1086;&#1097;&#1072;&#1085;&#1100;&#1077;%20&#1089;&#1083;&#1086;&#1074;&#1103;&#1085;&#1082;&#1080;.mp3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6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Veronika\Desktop\&#1057;&#1083;&#1072;&#1074;&#1103;&#1085;&#1089;&#1082;&#1072;&#1103;%20&#1069;&#1090;&#1085;&#1086;-&#1084;&#1091;&#1079;&#1099;&#1082;&#1072;%20-%20&#1058;&#1091;&#1084;&#1072;&#1085;%20&#1074;&#1086;&#1081;&#1085;&#1099;.mp3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6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lkmusic.ru/instrument.php" TargetMode="External"/><Relationship Id="rId2" Type="http://schemas.openxmlformats.org/officeDocument/2006/relationships/hyperlink" Target="http://rusfolketno.com/russkij-narodny-instrumenti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u.wikipedia.org/wiki/%D0%9A%D0%B0%D1%82%D0%B5%D0%B3%D0%BE%D1%80%D0%B8%D1%8F:%D0%A0%D1%83%D1%81%D1%81%D0%BA%D0%B8%D0%B5_%D0%BD%D0%B0%D1%80%D0%BE%D0%B4%D0%BD%D1%8B%D0%B5_%D0%BC%D1%83%D0%B7%D1%8B%D0%BA%D0%B0%D0%BB%D1%8C%D0%BD%D1%8B%D0%B5_%D0%B8%D0%BD%D1%81%D1%82%D1%80%D1%83%D0%BC%D0%B5%D0%BD%D1%82%D1%8B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Veronika\Desktop\&#1050;&#1086;&#1083;&#1077;&#1089;&#1085;&#1072;&#1103;%20&#1083;&#1080;&#1088;&#1072;%20-%20&#1047;&#1074;&#1091;&#1095;&#1072;&#1085;&#1080;&#1077;.mp3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3" descr="муз.инструменты.jpg"/>
          <p:cNvPicPr>
            <a:picLocks noChangeAspect="1"/>
          </p:cNvPicPr>
          <p:nvPr/>
        </p:nvPicPr>
        <p:blipFill>
          <a:blip r:embed="rId3">
            <a:lum contras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9161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3175" y="1289080"/>
            <a:ext cx="9163050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44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</a:t>
            </a:r>
            <a:r>
              <a:rPr lang="ru-RU" sz="4400" b="1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Тема:</a:t>
            </a:r>
            <a:endParaRPr lang="ru-RU" sz="5400" b="1" i="1" u="sng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ru-RU" sz="6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Русские народные</a:t>
            </a:r>
          </a:p>
          <a:p>
            <a:pPr algn="ctr" eaLnBrk="1" hangingPunct="1">
              <a:defRPr/>
            </a:pPr>
            <a:r>
              <a:rPr lang="ru-RU" sz="6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музыкальные </a:t>
            </a:r>
          </a:p>
          <a:p>
            <a:pPr algn="ctr" eaLnBrk="1" hangingPunct="1">
              <a:defRPr/>
            </a:pPr>
            <a:r>
              <a:rPr lang="ru-RU" sz="6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инструменты</a:t>
            </a:r>
            <a:r>
              <a:rPr lang="ru-RU" sz="7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750" y="6308725"/>
            <a:ext cx="4000500" cy="54927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38" y="6321425"/>
            <a:ext cx="3956050" cy="54927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38" y="-12700"/>
            <a:ext cx="4019550" cy="54927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475" y="-12700"/>
            <a:ext cx="4070350" cy="54927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1345406" y="1491456"/>
            <a:ext cx="3216275" cy="51911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1392237" y="4810124"/>
            <a:ext cx="3289300" cy="52705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260431" y="1420020"/>
            <a:ext cx="3216275" cy="51911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284244" y="4863306"/>
            <a:ext cx="3216275" cy="51911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-255" y="509771"/>
            <a:ext cx="9144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Муниципальное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бюджетное общеобразовательное учреждение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Садовская средняя общеобразовательная школа филиал  с.Лозовое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с.Лозовое Тамбовского района Амурской области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652120" y="5085184"/>
            <a:ext cx="31683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МХК. 8 класс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Составила учитель русского языка и литературы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Ефимова Нина Васильевна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 г.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24744"/>
            <a:ext cx="4752975" cy="44624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Качество звучания музыкального инструмента </a:t>
            </a:r>
          </a:p>
          <a:p>
            <a:pPr marL="342900" indent="-342900" eaLnBrk="1" hangingPunct="1"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зависит от взаимосвязи и формы материалов, применяемых для изготовления инструмента;  </a:t>
            </a:r>
          </a:p>
          <a:p>
            <a:pPr marL="342900" indent="-342900" eaLnBrk="1" hangingPunct="1"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может быть изменено с помощью дополнительных приспособлений и различных приемов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звукоизвлечения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3" name="Picture 4" descr="http://web-kapiche.ru/uploads/posts/2013-03/1363596740_4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836712"/>
            <a:ext cx="3819784" cy="5256584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79875" y="4070258"/>
            <a:ext cx="5329237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2400" b="1" u="sng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До́мра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— русский и украинский народный струнный щипковый музыкальный инструмент с тремя или четырьмя струнами. Для извлечения звука используется медиатор.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88913"/>
            <a:ext cx="9144000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Струнные музыкальные инструменты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8896" y="788988"/>
            <a:ext cx="4824412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Aft>
                <a:spcPts val="0"/>
              </a:spcAft>
              <a:defRPr/>
            </a:pPr>
            <a:r>
              <a:rPr lang="ru-RU" sz="24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Гудок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старинный русский народный смычковый музыкальный инструмент овальной или грушевидной формы. Игра на нем походила на игру на виолончели.</a:t>
            </a:r>
          </a:p>
        </p:txBody>
      </p:sp>
      <p:pic>
        <p:nvPicPr>
          <p:cNvPr id="26629" name="Picture 4" descr="http://m6.paperblog.com/i/21/217153/-L-yfus3v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636588"/>
            <a:ext cx="2178050" cy="340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http://www.rusfolketno.com/images/stories/etno/gudok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436839">
            <a:off x="6072188" y="1285875"/>
            <a:ext cx="4313237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8" descr="http://s44.radikal.ru/i103/0906/6a/ded15d0ad42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371" y="3356992"/>
            <a:ext cx="1900460" cy="2472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://www.isoukit.ru/cache/images/wwwisoukitru/domra1_w40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3195638"/>
            <a:ext cx="2820987" cy="361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Гудо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2039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396163" y="6292850"/>
            <a:ext cx="166528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Гудок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13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311650"/>
            <a:ext cx="5329238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Aft>
                <a:spcPts val="0"/>
              </a:spcAft>
              <a:defRPr/>
            </a:pPr>
            <a:r>
              <a:rPr lang="ru-RU" sz="2300" b="1" u="sng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Гусли</a:t>
            </a:r>
            <a:r>
              <a:rPr lang="ru-RU" sz="2300" b="1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многострунный </a:t>
            </a:r>
            <a:r>
              <a:rPr lang="ru-RU" sz="23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щипковый </a:t>
            </a:r>
            <a:r>
              <a:rPr lang="ru-RU" sz="23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русский народный инструмент, из древесины березы, ели, </a:t>
            </a:r>
            <a:r>
              <a:rPr lang="ru-RU" sz="23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рябины</a:t>
            </a:r>
            <a:r>
              <a:rPr lang="ru-RU" sz="23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По форме гусли существуют треугольные, трапециевидные, прямоугольные.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04775"/>
            <a:ext cx="9144000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Струнные музыкальные инструменты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10545" y="965200"/>
            <a:ext cx="5026929" cy="2308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2400" b="1" u="sng" kern="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Балала́йка</a:t>
            </a:r>
            <a:r>
              <a:rPr lang="ru-RU" sz="2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- русский народный трёхструнный щипковый музы-</a:t>
            </a:r>
            <a:r>
              <a:rPr lang="ru-RU" sz="2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кальный</a:t>
            </a:r>
            <a:r>
              <a:rPr lang="ru-RU" sz="2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инструмент с </a:t>
            </a:r>
            <a:r>
              <a:rPr lang="ru-RU" sz="2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треу-гольным</a:t>
            </a:r>
            <a:r>
              <a:rPr lang="ru-RU" sz="2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деревянным </a:t>
            </a:r>
            <a:r>
              <a:rPr lang="ru-RU" sz="2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корпу</a:t>
            </a:r>
            <a:r>
              <a:rPr lang="ru-RU" sz="2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-сом. Чаще всего сопровождала русские плясовые песни. </a:t>
            </a:r>
          </a:p>
        </p:txBody>
      </p:sp>
      <p:pic>
        <p:nvPicPr>
          <p:cNvPr id="27653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476250"/>
            <a:ext cx="2141538" cy="31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2" descr="http://img12.nnm.ru/b/9/d/1/4/0e871f7023c01a1f74278bc979b_prev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80920">
            <a:off x="1776413" y="474663"/>
            <a:ext cx="2433637" cy="380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6256" y="3467500"/>
            <a:ext cx="2146411" cy="2335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6" name="Picture 6" descr="C:\Users\User\Pictures\гусли3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74" t="11719" r="5472" b="6250"/>
          <a:stretch>
            <a:fillRect/>
          </a:stretch>
        </p:blipFill>
        <p:spPr bwMode="auto">
          <a:xfrm rot="5647065">
            <a:off x="4688941" y="3767479"/>
            <a:ext cx="304165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4" descr="http://svetvmir.ru/wp-content/uploads/2014/02/474555778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09511">
            <a:off x="5448045" y="5459225"/>
            <a:ext cx="350043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948488" y="6389688"/>
            <a:ext cx="196691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Балалайка </a:t>
            </a:r>
          </a:p>
        </p:txBody>
      </p:sp>
      <p:pic>
        <p:nvPicPr>
          <p:cNvPr id="5" name="Балалайка - Русская народная мелод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88" y="6342063"/>
            <a:ext cx="51752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633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35025"/>
            <a:ext cx="58674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Aft>
                <a:spcPts val="0"/>
              </a:spcAft>
              <a:defRPr/>
            </a:pPr>
            <a:r>
              <a:rPr lang="ru-RU" sz="2200" b="1" u="sng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Ложки</a:t>
            </a:r>
            <a:r>
              <a:rPr lang="ru-RU" sz="2200" b="1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внешне не отличаются от обычных деревянных ложек, только из более твёрдых пород дерева.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44450"/>
            <a:ext cx="9144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Ударные музыкальные инструменты </a:t>
            </a:r>
          </a:p>
        </p:txBody>
      </p:sp>
      <p:pic>
        <p:nvPicPr>
          <p:cNvPr id="32777" name="Picture 9" descr="http://www.kuznya.ru/asset/instruments/use/big/lojki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81203" y="498722"/>
            <a:ext cx="2059256" cy="24179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1" name="Picture 13" descr="http://www.krugosvet.ru/images/1001766_PH10282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699" y="2301281"/>
            <a:ext cx="2520281" cy="262282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15" descr="https://lh3.googleusercontent.com/-XNZ4VZgsRhQ/UWV8vLIp3tI/AAAAAAAADgs/c5oEk0qy1ec/s800/05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3813" y="4270375"/>
            <a:ext cx="368935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18787" y="2881807"/>
            <a:ext cx="526891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2200" b="1" u="sng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Бу́бен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- музыкальный ударный инструмент, круглый с  натянутой на одной стороне кожей. Иногда внутри подвешиваются бубенчики и </a:t>
            </a:r>
            <a:r>
              <a:rPr lang="ru-RU" sz="2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колокольцы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37306" y="4960412"/>
            <a:ext cx="52705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Aft>
                <a:spcPts val="0"/>
              </a:spcAft>
              <a:defRPr/>
            </a:pPr>
            <a:r>
              <a:rPr lang="ru-RU" sz="22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Трещотка</a:t>
            </a:r>
            <a:r>
              <a:rPr lang="ru-RU" sz="2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народный инструмент, заменяющий хлопки в ладоши.  Состоит из набора 18-20 тонких дощечек длиной 16-18 см, соединенных плотной верёвкой.</a:t>
            </a:r>
          </a:p>
        </p:txBody>
      </p:sp>
      <p:pic>
        <p:nvPicPr>
          <p:cNvPr id="28681" name="Picture 7" descr="http://dynatone.ru/images/base/arm9900498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856122">
            <a:off x="4687888" y="544513"/>
            <a:ext cx="3009900" cy="219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1" descr="http://www.sertse.ru/sites/default/files/images/ycil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0563" y="2178050"/>
            <a:ext cx="1874837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867400" y="6389688"/>
            <a:ext cx="30480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Трещотка и бубен</a:t>
            </a:r>
          </a:p>
        </p:txBody>
      </p:sp>
      <p:pic>
        <p:nvPicPr>
          <p:cNvPr id="6" name="Трещетка и  Бубен - Русская зим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975" y="6524625"/>
            <a:ext cx="280988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75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4450"/>
            <a:ext cx="9144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26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Духовые и язычковые музыкальные инструменты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950" y="549275"/>
            <a:ext cx="903605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b="1" u="sng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Сопель</a:t>
            </a:r>
            <a:r>
              <a:rPr lang="ru-RU" sz="2000" b="1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род свистковой продольной деревянной флейты, имеет 6 голосовых отверстий.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b="1" u="sng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Рожок</a:t>
            </a:r>
            <a:r>
              <a:rPr lang="ru-RU" sz="2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пастуший деревянный инструмент конической формы. 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b="1" u="sng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Жалейка</a:t>
            </a:r>
            <a:r>
              <a:rPr lang="ru-RU" sz="2000" b="1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деревянная, тростниковая трубочка с раструбом, длиной 10-20 см. Тембр пронзительный и жалостливый. 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b="1" u="sng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Свирель</a:t>
            </a:r>
            <a:r>
              <a:rPr lang="ru-RU" sz="2000" b="1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род продольной флейты, может быть </a:t>
            </a:r>
            <a:r>
              <a:rPr lang="ru-RU" sz="2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двухствольным</a:t>
            </a:r>
            <a:r>
              <a:rPr lang="ru-RU" sz="2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Головка ствола имеет форму в виде клюва.   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b="1" u="sng" kern="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Куги́клы</a:t>
            </a:r>
            <a:r>
              <a:rPr lang="ru-RU" sz="2000" b="1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разновидность </a:t>
            </a:r>
            <a:r>
              <a:rPr lang="ru-RU" sz="2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многоствольчатой</a:t>
            </a:r>
            <a:r>
              <a:rPr lang="ru-RU" sz="2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флейты, из 3-5 трубок одинакового диаметра, но разной длины.</a:t>
            </a:r>
          </a:p>
        </p:txBody>
      </p:sp>
      <p:pic>
        <p:nvPicPr>
          <p:cNvPr id="30724" name="Picture 2" descr="http://dynatone.ru/images/base/arm99013349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291" y="3510614"/>
            <a:ext cx="1722314" cy="3251481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6" descr="http://content.foto.mail.ru/mail/pishkina.tomka/_answers/i-14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8163" y="3510613"/>
            <a:ext cx="2217528" cy="3251481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8" descr="http://pics.livejournal.com/antplat/pic/0032yqdq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87827" y="3510612"/>
            <a:ext cx="2112365" cy="3251481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10" descr="http://skybeat.ru/cms/content/items/1018/img_0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51463" y="3518159"/>
            <a:ext cx="2673471" cy="1371011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12" descr="http://meloman-sotik.info/wp-content/uploads/2012/10/%D0%9A%D1%83%D0%B2%D0%B8%D0%BA%D0%BB%D1%8B5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32912" y="4948568"/>
            <a:ext cx="2675592" cy="1864808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650" y="6372225"/>
            <a:ext cx="11128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Сопель </a:t>
            </a:r>
            <a:endParaRPr lang="ru-RU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35150" y="6372225"/>
            <a:ext cx="91281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spc="-7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Рожок </a:t>
            </a:r>
            <a:endParaRPr lang="ru-RU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3800" y="3492500"/>
            <a:ext cx="1246188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Жалейка 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12088" y="4337050"/>
            <a:ext cx="1258887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Свирель 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00788" y="6392863"/>
            <a:ext cx="124460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Куги́клы</a:t>
            </a:r>
            <a:r>
              <a:rPr lang="ru-RU" b="1" i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i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9" name="Жалей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613" y="6524625"/>
            <a:ext cx="325437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Кугиклы - наигрыш для частушек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213" y="6524625"/>
            <a:ext cx="279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342188" y="6343650"/>
            <a:ext cx="19685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Жалейка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34250" y="6318250"/>
            <a:ext cx="19685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Кугиклы</a:t>
            </a:r>
            <a:endParaRPr lang="ru-RU" sz="2400" b="1" i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0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737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6" grpId="0"/>
      <p:bldP spid="16" grpId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175" y="568325"/>
            <a:ext cx="9013825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b="1" u="sng" kern="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Волы́нка</a:t>
            </a:r>
            <a:r>
              <a:rPr lang="ru-RU" sz="2000" b="1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воздушный резервуар из шкуры животного, зашитой наглухо и снабженной трубками. 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b="1" u="sng" kern="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Гармо́нь</a:t>
            </a:r>
            <a:r>
              <a:rPr lang="ru-RU" sz="2000" b="1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язычковый клавишно-пневматический инструмент, произошла от азиатского инструмента, в современном виде появилась в Санкт-Петербурге. 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sz="2000" b="1" u="sng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Баян</a:t>
            </a:r>
            <a:r>
              <a:rPr lang="ru-RU" sz="2000" b="1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разновидность гармони, с большой полнотой и силой звука, на нем возможно исполнение сложных произведений.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44450"/>
            <a:ext cx="9144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2600" b="1" i="1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Духовые и язычковые музыкальные инструменты</a:t>
            </a:r>
          </a:p>
        </p:txBody>
      </p:sp>
      <p:pic>
        <p:nvPicPr>
          <p:cNvPr id="31748" name="Picture 4" descr="http://bagpipes.narod.ru/pic/volinka_18v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293" y="2938466"/>
            <a:ext cx="2347269" cy="387491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2" descr="http://shininghappypeople.net/rwotd/media/blogs/rwotd/2009-04/bagpipe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875" y="4941888"/>
            <a:ext cx="19431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8" descr="http://rosyjskadusza.cba.pl/images/76949579_5350786307826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27784" y="3007232"/>
            <a:ext cx="3307057" cy="3822451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6" descr="http://bayanvignoni.narod.ru/index_soubory/garmon_soubory/image019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2994519"/>
            <a:ext cx="2573337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Рисунок 3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88110" y="3007232"/>
            <a:ext cx="3019067" cy="3527691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26098" y="2982495"/>
            <a:ext cx="12763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Волы́нка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17653" y="6334604"/>
            <a:ext cx="123507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Гармо́нь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98352" y="3091385"/>
            <a:ext cx="785813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spc="-5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Баян </a:t>
            </a:r>
            <a:endParaRPr lang="ru-RU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92963" y="6367463"/>
            <a:ext cx="19685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Волынка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97738" y="6378575"/>
            <a:ext cx="19685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Гармонь </a:t>
            </a:r>
          </a:p>
        </p:txBody>
      </p:sp>
      <p:pic>
        <p:nvPicPr>
          <p:cNvPr id="7" name="Русская Волын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713" y="6434138"/>
            <a:ext cx="40640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Гармонь - Барыня (наигрыш со свистом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713" y="6472238"/>
            <a:ext cx="41275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2653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154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" grpId="0"/>
      <p:bldP spid="12" grpId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gnesin.ru/images/rus_nar_orc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5" y="3717032"/>
            <a:ext cx="6264696" cy="306034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Рисунок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47316" y="116631"/>
            <a:ext cx="6824825" cy="351239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692696"/>
            <a:ext cx="2266951" cy="1784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rPr>
              <a:t>Музыкальные оркестры русских народных инструментов</a:t>
            </a:r>
            <a:endParaRPr lang="ru-RU" sz="2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3" name="Русская народня - Полянка (оркестр русских народных инструмент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1944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18250" y="4062413"/>
            <a:ext cx="2771775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b="1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Русская народная мелодия «Полянка»</a:t>
            </a:r>
          </a:p>
          <a:p>
            <a:pPr algn="ctr">
              <a:spcAft>
                <a:spcPts val="0"/>
              </a:spcAft>
              <a:defRPr/>
            </a:pPr>
            <a:r>
              <a:rPr lang="ru-RU" b="1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(Исполняет оркестр русских народных инструментов </a:t>
            </a:r>
          </a:p>
          <a:p>
            <a:pPr algn="ctr">
              <a:spcAft>
                <a:spcPts val="0"/>
              </a:spcAft>
              <a:defRPr/>
            </a:pPr>
            <a:r>
              <a:rPr lang="ru-RU" b="1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им. Н. Осипова. Партия свирели – </a:t>
            </a:r>
          </a:p>
          <a:p>
            <a:pPr algn="ctr">
              <a:spcAft>
                <a:spcPts val="0"/>
              </a:spcAft>
              <a:defRPr/>
            </a:pPr>
            <a:r>
              <a:rPr lang="ru-RU" b="1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 </a:t>
            </a:r>
            <a:r>
              <a:rPr lang="ru-RU" b="1" i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Бутушин</a:t>
            </a:r>
            <a:r>
              <a:rPr lang="ru-RU" b="1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07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05418"/>
            <a:ext cx="9144000" cy="17081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21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Народные музыкальные инструменты сопутствовали рус-</a:t>
            </a:r>
            <a:r>
              <a:rPr lang="ru-RU" sz="2100" b="1" kern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скому</a:t>
            </a:r>
            <a:r>
              <a:rPr lang="ru-RU" sz="21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человеку всю его жизнь. </a:t>
            </a:r>
            <a:r>
              <a:rPr lang="ru-RU" sz="21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Сопровождали свадебные обряды, народные праздники: «Купала», «Масленица», «Радуница» и др. Сопель, гусли, бубен, волынка – наиболее популярные инструменты на народных игрищах и празднествах </a:t>
            </a:r>
          </a:p>
        </p:txBody>
      </p:sp>
      <p:pic>
        <p:nvPicPr>
          <p:cNvPr id="33795" name="Picture 2" descr="http://kostromama.ru/image/160/195/1/im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228841"/>
            <a:ext cx="6669179" cy="4444977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0699" y="2228840"/>
            <a:ext cx="2086348" cy="2545491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3798" name="Picture 6" descr="http://www.stavrosha.ru/media/filebrowser/muzika_medium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46"/>
          <a:stretch/>
        </p:blipFill>
        <p:spPr bwMode="auto">
          <a:xfrm>
            <a:off x="6920699" y="4761860"/>
            <a:ext cx="2074362" cy="20072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3813" y="131763"/>
            <a:ext cx="9144001" cy="1568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России военная музыка издавна способствовала фор-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мированию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морально-боевых качеств русского солдата.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Употребление музыкальных инструментов (духовых и ударных) на войне было известно уже древним народам. </a:t>
            </a:r>
          </a:p>
        </p:txBody>
      </p:sp>
      <p:sp>
        <p:nvSpPr>
          <p:cNvPr id="34819" name="Прямоугольник 2"/>
          <p:cNvSpPr>
            <a:spLocks noChangeArrowheads="1"/>
          </p:cNvSpPr>
          <p:nvPr/>
        </p:nvSpPr>
        <p:spPr bwMode="auto">
          <a:xfrm>
            <a:off x="0" y="6381750"/>
            <a:ext cx="914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18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Оркестр 202-го пехотного запасного полка. Фото 1916 г.</a:t>
            </a:r>
          </a:p>
        </p:txBody>
      </p:sp>
      <p:pic>
        <p:nvPicPr>
          <p:cNvPr id="34820" name="Picture 2" descr="http://kostromka.ru/kostroma/land/06/kleyn/img/klein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6071" y="1686292"/>
            <a:ext cx="7105203" cy="481565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2238"/>
            <a:ext cx="9144000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период Киевской Руси и позже военные походы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сопро-вождались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музыкой с применением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труб, бубнов, сопелей, позднее - 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накр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набатов, литавр, а также 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сипошей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варганов, тулумбасов и барабанов.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некоторых князей при тридцати полках имелось 140 труб и бубен. </a:t>
            </a:r>
          </a:p>
        </p:txBody>
      </p:sp>
      <p:pic>
        <p:nvPicPr>
          <p:cNvPr id="35843" name="Picture 2" descr="http://kremlin-military-tattoo.ru/images/press/for_smi/250712/00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3608" y="2132856"/>
            <a:ext cx="7056784" cy="4420636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Прямоугольник 3"/>
          <p:cNvSpPr>
            <a:spLocks noChangeArrowheads="1"/>
          </p:cNvSpPr>
          <p:nvPr/>
        </p:nvSpPr>
        <p:spPr bwMode="auto">
          <a:xfrm>
            <a:off x="0" y="6443663"/>
            <a:ext cx="914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Военный оркестр лейб-гвардии Преображенского полка. Около 1860-х г. 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2" descr="http://www.cultnord.ru/mUserFiles/Image/3/15_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1229" y="3161633"/>
            <a:ext cx="5236980" cy="34151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www.orientmuseum.ru/pics/uva/uva_doll_big.jpg"/>
          <p:cNvPicPr>
            <a:picLocks noChangeAspect="1" noChangeArrowheads="1"/>
          </p:cNvPicPr>
          <p:nvPr/>
        </p:nvPicPr>
        <p:blipFill rotWithShape="1"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30928" y="3373034"/>
            <a:ext cx="1849906" cy="3024000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teatr-kukolsm.ru/img/image/image076.jpg"/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077" y="3357212"/>
            <a:ext cx="1880152" cy="3024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7950" y="115888"/>
            <a:ext cx="9036050" cy="29940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Aft>
                <a:spcPts val="300"/>
              </a:spcAft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 домашнего задания.</a:t>
            </a:r>
          </a:p>
          <a:p>
            <a:pPr marL="972000" indent="-324000" eaLnBrk="1" hangingPunct="1">
              <a:spcAft>
                <a:spcPts val="30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Назовите виды кукольных театров. </a:t>
            </a:r>
          </a:p>
          <a:p>
            <a:pPr marL="972000" indent="-324000" eaLnBrk="1" hangingPunct="1">
              <a:spcAft>
                <a:spcPts val="30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куклы вы знаете? В чем их особенность?</a:t>
            </a:r>
          </a:p>
          <a:p>
            <a:pPr marL="972000" indent="-324000" eaLnBrk="1" hangingPunct="1">
              <a:spcAft>
                <a:spcPts val="30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вы знаете о Петрушке.                                                  Назовите его собратьев из других стран мира. </a:t>
            </a:r>
          </a:p>
          <a:p>
            <a:pPr marL="972000" indent="-324000" eaLnBrk="1" hangingPunct="1">
              <a:spcAft>
                <a:spcPts val="30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театра существуют в России? </a:t>
            </a:r>
          </a:p>
          <a:p>
            <a:pPr marL="972000" indent="-324000" eaLnBrk="1" hangingPunct="1">
              <a:spcAft>
                <a:spcPts val="30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вы знаете о театре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Ваянг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5" y="706438"/>
            <a:ext cx="34586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24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боевым старым русским инструментам принадлежат литавры, </a:t>
            </a:r>
            <a:r>
              <a:rPr lang="ru-RU" sz="2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применявшиеся            при царе Алексее Михайловиче в рейтарских конных полках, и </a:t>
            </a:r>
            <a:r>
              <a:rPr lang="ru-RU" sz="2400" b="1" kern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накры</a:t>
            </a:r>
            <a:r>
              <a:rPr lang="ru-RU" sz="2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известные в настоящее время    под названием бубен. </a:t>
            </a:r>
          </a:p>
        </p:txBody>
      </p:sp>
      <p:pic>
        <p:nvPicPr>
          <p:cNvPr id="36867" name="Picture 4" descr="http://www.partita.ru/instruments/kettledrums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6"/>
          <a:stretch/>
        </p:blipFill>
        <p:spPr bwMode="auto">
          <a:xfrm>
            <a:off x="3544385" y="112316"/>
            <a:ext cx="2634616" cy="34200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6" descr="http://2.bp.blogspot.com/-NpdjwkrdHW8/Ui3188Dt4LI/AAAAAAAAE0E/leMHEe273RM/s1600/nakry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95239" y="3600092"/>
            <a:ext cx="5513265" cy="3141276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8" descr="http://900igr.net/datai/muzyka/Instrumenty-orkestra/0015-026-Litavry-tembr-ot-ele-slyshnogo-shorokha-do-moschnogo-grokhot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6506" y="116632"/>
            <a:ext cx="3005446" cy="34200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64163" y="3152775"/>
            <a:ext cx="12954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Литавры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35375" y="6237288"/>
            <a:ext cx="9334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Накры</a:t>
            </a:r>
            <a:endParaRPr lang="ru-RU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Прямоугольник 1"/>
          <p:cNvSpPr>
            <a:spLocks noChangeArrowheads="1"/>
          </p:cNvSpPr>
          <p:nvPr/>
        </p:nvSpPr>
        <p:spPr bwMode="auto">
          <a:xfrm>
            <a:off x="14288" y="131763"/>
            <a:ext cx="91440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9875" indent="179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spcAft>
                <a:spcPts val="0"/>
              </a:spcAft>
              <a:defRPr/>
            </a:pPr>
            <a:r>
              <a:rPr lang="ru-RU" sz="24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Петр Великий заботился об улучшении военной музыки: </a:t>
            </a:r>
            <a:r>
              <a:rPr lang="ru-RU" sz="24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Германии выписаны были знающие люди для обучения солдат, игравших от 11-ти до 12 часов дня на адмиралтейской башне.</a:t>
            </a:r>
          </a:p>
        </p:txBody>
      </p:sp>
      <p:pic>
        <p:nvPicPr>
          <p:cNvPr id="37891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77948" y="1700808"/>
            <a:ext cx="6850436" cy="483045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Прямоугольник 2"/>
          <p:cNvSpPr>
            <a:spLocks noChangeArrowheads="1"/>
          </p:cNvSpPr>
          <p:nvPr/>
        </p:nvSpPr>
        <p:spPr bwMode="auto">
          <a:xfrm>
            <a:off x="0" y="6443663"/>
            <a:ext cx="914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1800" b="1" i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Молодой Петр I и армия. Автор неизвестен.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93750"/>
            <a:ext cx="4032250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настоящее время наш военный оркестр достиг совершенства,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может давать ежегодно концерт-монстр, в котором несколько сотен музыкантов стройно исполняют весьма сложные пьесы. К военной музыке следует отнести также хоры полковых песенников.</a:t>
            </a:r>
          </a:p>
        </p:txBody>
      </p:sp>
      <p:pic>
        <p:nvPicPr>
          <p:cNvPr id="38915" name="Picture 4" descr="http://function.mil.ru/images/military/military/photo/66parad%252520(150)%5B1%5D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32249" y="158816"/>
            <a:ext cx="5081638" cy="3382553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6" descr="http://img-fotki.yandex.ru/get/6306/28896985.3d/0_70583_50d52cd5_orig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32249" y="3592481"/>
            <a:ext cx="5085803" cy="271684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Box 3"/>
          <p:cNvSpPr txBox="1">
            <a:spLocks noChangeArrowheads="1"/>
          </p:cNvSpPr>
          <p:nvPr/>
        </p:nvSpPr>
        <p:spPr bwMode="auto">
          <a:xfrm>
            <a:off x="3851275" y="6165850"/>
            <a:ext cx="5292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Военный оркестр России на параде 9 мая на Красной площади. 2012г.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950" y="5653088"/>
            <a:ext cx="3851275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rPr>
              <a:t>Военный оркестр президентского полка. Марш "Прощанье славянки"</a:t>
            </a:r>
            <a:endParaRPr lang="ru-RU" sz="2000" b="1" i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4" name="Военный оркестр - Марш Прощанье словян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713" y="6492875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633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Прямоугольник 2"/>
          <p:cNvSpPr>
            <a:spLocks noChangeArrowheads="1"/>
          </p:cNvSpPr>
          <p:nvPr/>
        </p:nvSpPr>
        <p:spPr bwMode="auto">
          <a:xfrm>
            <a:off x="1006475" y="184150"/>
            <a:ext cx="7345363" cy="954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Русские народные музыкальные инструменты</a:t>
            </a:r>
            <a:endParaRPr lang="ru-RU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8763" y="1731963"/>
            <a:ext cx="2413000" cy="4619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Струнные</a:t>
            </a:r>
            <a:endParaRPr lang="ru-RU" sz="1100" dirty="0">
              <a:solidFill>
                <a:srgbClr val="CC0099"/>
              </a:solidFill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52775" y="1624013"/>
            <a:ext cx="3071813" cy="8318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Духовые и язычковые</a:t>
            </a:r>
            <a:endParaRPr lang="ru-RU" sz="2000" dirty="0">
              <a:solidFill>
                <a:srgbClr val="CC0099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18300" y="1735138"/>
            <a:ext cx="1819275" cy="460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Ударные</a:t>
            </a:r>
            <a:endParaRPr lang="ru-RU" sz="1100" dirty="0">
              <a:solidFill>
                <a:srgbClr val="CC0099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6363" y="2789238"/>
            <a:ext cx="2786062" cy="12001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балалайка, гудок, гусли, домра</a:t>
            </a:r>
            <a:endParaRPr lang="ru-RU" sz="2000" dirty="0">
              <a:solidFill>
                <a:srgbClr val="993366"/>
              </a:solidFill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71813" y="2878138"/>
            <a:ext cx="3286125" cy="15684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баян, волынка, гармонь, рожок, свирель, </a:t>
            </a:r>
            <a:r>
              <a:rPr lang="ru-RU" sz="2400" b="1" dirty="0" err="1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кугиклы</a:t>
            </a:r>
            <a:r>
              <a:rPr lang="ru-RU" sz="2400" b="1" dirty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, жалейка, </a:t>
            </a:r>
            <a:r>
              <a:rPr lang="ru-RU" sz="2400" b="1" dirty="0" err="1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колюка</a:t>
            </a:r>
            <a:endParaRPr lang="ru-RU" sz="2000" dirty="0">
              <a:solidFill>
                <a:srgbClr val="993366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37325" y="2603500"/>
            <a:ext cx="2428875" cy="15700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бубен, </a:t>
            </a:r>
            <a:r>
              <a:rPr lang="ru-RU" sz="2400" b="1" dirty="0" err="1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гусачок</a:t>
            </a:r>
            <a:r>
              <a:rPr lang="ru-RU" sz="2400" b="1" dirty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, дрова, ложки, трещотки</a:t>
            </a:r>
            <a:endParaRPr lang="ru-RU" sz="2000" dirty="0">
              <a:solidFill>
                <a:srgbClr val="993366"/>
              </a:solidFill>
              <a:latin typeface="Arial" charset="0"/>
            </a:endParaRPr>
          </a:p>
        </p:txBody>
      </p:sp>
      <p:cxnSp>
        <p:nvCxnSpPr>
          <p:cNvPr id="11" name="Прямая со стрелкой 10"/>
          <p:cNvCxnSpPr>
            <a:stCxn id="39938" idx="2"/>
            <a:endCxn id="4" idx="0"/>
          </p:cNvCxnSpPr>
          <p:nvPr/>
        </p:nvCxnSpPr>
        <p:spPr>
          <a:xfrm flipH="1">
            <a:off x="1465263" y="1138238"/>
            <a:ext cx="3213100" cy="593725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39938" idx="2"/>
            <a:endCxn id="5" idx="0"/>
          </p:cNvCxnSpPr>
          <p:nvPr/>
        </p:nvCxnSpPr>
        <p:spPr>
          <a:xfrm>
            <a:off x="4678363" y="1138238"/>
            <a:ext cx="11112" cy="485775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39938" idx="2"/>
            <a:endCxn id="6" idx="0"/>
          </p:cNvCxnSpPr>
          <p:nvPr/>
        </p:nvCxnSpPr>
        <p:spPr>
          <a:xfrm>
            <a:off x="4678363" y="1138238"/>
            <a:ext cx="2949575" cy="596900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4" idx="2"/>
            <a:endCxn id="7" idx="0"/>
          </p:cNvCxnSpPr>
          <p:nvPr/>
        </p:nvCxnSpPr>
        <p:spPr>
          <a:xfrm>
            <a:off x="1465263" y="2193925"/>
            <a:ext cx="34925" cy="595313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5" idx="2"/>
            <a:endCxn id="8" idx="0"/>
          </p:cNvCxnSpPr>
          <p:nvPr/>
        </p:nvCxnSpPr>
        <p:spPr>
          <a:xfrm>
            <a:off x="4689475" y="2455863"/>
            <a:ext cx="25400" cy="422275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6" idx="2"/>
            <a:endCxn id="9" idx="0"/>
          </p:cNvCxnSpPr>
          <p:nvPr/>
        </p:nvCxnSpPr>
        <p:spPr>
          <a:xfrm>
            <a:off x="7627938" y="2195513"/>
            <a:ext cx="123825" cy="407987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99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" y="3998913"/>
            <a:ext cx="3081338" cy="312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0" name="Picture 4" descr="C:\Users\User\Desktop\русские инструменты\instrument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17"/>
          <a:stretch>
            <a:fillRect/>
          </a:stretch>
        </p:blipFill>
        <p:spPr bwMode="auto">
          <a:xfrm>
            <a:off x="3152775" y="4173538"/>
            <a:ext cx="5284788" cy="268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90975" y="4805363"/>
            <a:ext cx="4572000" cy="1568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Славянская </a:t>
            </a:r>
            <a:r>
              <a:rPr lang="ru-RU" sz="2400" b="1" i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этномузыка</a:t>
            </a:r>
            <a:r>
              <a:rPr lang="ru-RU" sz="2400" b="1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- «Туман войны» (используются 17 русских народных инструментов)</a:t>
            </a:r>
          </a:p>
        </p:txBody>
      </p:sp>
      <p:pic>
        <p:nvPicPr>
          <p:cNvPr id="3" name="Славянская Этно-музыка - Туман войн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525" y="62404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698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Прямоугольник 1"/>
          <p:cNvSpPr>
            <a:spLocks noChangeArrowheads="1"/>
          </p:cNvSpPr>
          <p:nvPr/>
        </p:nvSpPr>
        <p:spPr bwMode="auto">
          <a:xfrm>
            <a:off x="179388" y="115888"/>
            <a:ext cx="8964612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Закрепление материала</a:t>
            </a:r>
          </a:p>
          <a:p>
            <a:pPr marL="540000" indent="-3240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Назовите группы народных инструментов.</a:t>
            </a:r>
          </a:p>
          <a:p>
            <a:pPr marL="540000" indent="-3240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Назовите примеры инструментов каждой группы.</a:t>
            </a:r>
          </a:p>
          <a:p>
            <a:pPr marL="540000" indent="-3240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Какие инструменты используют  военные оркестры?</a:t>
            </a:r>
          </a:p>
          <a:p>
            <a:pPr marL="540000" indent="-3240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Из каких групп  инструментов формируется военный оркестр?</a:t>
            </a:r>
          </a:p>
          <a:p>
            <a:pPr marL="540000" indent="-3240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Выскажите ваше отношение к русским народным инструментам и музыке.</a:t>
            </a:r>
          </a:p>
        </p:txBody>
      </p:sp>
      <p:pic>
        <p:nvPicPr>
          <p:cNvPr id="3" name="Picture 3" descr="C:\Users\User\Desktop\a20159d3aba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146" y="3142108"/>
            <a:ext cx="2448272" cy="37307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3012" name="Picture 7" descr="http://xn--80ahacpb3acoz.xn--p1ai/uploads/CACHE/images/mainimages_3/b8d1cb12ae21ebe5a528ac59cb44630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7900" y="3482975"/>
            <a:ext cx="256063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9" descr="http://narodnik-krasnodar.ru/d/214414/t/v0/images/tp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3349625"/>
            <a:ext cx="4403725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712968" cy="5982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2800" b="1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Литература.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600"/>
              </a:spcAft>
              <a:buSzPts val="1400"/>
              <a:buFont typeface="+mj-lt"/>
              <a:buAutoNum type="arabicPeriod"/>
            </a:pPr>
            <a:r>
              <a:rPr lang="ru-RU" b="1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Учебник </a:t>
            </a:r>
            <a:r>
              <a:rPr lang="ru-RU" b="1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«Мировая художественная культура». 7-9 классы: Базовый уровень.  </a:t>
            </a:r>
            <a:r>
              <a:rPr lang="ru-RU" b="1" dirty="0" err="1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Г.И.Данилова</a:t>
            </a:r>
            <a:r>
              <a:rPr lang="ru-RU" b="1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. Москва. Дрофа. 2010 год.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1270" lvl="0" indent="-342900">
              <a:lnSpc>
                <a:spcPct val="150000"/>
              </a:lnSpc>
              <a:spcAft>
                <a:spcPts val="600"/>
              </a:spcAft>
              <a:buSzPts val="1400"/>
              <a:buFont typeface="+mj-lt"/>
              <a:buAutoNum type="arabicPeriod"/>
            </a:pPr>
            <a:r>
              <a:rPr lang="ru-RU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http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://rusfolketno.com/russkij-narodny-instrumenti</a:t>
            </a:r>
            <a:endParaRPr lang="ru-RU" b="1" dirty="0">
              <a:solidFill>
                <a:srgbClr val="40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1270" lvl="0" indent="-342900">
              <a:lnSpc>
                <a:spcPct val="150000"/>
              </a:lnSpc>
              <a:spcAft>
                <a:spcPts val="600"/>
              </a:spcAft>
              <a:buSzPts val="1400"/>
              <a:buFont typeface="+mj-lt"/>
              <a:buAutoNum type="arabicPeriod"/>
            </a:pP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http://www.folkmusic.ru/instrument.php</a:t>
            </a:r>
            <a:endParaRPr lang="ru-RU" b="1" dirty="0">
              <a:solidFill>
                <a:srgbClr val="40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1270" lvl="0" indent="-342900">
              <a:lnSpc>
                <a:spcPct val="150000"/>
              </a:lnSpc>
              <a:spcAft>
                <a:spcPts val="600"/>
              </a:spcAft>
              <a:buSzPts val="1400"/>
              <a:buFont typeface="+mj-lt"/>
              <a:buAutoNum type="arabicPeriod"/>
            </a:pPr>
            <a:r>
              <a:rPr lang="ru-RU" b="1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Википедия – 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https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://</a:t>
            </a:r>
            <a:r>
              <a:rPr lang="en-US" b="1" u="sng" dirty="0" err="1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ru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.</a:t>
            </a:r>
            <a:r>
              <a:rPr lang="en-US" b="1" u="sng" dirty="0" err="1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wikipedia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.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org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/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wiki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/%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0%9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A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0%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B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0%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1%82%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0%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B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5%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0%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B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3%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0%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BE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1%80%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0%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B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8%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1%8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F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:%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0%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A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0%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1%83%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1%81%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1%81%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0%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BA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0%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B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8%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0%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B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5_%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0%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BD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0%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B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0%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1%80%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0%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BE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0%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B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4%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0%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BD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1%8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B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0%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B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5_%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0%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BC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1%83%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0%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B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7%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1%8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B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0%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BA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0%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B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0%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0%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BB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1%8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C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0%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BD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1%8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B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0%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B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5_%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0%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B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8%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0%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BD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1%81%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1%82%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1%80%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1%83%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0%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BC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0%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B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5%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0%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BD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1%82%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1%8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B</a:t>
            </a:r>
            <a:endParaRPr lang="ru-RU" b="1" dirty="0">
              <a:solidFill>
                <a:srgbClr val="40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454126"/>
      </p:ext>
    </p:extLst>
  </p:cSld>
  <p:clrMapOvr>
    <a:masterClrMapping/>
  </p:clrMapOvr>
  <p:transition spd="slow">
    <p:diamond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2218" y="2276872"/>
            <a:ext cx="5259564" cy="428400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260350"/>
            <a:ext cx="9144000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Народные музыкальные инструменты - это яркая страница истории славян и русского народа. </a:t>
            </a:r>
          </a:p>
          <a:p>
            <a:pPr algn="ctr" eaLnBrk="1" hangingPunct="1">
              <a:defRPr/>
            </a:pPr>
            <a:r>
              <a:rPr lang="ru-RU" sz="2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показывают богатство русской души, </a:t>
            </a:r>
          </a:p>
          <a:p>
            <a:pPr algn="ctr" eaLnBrk="1" hangingPunct="1">
              <a:defRPr/>
            </a:pPr>
            <a:r>
              <a:rPr lang="ru-RU" sz="2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творческий нрав, свидетельствуют о высокой </a:t>
            </a:r>
          </a:p>
          <a:p>
            <a:pPr algn="ctr" eaLnBrk="1" hangingPunct="1">
              <a:defRPr/>
            </a:pPr>
            <a:r>
              <a:rPr lang="ru-RU" sz="2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моральной и духовной культуре.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25" y="101600"/>
            <a:ext cx="9144000" cy="238526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600"/>
              </a:spcAft>
              <a:defRPr/>
            </a:pPr>
            <a:r>
              <a:rPr lang="ru-RU" sz="24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возникновения и развития музыки тесно связана с обрядовой религиозной деятельностью и язычеством. </a:t>
            </a:r>
          </a:p>
          <a:p>
            <a:pPr algn="ctr" eaLnBrk="1" hangingPunct="1">
              <a:defRPr/>
            </a:pPr>
            <a:r>
              <a:rPr lang="ru-RU" sz="2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Киевской Руси был запрет на использование музы-</a:t>
            </a:r>
            <a:r>
              <a:rPr lang="ru-RU" sz="2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кальных</a:t>
            </a:r>
            <a:r>
              <a:rPr lang="ru-RU" sz="2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инструментов в храмах. Религиозные каноны не допускали песенки скоморохов, которые использовали исконно народные музыкальные инструменты.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7604" y="2486868"/>
            <a:ext cx="7128792" cy="4053037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4" name="TextBox 3"/>
          <p:cNvSpPr txBox="1"/>
          <p:nvPr/>
        </p:nvSpPr>
        <p:spPr>
          <a:xfrm>
            <a:off x="0" y="6443663"/>
            <a:ext cx="9144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Скоморошество в Киевской Руси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225" y="758825"/>
            <a:ext cx="4168775" cy="52625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То, что использовалось средневековыми скоморохами, почти не дошло до наших лет. Принято считать традиционно русскими музыкальные инструменты, использовавшиеся пастухами и </a:t>
            </a:r>
          </a:p>
          <a:p>
            <a:pPr algn="ctr" eaLnBrk="1" hangingPunct="1">
              <a:defRPr/>
            </a:pPr>
            <a:r>
              <a:rPr lang="ru-RU" sz="2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жителями деревень: </a:t>
            </a:r>
            <a:r>
              <a:rPr lang="ru-RU" sz="2400" b="1" i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гусли и гудки, рожки, дудки, трубы, бубны, охотничьи рога.</a:t>
            </a:r>
          </a:p>
        </p:txBody>
      </p:sp>
      <p:pic>
        <p:nvPicPr>
          <p:cNvPr id="52226" name="Picture 2" descr="http://folkmusic.narod.ru/images/Set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82961"/>
            <a:ext cx="4845427" cy="3634071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11" descr="buben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8788" y="1778000"/>
            <a:ext cx="21558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2678" y="3763077"/>
            <a:ext cx="4963818" cy="2978291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138" y="461963"/>
            <a:ext cx="4416425" cy="58626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Aft>
                <a:spcPts val="300"/>
              </a:spcAft>
              <a:defRPr/>
            </a:pPr>
            <a:r>
              <a:rPr lang="ru-RU" sz="2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Киевской Руси были известны музыкальные инструменты:</a:t>
            </a:r>
          </a:p>
          <a:p>
            <a:pPr marL="342900" indent="-342900" eaLnBrk="1" hangingPunct="1"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деревянные трубы и рога </a:t>
            </a:r>
            <a:r>
              <a:rPr lang="ru-RU" sz="2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(духовые ратные и охотничьи);</a:t>
            </a:r>
          </a:p>
          <a:p>
            <a:pPr marL="342900" indent="-342900" eaLnBrk="1" hangingPunct="1"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колокольчики, глиняные свистульки </a:t>
            </a:r>
            <a:r>
              <a:rPr lang="ru-RU" sz="2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(обрядовые);</a:t>
            </a:r>
          </a:p>
          <a:p>
            <a:pPr marL="342900" indent="-342900" eaLnBrk="1" hangingPunct="1"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флейта Пана </a:t>
            </a:r>
            <a:r>
              <a:rPr lang="ru-RU" sz="2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(духовой обрядовый);</a:t>
            </a:r>
          </a:p>
          <a:p>
            <a:pPr marL="342900" indent="-342900" eaLnBrk="1" hangingPunct="1"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гусли</a:t>
            </a:r>
            <a:r>
              <a:rPr lang="ru-RU" sz="2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(струнный);</a:t>
            </a:r>
          </a:p>
          <a:p>
            <a:pPr marL="342900" indent="-342900" eaLnBrk="1" hangingPunct="1"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сопель и свирель </a:t>
            </a:r>
            <a:r>
              <a:rPr lang="ru-RU" sz="2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(духовые ратные);</a:t>
            </a:r>
          </a:p>
          <a:p>
            <a:pPr marL="342900" indent="-342900" eaLnBrk="1" hangingPunct="1"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било</a:t>
            </a:r>
            <a:r>
              <a:rPr lang="ru-RU" sz="2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(ударный сиг-</a:t>
            </a:r>
            <a:r>
              <a:rPr lang="ru-RU" sz="2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нальный</a:t>
            </a:r>
            <a:r>
              <a:rPr lang="ru-RU" sz="2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обрядовый).</a:t>
            </a:r>
          </a:p>
        </p:txBody>
      </p:sp>
      <p:pic>
        <p:nvPicPr>
          <p:cNvPr id="65538" name="Picture 2" descr="http://ruspravda.info/images/thumbs/96_277_300_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48539" y="4689119"/>
            <a:ext cx="2345001" cy="2037041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21338" y="6300788"/>
            <a:ext cx="84296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Било </a:t>
            </a:r>
            <a:endParaRPr lang="ru-RU" i="1" dirty="0">
              <a:solidFill>
                <a:srgbClr val="FFFF00"/>
              </a:solidFill>
            </a:endParaRPr>
          </a:p>
        </p:txBody>
      </p:sp>
      <p:pic>
        <p:nvPicPr>
          <p:cNvPr id="65540" name="Picture 4" descr="http://cs314919.vk.me/v314919691/7ab2/YgBoKaXAqVw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24004" y="2884564"/>
            <a:ext cx="2478023" cy="176400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48350" y="4264025"/>
            <a:ext cx="1049338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Сопель</a:t>
            </a:r>
            <a:endParaRPr lang="ru-RU" i="1" dirty="0">
              <a:solidFill>
                <a:srgbClr val="FFFF00"/>
              </a:solidFill>
            </a:endParaRPr>
          </a:p>
        </p:txBody>
      </p:sp>
      <p:pic>
        <p:nvPicPr>
          <p:cNvPr id="65542" name="Picture 6" descr="http://img1.liveinternet.ru/images/attach/c/1/58/901/58901987_kartina8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86775" y="50927"/>
            <a:ext cx="1985955" cy="277200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89438" y="61913"/>
            <a:ext cx="925512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Гусли </a:t>
            </a:r>
            <a:endParaRPr lang="ru-RU" i="1" dirty="0">
              <a:solidFill>
                <a:srgbClr val="FFFF00"/>
              </a:solidFill>
            </a:endParaRPr>
          </a:p>
        </p:txBody>
      </p:sp>
      <p:pic>
        <p:nvPicPr>
          <p:cNvPr id="65544" name="Picture 8" descr="http://img0.liveinternet.ru/images/attach/c/1/59/37/59037488_1273852740_1499281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20501" y="2119100"/>
            <a:ext cx="2115896" cy="266400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8" name="Picture 12" descr="http://www.nkj.ru/upload/iblock/472afa0d1e4730a715e69b39d5a0b843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45335" y="4851425"/>
            <a:ext cx="2537485" cy="190800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50" name="Picture 14" descr="http://www.histmuseum.by/upload/fileeee2d8997ec7a4b9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64146" y="57507"/>
            <a:ext cx="2618674" cy="201600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0" descr="http://www.torange.ru/photo/3/13/%D0%A1%D1%83%D0%B2%D0%B5%D0%BD%D0%B8%D1%80-%D0%9A%D0%BE%D0%BB%D0%BE%D0%BA%D0%BE%D0%BB%D1%8C%D1%87%D0%B8%D0%BA-%D0%B3%D0%BB%D0%B8%D0%BD%D1%8F%D0%BD%D1%8B%D0%B9-%D1%81-%D0%BD%D0%B0%D0%B4%D0%BF%D0%B8%D1%81%D1%8C%D1%8E-%D0%9A%D0%B8%D0%B5%D0%B2-1254491522_63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550" y="5959475"/>
            <a:ext cx="8001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75463" y="4379913"/>
            <a:ext cx="179546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Флейта Пана </a:t>
            </a:r>
            <a:endParaRPr lang="ru-RU" i="1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72225" y="4797425"/>
            <a:ext cx="2713038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Колокольчики, свистульки </a:t>
            </a:r>
            <a:endParaRPr lang="ru-RU" i="1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64300" y="1414463"/>
            <a:ext cx="197167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Деревянные трубы и рога </a:t>
            </a:r>
            <a:endParaRPr lang="ru-RU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63" y="188913"/>
            <a:ext cx="9144000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900 лет назад неизвестные живописцы оставили в башне Софийского собора фрески со сценой музыкально-театрального содержания. 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скоморошьи игры:   музыканты, играющие на арфе, трубе и флейте, плясуны, водящие хоровод.</a:t>
            </a:r>
          </a:p>
        </p:txBody>
      </p:sp>
      <p:pic>
        <p:nvPicPr>
          <p:cNvPr id="66562" name="Picture 2" descr="http://www.diletant.ru/upload/images/2083617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0116" y="2276872"/>
            <a:ext cx="6000664" cy="3456384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2244291"/>
            <a:ext cx="2951456" cy="450640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987675" y="5718175"/>
            <a:ext cx="4572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Фреска Софийского собора в Киеве. </a:t>
            </a:r>
          </a:p>
          <a:p>
            <a:pPr eaLnBrk="1" hangingPunct="1"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Музыканты и скоморохи. 1037г.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0" y="122238"/>
            <a:ext cx="91440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XVI века у русских, белорусов и украинцев бытовала лира </a:t>
            </a:r>
            <a:r>
              <a:rPr lang="ru-RU" sz="24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струнный инструмент с деревянным корпусом, напоминающим по форме гитару или скрипку. На лире, в основном, играли бродячие музыканты. Европейским странам этот инструмент был известен раньше, с X века.</a:t>
            </a:r>
          </a:p>
        </p:txBody>
      </p:sp>
      <p:pic>
        <p:nvPicPr>
          <p:cNvPr id="23556" name="Picture 4" descr="http://gorod.tomsk.ru/uploads/34046/1279787094/21_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7542" y="2132856"/>
            <a:ext cx="5188554" cy="439248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http://www.seti.ee/up/78978978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5" y="2132856"/>
            <a:ext cx="3438492" cy="4392472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513" y="6453188"/>
            <a:ext cx="91440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Колесная лира</a:t>
            </a:r>
            <a:endParaRPr lang="ru-RU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Колесная лира - Звучани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88" y="6450013"/>
            <a:ext cx="38735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4213" y="260350"/>
            <a:ext cx="7777162" cy="1938338"/>
          </a:xfrm>
          <a:prstGeom prst="rect">
            <a:avLst/>
          </a:prstGeom>
        </p:spPr>
        <p:txBody>
          <a:bodyPr>
            <a:spAutoFit/>
          </a:bodyPr>
          <a:lstStyle>
            <a:lvl1pPr marL="269875" indent="179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музыкальный инструмент обладает </a:t>
            </a:r>
          </a:p>
          <a:p>
            <a:pPr marL="342900" indent="-342900" eaLnBrk="1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особым тембром звучания; </a:t>
            </a:r>
          </a:p>
          <a:p>
            <a:pPr marL="342900" indent="-342900" eaLnBrk="1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определенным диапазоном звуков; </a:t>
            </a:r>
          </a:p>
          <a:p>
            <a:pPr marL="342900" indent="-342900" eaLnBrk="1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музыкально-выразительными динамическими возможностями. </a:t>
            </a:r>
          </a:p>
        </p:txBody>
      </p:sp>
      <p:pic>
        <p:nvPicPr>
          <p:cNvPr id="24579" name="Picture 4" descr="http://prv1.lori-images.net/russkie-narodnye-muzykalnye-instrumenty-0003220933-preview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1700213"/>
            <a:ext cx="3930650" cy="506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2276475"/>
            <a:ext cx="4246562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2240</TotalTime>
  <Words>1191</Words>
  <Application>Microsoft Office PowerPoint</Application>
  <PresentationFormat>Экран (4:3)</PresentationFormat>
  <Paragraphs>130</Paragraphs>
  <Slides>25</Slides>
  <Notes>6</Notes>
  <HiddenSlides>0</HiddenSlides>
  <MMClips>11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5" baseType="lpstr">
      <vt:lpstr>arial</vt:lpstr>
      <vt:lpstr>arial</vt:lpstr>
      <vt:lpstr>Calibri</vt:lpstr>
      <vt:lpstr>Franklin Gothic Book</vt:lpstr>
      <vt:lpstr>Franklin Gothic Medium</vt:lpstr>
      <vt:lpstr>Monotype Corsiva</vt:lpstr>
      <vt:lpstr>Times New Roman</vt:lpstr>
      <vt:lpstr>Wingdings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</dc:creator>
  <cp:lastModifiedBy>Вероника</cp:lastModifiedBy>
  <cp:revision>254</cp:revision>
  <dcterms:created xsi:type="dcterms:W3CDTF">2010-12-22T08:32:26Z</dcterms:created>
  <dcterms:modified xsi:type="dcterms:W3CDTF">2016-06-16T11:51:33Z</dcterms:modified>
</cp:coreProperties>
</file>