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94" r:id="rId1"/>
  </p:sldMasterIdLst>
  <p:sldIdLst>
    <p:sldId id="256" r:id="rId2"/>
    <p:sldId id="257" r:id="rId3"/>
    <p:sldId id="269" r:id="rId4"/>
    <p:sldId id="262" r:id="rId5"/>
    <p:sldId id="261" r:id="rId6"/>
    <p:sldId id="263" r:id="rId7"/>
    <p:sldId id="264" r:id="rId8"/>
    <p:sldId id="272" r:id="rId9"/>
    <p:sldId id="271" r:id="rId10"/>
    <p:sldId id="277" r:id="rId11"/>
    <p:sldId id="273" r:id="rId12"/>
    <p:sldId id="274" r:id="rId13"/>
    <p:sldId id="276" r:id="rId14"/>
    <p:sldId id="270" r:id="rId15"/>
    <p:sldId id="275" r:id="rId16"/>
    <p:sldId id="267" r:id="rId17"/>
    <p:sldId id="26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smtClean="0"/>
              <a:t>10/12/2014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840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598A19-B9D6-4696-A74D-9FEF900C8B6A}" type="datetimeFigureOut">
              <a:rPr lang="en-US" smtClean="0"/>
              <a:t>10/12/2014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81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205100-39B0-4914-BBD6-34F267582565}" type="datetimeFigureOut">
              <a:rPr lang="en-US" smtClean="0"/>
              <a:t>10/12/2014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652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EF837-FEDB-44F2-8FB5-4F56FC548A33}" type="datetimeFigureOut">
              <a:rPr lang="en-US" smtClean="0"/>
              <a:t>10/12/2014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852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smtClean="0"/>
              <a:t>10/12/2014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722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FBB33F-FEF5-4E73-A5F9-307689FE77C6}" type="datetimeFigureOut">
              <a:rPr lang="en-US" smtClean="0"/>
              <a:t>10/12/2014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93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4B5FA4-F0B8-4D71-BC92-932E3A1502F8}" type="datetimeFigureOut">
              <a:rPr lang="en-US" smtClean="0"/>
              <a:t>10/12/2014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511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D89F80-C2CE-4D6A-80E4-D3515AD92BC6}" type="datetimeFigureOut">
              <a:rPr lang="en-US" smtClean="0"/>
              <a:t>10/12/2014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261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E4220E-EF40-477E-B84C-637FC7CE78DB}" type="datetimeFigureOut">
              <a:rPr lang="en-US" smtClean="0"/>
              <a:t>10/12/2014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42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0B8D63-E026-4E54-B301-C824E1BD14F3}" type="datetimeFigureOut">
              <a:rPr lang="en-US" smtClean="0"/>
              <a:t>10/12/2014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63505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smtClean="0"/>
              <a:t>10/12/2014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410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6C5516DA-9D86-4E1E-A623-C11F9F74EB59}" type="datetimeFigureOut">
              <a:rPr lang="en-US" smtClean="0"/>
              <a:t>10/12/2014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1476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95" r:id="rId1"/>
    <p:sldLayoutId id="2147484096" r:id="rId2"/>
    <p:sldLayoutId id="2147484097" r:id="rId3"/>
    <p:sldLayoutId id="2147484098" r:id="rId4"/>
    <p:sldLayoutId id="2147484099" r:id="rId5"/>
    <p:sldLayoutId id="2147484100" r:id="rId6"/>
    <p:sldLayoutId id="2147484101" r:id="rId7"/>
    <p:sldLayoutId id="2147484102" r:id="rId8"/>
    <p:sldLayoutId id="2147484103" r:id="rId9"/>
    <p:sldLayoutId id="2147484104" r:id="rId10"/>
    <p:sldLayoutId id="214748410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izkultminutki.ppt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/>
          <a:lstStyle/>
          <a:p>
            <a:r>
              <a:rPr lang="ru-RU" sz="6000" dirty="0" smtClean="0"/>
              <a:t>Не с существительными</a:t>
            </a:r>
            <a:endParaRPr lang="ru-RU" sz="60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4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799" y="642594"/>
            <a:ext cx="10340715" cy="3929406"/>
          </a:xfrm>
        </p:spPr>
        <p:txBody>
          <a:bodyPr>
            <a:normAutofit/>
          </a:bodyPr>
          <a:lstStyle/>
          <a:p>
            <a:r>
              <a:rPr lang="ru-RU" dirty="0" smtClean="0"/>
              <a:t>1. «Слон на воеводстве»</a:t>
            </a:r>
            <a:br>
              <a:rPr lang="ru-RU" dirty="0" smtClean="0"/>
            </a:br>
            <a:r>
              <a:rPr lang="ru-RU" dirty="0" smtClean="0"/>
              <a:t>2. «Мартышка и очки»</a:t>
            </a:r>
            <a:br>
              <a:rPr lang="ru-RU" dirty="0" smtClean="0"/>
            </a:br>
            <a:r>
              <a:rPr lang="ru-RU" dirty="0" smtClean="0"/>
              <a:t>3. Пословица</a:t>
            </a:r>
            <a:br>
              <a:rPr lang="ru-RU" dirty="0" smtClean="0"/>
            </a:br>
            <a:r>
              <a:rPr lang="ru-RU" dirty="0" smtClean="0"/>
              <a:t>4. «Лебедь, щука и рак»</a:t>
            </a:r>
            <a:br>
              <a:rPr lang="ru-RU" dirty="0" smtClean="0"/>
            </a:br>
            <a:r>
              <a:rPr lang="ru-RU" dirty="0" smtClean="0"/>
              <a:t>5. «Камень и червяк»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013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799" y="488048"/>
            <a:ext cx="9802969" cy="761203"/>
          </a:xfrm>
        </p:spPr>
        <p:txBody>
          <a:bodyPr>
            <a:normAutofit/>
          </a:bodyPr>
          <a:lstStyle/>
          <a:p>
            <a:r>
              <a:rPr 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Взамопровека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42492" y="1416676"/>
            <a:ext cx="1025158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/>
              <a:t>Неправды </a:t>
            </a:r>
            <a:r>
              <a:rPr lang="ru-RU" sz="2800" dirty="0"/>
              <a:t>я не потерплю ни в ком. </a:t>
            </a:r>
            <a:endParaRPr lang="ru-RU" sz="2800" dirty="0" smtClean="0"/>
          </a:p>
          <a:p>
            <a:r>
              <a:rPr lang="ru-RU" sz="2800" dirty="0" smtClean="0"/>
              <a:t>2</a:t>
            </a:r>
            <a:r>
              <a:rPr lang="ru-RU" sz="2800" dirty="0"/>
              <a:t>. К </a:t>
            </a:r>
            <a:r>
              <a:rPr lang="ru-RU" sz="2800" dirty="0" smtClean="0"/>
              <a:t>несчастью</a:t>
            </a:r>
            <a:r>
              <a:rPr lang="ru-RU" sz="2800" dirty="0"/>
              <a:t>, то ж бывает у людей: как ни полезна вещь, цены не зная ей, </a:t>
            </a:r>
            <a:r>
              <a:rPr lang="ru-RU" sz="2800" dirty="0" smtClean="0"/>
              <a:t>невежда </a:t>
            </a:r>
            <a:r>
              <a:rPr lang="ru-RU" sz="2800" dirty="0"/>
              <a:t>про нее свой толк всё к худу клонит. </a:t>
            </a:r>
            <a:endParaRPr lang="ru-RU" sz="2800" dirty="0" smtClean="0"/>
          </a:p>
          <a:p>
            <a:r>
              <a:rPr lang="ru-RU" sz="2800" dirty="0" smtClean="0"/>
              <a:t>3</a:t>
            </a:r>
            <a:r>
              <a:rPr lang="ru-RU" sz="2800" dirty="0"/>
              <a:t>. Ученье без уменья – </a:t>
            </a:r>
            <a:r>
              <a:rPr lang="ru-RU" sz="2800" dirty="0" smtClean="0"/>
              <a:t>не польза</a:t>
            </a:r>
            <a:r>
              <a:rPr lang="ru-RU" sz="2800" dirty="0"/>
              <a:t>, а беда. </a:t>
            </a:r>
            <a:endParaRPr lang="ru-RU" sz="2800" dirty="0" smtClean="0"/>
          </a:p>
          <a:p>
            <a:r>
              <a:rPr lang="ru-RU" sz="2800" dirty="0" smtClean="0"/>
              <a:t>4</a:t>
            </a:r>
            <a:r>
              <a:rPr lang="ru-RU" sz="2800" dirty="0"/>
              <a:t>. </a:t>
            </a:r>
            <a:r>
              <a:rPr lang="ru-RU" sz="2800" dirty="0" smtClean="0"/>
              <a:t> </a:t>
            </a:r>
            <a:r>
              <a:rPr lang="ru-RU" sz="2800" dirty="0"/>
              <a:t>Когда в товарищах согласья нет, на лад их дело не пойдет, и выйдет из него </a:t>
            </a:r>
            <a:r>
              <a:rPr lang="ru-RU" sz="2800" dirty="0" smtClean="0"/>
              <a:t>не  дело</a:t>
            </a:r>
            <a:r>
              <a:rPr lang="ru-RU" sz="2800" dirty="0"/>
              <a:t>, только мука. </a:t>
            </a:r>
            <a:endParaRPr lang="ru-RU" sz="2800" dirty="0" smtClean="0"/>
          </a:p>
          <a:p>
            <a:r>
              <a:rPr lang="ru-RU" sz="2800" dirty="0" smtClean="0"/>
              <a:t>5. </a:t>
            </a:r>
            <a:r>
              <a:rPr lang="ru-RU" sz="2800" dirty="0"/>
              <a:t>«Как расшумелся здесь! Какой </a:t>
            </a:r>
            <a:r>
              <a:rPr lang="ru-RU" sz="2800" dirty="0" smtClean="0"/>
              <a:t>невежа</a:t>
            </a:r>
            <a:r>
              <a:rPr lang="ru-RU" sz="2800" dirty="0"/>
              <a:t>!» - про дождик говорит на ниве камень лежа.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300766" y="1403797"/>
            <a:ext cx="3477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1648496" y="1403798"/>
            <a:ext cx="0" cy="167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олилиния 20"/>
          <p:cNvSpPr/>
          <p:nvPr/>
        </p:nvSpPr>
        <p:spPr>
          <a:xfrm>
            <a:off x="5145508" y="2313130"/>
            <a:ext cx="1264371" cy="180305"/>
          </a:xfrm>
          <a:custGeom>
            <a:avLst/>
            <a:gdLst>
              <a:gd name="connsiteX0" fmla="*/ 15120 w 1264371"/>
              <a:gd name="connsiteY0" fmla="*/ 335568 h 438599"/>
              <a:gd name="connsiteX1" fmla="*/ 66636 w 1264371"/>
              <a:gd name="connsiteY1" fmla="*/ 335568 h 438599"/>
              <a:gd name="connsiteX2" fmla="*/ 543154 w 1264371"/>
              <a:gd name="connsiteY2" fmla="*/ 717 h 438599"/>
              <a:gd name="connsiteX3" fmla="*/ 1264371 w 1264371"/>
              <a:gd name="connsiteY3" fmla="*/ 438599 h 438599"/>
              <a:gd name="connsiteX4" fmla="*/ 1264371 w 1264371"/>
              <a:gd name="connsiteY4" fmla="*/ 438599 h 438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4371" h="438599">
                <a:moveTo>
                  <a:pt x="15120" y="335568"/>
                </a:moveTo>
                <a:cubicBezTo>
                  <a:pt x="-3125" y="363472"/>
                  <a:pt x="-21370" y="391377"/>
                  <a:pt x="66636" y="335568"/>
                </a:cubicBezTo>
                <a:cubicBezTo>
                  <a:pt x="154642" y="279759"/>
                  <a:pt x="343532" y="-16455"/>
                  <a:pt x="543154" y="717"/>
                </a:cubicBezTo>
                <a:cubicBezTo>
                  <a:pt x="742776" y="17889"/>
                  <a:pt x="1264371" y="438599"/>
                  <a:pt x="1264371" y="438599"/>
                </a:cubicBezTo>
                <a:lnTo>
                  <a:pt x="1264371" y="438599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7120328" y="4414251"/>
            <a:ext cx="1135840" cy="172739"/>
          </a:xfrm>
          <a:custGeom>
            <a:avLst/>
            <a:gdLst>
              <a:gd name="connsiteX0" fmla="*/ 15120 w 1264371"/>
              <a:gd name="connsiteY0" fmla="*/ 335568 h 438599"/>
              <a:gd name="connsiteX1" fmla="*/ 66636 w 1264371"/>
              <a:gd name="connsiteY1" fmla="*/ 335568 h 438599"/>
              <a:gd name="connsiteX2" fmla="*/ 543154 w 1264371"/>
              <a:gd name="connsiteY2" fmla="*/ 717 h 438599"/>
              <a:gd name="connsiteX3" fmla="*/ 1264371 w 1264371"/>
              <a:gd name="connsiteY3" fmla="*/ 438599 h 438599"/>
              <a:gd name="connsiteX4" fmla="*/ 1264371 w 1264371"/>
              <a:gd name="connsiteY4" fmla="*/ 438599 h 438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4371" h="438599">
                <a:moveTo>
                  <a:pt x="15120" y="335568"/>
                </a:moveTo>
                <a:cubicBezTo>
                  <a:pt x="-3125" y="363472"/>
                  <a:pt x="-21370" y="391377"/>
                  <a:pt x="66636" y="335568"/>
                </a:cubicBezTo>
                <a:cubicBezTo>
                  <a:pt x="154642" y="279759"/>
                  <a:pt x="343532" y="-16455"/>
                  <a:pt x="543154" y="717"/>
                </a:cubicBezTo>
                <a:cubicBezTo>
                  <a:pt x="742776" y="17889"/>
                  <a:pt x="1264371" y="438599"/>
                  <a:pt x="1264371" y="438599"/>
                </a:cubicBezTo>
                <a:lnTo>
                  <a:pt x="1264371" y="438599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1767960" y="1930952"/>
            <a:ext cx="3477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2119842" y="1930953"/>
            <a:ext cx="8762" cy="122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Равнобедренный треугольник 28"/>
          <p:cNvSpPr/>
          <p:nvPr/>
        </p:nvSpPr>
        <p:spPr>
          <a:xfrm>
            <a:off x="4907606" y="3057993"/>
            <a:ext cx="668735" cy="482341"/>
          </a:xfrm>
          <a:prstGeom prst="triangl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5299548" y="3972636"/>
            <a:ext cx="651547" cy="455688"/>
          </a:xfrm>
          <a:prstGeom prst="triangl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60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Оцени соседа: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806296" cy="2887410"/>
          </a:xfrm>
        </p:spPr>
        <p:txBody>
          <a:bodyPr>
            <a:noAutofit/>
          </a:bodyPr>
          <a:lstStyle/>
          <a:p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ошибок</a:t>
            </a:r>
          </a:p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 ошибка</a:t>
            </a:r>
          </a:p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 ошибки </a:t>
            </a:r>
          </a:p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 ошибки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6358379" y="2188564"/>
            <a:ext cx="1676350" cy="2773180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2698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Оценочный лист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16994002"/>
              </p:ext>
            </p:extLst>
          </p:nvPr>
        </p:nvGraphicFramePr>
        <p:xfrm>
          <a:off x="1069975" y="2014194"/>
          <a:ext cx="10307559" cy="3277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3225"/>
                <a:gridCol w="2449798"/>
                <a:gridCol w="2061512"/>
                <a:gridCol w="1604677"/>
                <a:gridCol w="2518347"/>
              </a:tblGrid>
              <a:tr h="1296399">
                <a:tc>
                  <a:txBody>
                    <a:bodyPr/>
                    <a:lstStyle/>
                    <a:p>
                      <a:r>
                        <a:rPr lang="ru-RU" dirty="0" smtClean="0"/>
                        <a:t>ФИО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взаимопроверка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самопроверка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правило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 ставлю себе за урок</a:t>
                      </a:r>
                      <a:endParaRPr lang="ru-RU" dirty="0"/>
                    </a:p>
                  </a:txBody>
                  <a:tcPr/>
                </a:tc>
              </a:tr>
              <a:tr h="198093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27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21217" y="869430"/>
            <a:ext cx="7283531" cy="5321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)(Не)работа </a:t>
            </a:r>
            <a: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сушит, а 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забота.</a:t>
            </a:r>
          </a:p>
          <a:p>
            <a:pPr marL="0" indent="0">
              <a:buNone/>
            </a:pP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б)(Не)печ</a:t>
            </a:r>
            <a: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кормит, а руки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в)Слезы </a:t>
            </a:r>
            <a: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не)</a:t>
            </a:r>
            <a:r>
              <a:rPr lang="ru-RU" alt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годования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г)(Не)решительность </a:t>
            </a:r>
            <a: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действий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д)(Не)точность </a:t>
            </a:r>
            <a: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 о</a:t>
            </a: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твете</a:t>
            </a:r>
            <a:r>
              <a:rPr lang="ru-RU" alt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е)(Не)годы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старят, а горе.</a:t>
            </a:r>
          </a:p>
          <a:p>
            <a:pPr marL="0" indent="0">
              <a:buNone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ж)(Не)приятель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на носу</a:t>
            </a:r>
          </a:p>
          <a:p>
            <a:endParaRPr lang="en-US" altLang="ru-RU" sz="2000" b="1" dirty="0">
              <a:cs typeface="Arial" panose="020B0604020202020204" pitchFamily="34" charset="0"/>
            </a:endParaRPr>
          </a:p>
          <a:p>
            <a:endParaRPr lang="en-US" altLang="ru-RU" sz="2000" b="1" dirty="0">
              <a:cs typeface="Arial" panose="020B0604020202020204" pitchFamily="34" charset="0"/>
            </a:endParaRPr>
          </a:p>
          <a:p>
            <a:endParaRPr lang="en-US" altLang="ru-RU" sz="2000" b="1" dirty="0">
              <a:cs typeface="Arial" panose="020B0604020202020204" pitchFamily="34" charset="0"/>
            </a:endParaRPr>
          </a:p>
          <a:p>
            <a:endParaRPr lang="ru-RU" altLang="ru-RU" sz="2000" b="1" dirty="0" smtClean="0">
              <a:cs typeface="Arial" panose="020B0604020202020204" pitchFamily="34" charset="0"/>
            </a:endParaRPr>
          </a:p>
          <a:p>
            <a:endParaRPr lang="en-US" altLang="ru-RU" sz="2000" b="1" dirty="0">
              <a:cs typeface="Arial" panose="020B0604020202020204" pitchFamily="34" charset="0"/>
            </a:endParaRPr>
          </a:p>
          <a:p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153382" y="907857"/>
            <a:ext cx="3436513" cy="37490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</a:p>
          <a:p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</a:p>
          <a:p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01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Проведи самопроверку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083633" y="2014194"/>
            <a:ext cx="9041567" cy="3837966"/>
          </a:xfrm>
        </p:spPr>
        <p:txBody>
          <a:bodyPr>
            <a:normAutofit lnSpcReduction="10000"/>
          </a:bodyPr>
          <a:lstStyle/>
          <a:p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б, е</a:t>
            </a:r>
          </a:p>
          <a:p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endParaRPr lang="ru-RU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д, ж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627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gray">
          <a:xfrm>
            <a:off x="2846388" y="4546601"/>
            <a:ext cx="6572250" cy="1076325"/>
          </a:xfrm>
          <a:prstGeom prst="roundRect">
            <a:avLst>
              <a:gd name="adj" fmla="val 16667"/>
            </a:avLst>
          </a:prstGeom>
          <a:solidFill>
            <a:srgbClr val="FFFFFF">
              <a:alpha val="3019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chemeClr val="tx1"/>
              </a:solidFill>
            </a:endParaRP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gray">
          <a:xfrm>
            <a:off x="3267076" y="3145394"/>
            <a:ext cx="6572250" cy="1076325"/>
          </a:xfrm>
          <a:prstGeom prst="roundRect">
            <a:avLst>
              <a:gd name="adj" fmla="val 16667"/>
            </a:avLst>
          </a:prstGeom>
          <a:solidFill>
            <a:schemeClr val="accent2">
              <a:alpha val="30196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chemeClr val="tx1"/>
              </a:solidFill>
            </a:endParaRP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gray">
          <a:xfrm>
            <a:off x="2838450" y="4622801"/>
            <a:ext cx="6580188" cy="1076325"/>
          </a:xfrm>
          <a:prstGeom prst="roundRect">
            <a:avLst>
              <a:gd name="adj" fmla="val 16667"/>
            </a:avLst>
          </a:prstGeom>
          <a:solidFill>
            <a:schemeClr val="hlink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tx1"/>
                </a:solidFill>
              </a:rPr>
              <a:t>№ 133</a:t>
            </a:r>
            <a:endParaRPr lang="ru-RU" altLang="ru-RU" sz="1800" b="1" dirty="0">
              <a:solidFill>
                <a:schemeClr val="tx1"/>
              </a:solidFill>
            </a:endParaRP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gray">
          <a:xfrm>
            <a:off x="2838449" y="1717676"/>
            <a:ext cx="8044410" cy="1076325"/>
          </a:xfrm>
          <a:prstGeom prst="roundRect">
            <a:avLst>
              <a:gd name="adj" fmla="val 16667"/>
            </a:avLst>
          </a:prstGeom>
          <a:solidFill>
            <a:schemeClr val="folHlink">
              <a:alpha val="30196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chemeClr val="tx1"/>
              </a:solidFill>
            </a:endParaRPr>
          </a:p>
        </p:txBody>
      </p:sp>
      <p:grpSp>
        <p:nvGrpSpPr>
          <p:cNvPr id="25606" name="Group 6"/>
          <p:cNvGrpSpPr>
            <a:grpSpLocks/>
          </p:cNvGrpSpPr>
          <p:nvPr/>
        </p:nvGrpSpPr>
        <p:grpSpPr bwMode="auto">
          <a:xfrm>
            <a:off x="2727326" y="2967038"/>
            <a:ext cx="5745163" cy="749300"/>
            <a:chOff x="720" y="1392"/>
            <a:chExt cx="4058" cy="480"/>
          </a:xfrm>
        </p:grpSpPr>
        <p:sp>
          <p:nvSpPr>
            <p:cNvPr id="66567" name="AutoShape 7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92157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25623" name="Group 8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66569" name="AutoShape 9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gamma/>
                      <a:tint val="1921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6570" name="AutoShape 10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tint val="15686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grpSp>
        <p:nvGrpSpPr>
          <p:cNvPr id="25607" name="Group 11"/>
          <p:cNvGrpSpPr>
            <a:grpSpLocks/>
          </p:cNvGrpSpPr>
          <p:nvPr/>
        </p:nvGrpSpPr>
        <p:grpSpPr bwMode="auto">
          <a:xfrm>
            <a:off x="2700338" y="4435475"/>
            <a:ext cx="3319462" cy="401638"/>
            <a:chOff x="720" y="1392"/>
            <a:chExt cx="4058" cy="480"/>
          </a:xfrm>
        </p:grpSpPr>
        <p:sp>
          <p:nvSpPr>
            <p:cNvPr id="66572" name="AutoShape 12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shade val="92157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25619" name="Group 13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66574" name="AutoShape 14"/>
              <p:cNvSpPr>
                <a:spLocks noChangeArrowheads="1"/>
              </p:cNvSpPr>
              <p:nvPr/>
            </p:nvSpPr>
            <p:spPr bwMode="gray">
              <a:xfrm>
                <a:off x="744" y="1735"/>
                <a:ext cx="3986" cy="11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alpha val="0"/>
                    </a:schemeClr>
                  </a:gs>
                  <a:gs pos="100000">
                    <a:schemeClr val="hlink">
                      <a:gamma/>
                      <a:tint val="25490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6575" name="AutoShape 15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6" cy="11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gamma/>
                      <a:tint val="19216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grpSp>
        <p:nvGrpSpPr>
          <p:cNvPr id="25608" name="Group 16"/>
          <p:cNvGrpSpPr>
            <a:grpSpLocks/>
          </p:cNvGrpSpPr>
          <p:nvPr/>
        </p:nvGrpSpPr>
        <p:grpSpPr bwMode="auto">
          <a:xfrm>
            <a:off x="2730501" y="1514475"/>
            <a:ext cx="5597525" cy="401638"/>
            <a:chOff x="720" y="1392"/>
            <a:chExt cx="4058" cy="480"/>
          </a:xfrm>
        </p:grpSpPr>
        <p:sp>
          <p:nvSpPr>
            <p:cNvPr id="66577" name="AutoShape 17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folHlink"/>
                </a:gs>
                <a:gs pos="50000">
                  <a:schemeClr val="folHlink">
                    <a:gamma/>
                    <a:shade val="92157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25615" name="Group 18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66579" name="AutoShape 19"/>
              <p:cNvSpPr>
                <a:spLocks noChangeArrowheads="1"/>
              </p:cNvSpPr>
              <p:nvPr/>
            </p:nvSpPr>
            <p:spPr bwMode="gray">
              <a:xfrm>
                <a:off x="744" y="1735"/>
                <a:ext cx="3988" cy="11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20000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6580" name="AutoShape 20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22353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sp>
        <p:nvSpPr>
          <p:cNvPr id="25609" name="Rectangle 21"/>
          <p:cNvSpPr>
            <a:spLocks noChangeArrowheads="1"/>
          </p:cNvSpPr>
          <p:nvPr/>
        </p:nvSpPr>
        <p:spPr bwMode="gray">
          <a:xfrm>
            <a:off x="2651943" y="1491369"/>
            <a:ext cx="493308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1F3F5F"/>
              </a:buClr>
              <a:buFontTx/>
              <a:buNone/>
            </a:pPr>
            <a:r>
              <a:rPr lang="en-US" altLang="ru-RU" sz="1600" b="1" dirty="0">
                <a:solidFill>
                  <a:srgbClr val="FFFFFF"/>
                </a:solidFill>
                <a:cs typeface="Arial" panose="020B0604020202020204" pitchFamily="34" charset="0"/>
              </a:rPr>
              <a:t> </a:t>
            </a:r>
            <a:r>
              <a:rPr lang="ru-RU" altLang="ru-RU" sz="1800" b="1" dirty="0">
                <a:solidFill>
                  <a:srgbClr val="FFFFFF"/>
                </a:solidFill>
                <a:cs typeface="Arial" panose="020B0604020202020204" pitchFamily="34" charset="0"/>
              </a:rPr>
              <a:t>Скажите, над чем мы сегодня работали?</a:t>
            </a:r>
            <a:endParaRPr lang="en-US" altLang="ru-RU" sz="18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66582" name="Rectangle 22"/>
          <p:cNvSpPr>
            <a:spLocks noChangeArrowheads="1"/>
          </p:cNvSpPr>
          <p:nvPr/>
        </p:nvSpPr>
        <p:spPr bwMode="gray">
          <a:xfrm>
            <a:off x="2700338" y="2931638"/>
            <a:ext cx="576507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>
                <a:srgbClr val="1F3F5F"/>
              </a:buClr>
              <a:buFontTx/>
              <a:buNone/>
            </a:pPr>
            <a:r>
              <a:rPr lang="en-US" altLang="ru-RU" sz="1600" b="1" dirty="0">
                <a:solidFill>
                  <a:srgbClr val="FFFFFF"/>
                </a:solidFill>
                <a:cs typeface="Arial" panose="020B0604020202020204" pitchFamily="34" charset="0"/>
              </a:rPr>
              <a:t> </a:t>
            </a:r>
            <a:r>
              <a:rPr lang="ru-RU" altLang="ru-RU" sz="1800" b="1" dirty="0">
                <a:solidFill>
                  <a:srgbClr val="FFFFFF"/>
                </a:solidFill>
                <a:cs typeface="Arial" panose="020B0604020202020204" pitchFamily="34" charset="0"/>
              </a:rPr>
              <a:t>Расскажите правило правописания НЕ с существительными. Приведите свои примеры.</a:t>
            </a:r>
            <a:endParaRPr lang="en-US" altLang="ru-RU" sz="18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66583" name="Rectangle 23"/>
          <p:cNvSpPr>
            <a:spLocks noChangeArrowheads="1"/>
          </p:cNvSpPr>
          <p:nvPr/>
        </p:nvSpPr>
        <p:spPr bwMode="gray">
          <a:xfrm>
            <a:off x="3017022" y="4459288"/>
            <a:ext cx="26638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1F3F5F"/>
              </a:buClr>
              <a:buFontTx/>
              <a:buNone/>
            </a:pPr>
            <a:r>
              <a:rPr lang="en-US" altLang="ru-RU" sz="1600" b="1" dirty="0">
                <a:solidFill>
                  <a:srgbClr val="FFFFFF"/>
                </a:solidFill>
                <a:cs typeface="Arial" panose="020B0604020202020204" pitchFamily="34" charset="0"/>
              </a:rPr>
              <a:t> </a:t>
            </a:r>
            <a:r>
              <a:rPr lang="ru-RU" altLang="ru-RU" sz="2000" b="1" dirty="0">
                <a:solidFill>
                  <a:srgbClr val="FFFFFF"/>
                </a:solidFill>
                <a:cs typeface="Arial" panose="020B0604020202020204" pitchFamily="34" charset="0"/>
              </a:rPr>
              <a:t>Домашнее задание</a:t>
            </a:r>
            <a:endParaRPr lang="en-US" altLang="ru-RU" sz="18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66587" name="Rectangle 27"/>
          <p:cNvSpPr>
            <a:spLocks noChangeArrowheads="1"/>
          </p:cNvSpPr>
          <p:nvPr/>
        </p:nvSpPr>
        <p:spPr bwMode="auto">
          <a:xfrm>
            <a:off x="3017022" y="1854488"/>
            <a:ext cx="7176289" cy="1001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chemeClr val="tx1"/>
                </a:solidFill>
                <a:cs typeface="Arial" panose="020B0604020202020204" pitchFamily="34" charset="0"/>
              </a:rPr>
              <a:t>Мы познакомились с правописанием НЕ с именами </a:t>
            </a:r>
            <a:r>
              <a:rPr lang="ru-RU" altLang="ru-RU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существительными</a:t>
            </a:r>
            <a:r>
              <a:rPr lang="ru-RU" altLang="ru-RU" sz="1800" b="1" dirty="0">
                <a:solidFill>
                  <a:schemeClr val="tx1"/>
                </a:solidFill>
                <a:cs typeface="Arial" panose="020B0604020202020204" pitchFamily="34" charset="0"/>
              </a:rPr>
              <a:t>, учились правильно </a:t>
            </a:r>
            <a:r>
              <a:rPr lang="ru-RU" altLang="ru-RU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писать</a:t>
            </a:r>
          </a:p>
          <a:p>
            <a:pPr algn="just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ru-RU" altLang="ru-RU" sz="1800" b="1" dirty="0">
                <a:solidFill>
                  <a:schemeClr val="tx1"/>
                </a:solidFill>
                <a:cs typeface="Arial" panose="020B0604020202020204" pitchFamily="34" charset="0"/>
              </a:rPr>
              <a:t>существительные с НЕ.</a:t>
            </a:r>
            <a:endParaRPr lang="en-US" altLang="ru-RU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613" name="Rectangle 28"/>
          <p:cNvSpPr>
            <a:spLocks noGrp="1" noChangeArrowheads="1"/>
          </p:cNvSpPr>
          <p:nvPr>
            <p:ph type="title"/>
          </p:nvPr>
        </p:nvSpPr>
        <p:spPr>
          <a:xfrm>
            <a:off x="500063" y="217769"/>
            <a:ext cx="10058400" cy="1371600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Итог урока</a:t>
            </a:r>
            <a:endParaRPr lang="en-US" altLang="ru-RU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777522" y="3776063"/>
            <a:ext cx="54714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Оцени ответ соседа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0396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82" grpId="0"/>
      <p:bldP spid="66583" grpId="0"/>
      <p:bldP spid="6658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http://nsportal.ru/sites/default/files/2012/03/13/fizkultminutki.ppt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9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>
          <a:xfrm>
            <a:off x="914400" y="927280"/>
            <a:ext cx="10586434" cy="510839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altLang="ru-RU" sz="3600" dirty="0" smtClean="0">
                <a:latin typeface="Arial" panose="020B0604020202020204" pitchFamily="34" charset="0"/>
              </a:rPr>
              <a:t>Осенняя </a:t>
            </a:r>
            <a:r>
              <a:rPr lang="ru-RU" altLang="ru-RU" sz="3600" dirty="0" smtClean="0">
                <a:latin typeface="Arial" panose="020B0604020202020204" pitchFamily="34" charset="0"/>
              </a:rPr>
              <a:t>непогода</a:t>
            </a:r>
            <a:r>
              <a:rPr lang="ru-RU" altLang="ru-RU" sz="3600" dirty="0" smtClean="0">
                <a:latin typeface="Arial" panose="020B0604020202020204" pitchFamily="34" charset="0"/>
              </a:rPr>
              <a:t>;  настоящий  </a:t>
            </a:r>
            <a:r>
              <a:rPr lang="ru-RU" altLang="ru-RU" sz="3600" dirty="0" err="1" smtClean="0">
                <a:latin typeface="Arial" panose="020B0604020202020204" pitchFamily="34" charset="0"/>
              </a:rPr>
              <a:t>неряха</a:t>
            </a:r>
            <a:r>
              <a:rPr lang="ru-RU" altLang="ru-RU" sz="3600" dirty="0" smtClean="0">
                <a:latin typeface="Arial" panose="020B0604020202020204" pitchFamily="34" charset="0"/>
              </a:rPr>
              <a:t>; </a:t>
            </a:r>
            <a:endParaRPr lang="ru-RU" altLang="ru-RU" sz="3600" dirty="0" smtClean="0">
              <a:latin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altLang="ru-RU" sz="3600" dirty="0" smtClean="0">
                <a:latin typeface="Arial" panose="020B0604020202020204" pitchFamily="34" charset="0"/>
              </a:rPr>
              <a:t>не  веселье</a:t>
            </a:r>
            <a:r>
              <a:rPr lang="ru-RU" altLang="ru-RU" sz="3600" dirty="0" smtClean="0">
                <a:latin typeface="Arial" panose="020B0604020202020204" pitchFamily="34" charset="0"/>
              </a:rPr>
              <a:t>, а грусть; </a:t>
            </a:r>
            <a:r>
              <a:rPr lang="ru-RU" altLang="ru-RU" sz="3600" dirty="0" smtClean="0">
                <a:latin typeface="Arial" panose="020B0604020202020204" pitchFamily="34" charset="0"/>
              </a:rPr>
              <a:t>не деревня</a:t>
            </a:r>
            <a:r>
              <a:rPr lang="ru-RU" altLang="ru-RU" sz="3600" dirty="0" smtClean="0">
                <a:latin typeface="Arial" panose="020B0604020202020204" pitchFamily="34" charset="0"/>
              </a:rPr>
              <a:t>, а село; неожиданное </a:t>
            </a:r>
            <a:r>
              <a:rPr lang="ru-RU" altLang="ru-RU" sz="3600" dirty="0" smtClean="0">
                <a:latin typeface="Arial" panose="020B0604020202020204" pitchFamily="34" charset="0"/>
              </a:rPr>
              <a:t>несчастье</a:t>
            </a:r>
            <a:r>
              <a:rPr lang="ru-RU" altLang="ru-RU" sz="3600" dirty="0" smtClean="0">
                <a:latin typeface="Arial" panose="020B0604020202020204" pitchFamily="34" charset="0"/>
              </a:rPr>
              <a:t>; </a:t>
            </a:r>
            <a:r>
              <a:rPr lang="ru-RU" altLang="ru-RU" sz="3600" dirty="0" smtClean="0">
                <a:latin typeface="Arial" panose="020B0604020202020204" pitchFamily="34" charset="0"/>
              </a:rPr>
              <a:t>не  счастье</a:t>
            </a:r>
            <a:r>
              <a:rPr lang="ru-RU" altLang="ru-RU" sz="3600" dirty="0" smtClean="0">
                <a:latin typeface="Arial" panose="020B0604020202020204" pitchFamily="34" charset="0"/>
              </a:rPr>
              <a:t>, а беда; настоящий </a:t>
            </a:r>
            <a:r>
              <a:rPr lang="ru-RU" altLang="ru-RU" sz="3600" dirty="0" smtClean="0">
                <a:latin typeface="Arial" panose="020B0604020202020204" pitchFamily="34" charset="0"/>
              </a:rPr>
              <a:t>негодник</a:t>
            </a:r>
            <a:r>
              <a:rPr lang="ru-RU" altLang="ru-RU" sz="3600" dirty="0">
                <a:latin typeface="Arial" panose="020B0604020202020204" pitchFamily="34" charset="0"/>
              </a:rPr>
              <a:t>;</a:t>
            </a:r>
            <a:r>
              <a:rPr lang="ru-RU" altLang="ru-RU" sz="3600" dirty="0" smtClean="0">
                <a:latin typeface="Arial" panose="020B0604020202020204" pitchFamily="34" charset="0"/>
              </a:rPr>
              <a:t> </a:t>
            </a:r>
            <a:r>
              <a:rPr lang="ru-RU" altLang="ru-RU" sz="3600" dirty="0" smtClean="0">
                <a:latin typeface="Arial" panose="020B0604020202020204" pitchFamily="34" charset="0"/>
              </a:rPr>
              <a:t>обнаруженная </a:t>
            </a:r>
            <a:r>
              <a:rPr lang="ru-RU" altLang="ru-RU" sz="3600" dirty="0" smtClean="0">
                <a:latin typeface="Arial" panose="020B0604020202020204" pitchFamily="34" charset="0"/>
              </a:rPr>
              <a:t>неправда</a:t>
            </a:r>
            <a:r>
              <a:rPr lang="ru-RU" altLang="ru-RU" sz="3600" dirty="0" smtClean="0">
                <a:latin typeface="Arial" panose="020B0604020202020204" pitchFamily="34" charset="0"/>
              </a:rPr>
              <a:t>; настоящий </a:t>
            </a:r>
            <a:r>
              <a:rPr lang="ru-RU" altLang="ru-RU" sz="3600" dirty="0" err="1" smtClean="0">
                <a:latin typeface="Arial" panose="020B0604020202020204" pitchFamily="34" charset="0"/>
              </a:rPr>
              <a:t>неряха</a:t>
            </a:r>
            <a:r>
              <a:rPr lang="ru-RU" altLang="ru-RU" sz="3600" dirty="0" smtClean="0">
                <a:latin typeface="Arial" panose="020B0604020202020204" pitchFamily="34" charset="0"/>
              </a:rPr>
              <a:t>;</a:t>
            </a:r>
            <a:r>
              <a:rPr lang="ru-RU" altLang="ru-RU" sz="3600" dirty="0" smtClean="0">
                <a:latin typeface="Arial" panose="020B0604020202020204" pitchFamily="34" charset="0"/>
              </a:rPr>
              <a:t> </a:t>
            </a:r>
            <a:r>
              <a:rPr lang="ru-RU" altLang="ru-RU" sz="3600" dirty="0" smtClean="0">
                <a:latin typeface="Arial" panose="020B0604020202020204" pitchFamily="34" charset="0"/>
              </a:rPr>
              <a:t>сильное </a:t>
            </a:r>
            <a:r>
              <a:rPr lang="ru-RU" altLang="ru-RU" sz="3600" dirty="0" smtClean="0">
                <a:latin typeface="Arial" panose="020B0604020202020204" pitchFamily="34" charset="0"/>
              </a:rPr>
              <a:t>недоумение</a:t>
            </a:r>
            <a:r>
              <a:rPr lang="ru-RU" altLang="ru-RU" sz="3600" dirty="0" smtClean="0"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6884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3341" y="824249"/>
            <a:ext cx="1012279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Алгоритм 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`Толковый словарь Ефремовой`</a:t>
            </a:r>
          </a:p>
          <a:p>
            <a:pPr algn="just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1) Определенная последовательность операций или вычислений (в математике). </a:t>
            </a:r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) Программа для электронной вычислительной машины, позволяющая от исходных данных прийти к искомому результату (в информатике).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) перен. Обобщенная схема какой-л. деятельности.</a:t>
            </a:r>
            <a:endParaRPr lang="ru-RU" sz="36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56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60" name="Group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115071"/>
              </p:ext>
            </p:extLst>
          </p:nvPr>
        </p:nvGraphicFramePr>
        <p:xfrm>
          <a:off x="2205418" y="1928030"/>
          <a:ext cx="1577975" cy="365602"/>
        </p:xfrm>
        <a:graphic>
          <a:graphicData uri="http://schemas.openxmlformats.org/drawingml/2006/table">
            <a:tbl>
              <a:tblPr/>
              <a:tblGrid>
                <a:gridCol w="1577975"/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ДА</a:t>
                      </a:r>
                    </a:p>
                  </a:txBody>
                  <a:tcPr marT="45641" marB="4564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461" name="Group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717124"/>
              </p:ext>
            </p:extLst>
          </p:nvPr>
        </p:nvGraphicFramePr>
        <p:xfrm>
          <a:off x="4508881" y="1928030"/>
          <a:ext cx="5799137" cy="365602"/>
        </p:xfrm>
        <a:graphic>
          <a:graphicData uri="http://schemas.openxmlformats.org/drawingml/2006/table">
            <a:tbl>
              <a:tblPr/>
              <a:tblGrid>
                <a:gridCol w="5799137"/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НЕТ</a:t>
                      </a:r>
                    </a:p>
                  </a:txBody>
                  <a:tcPr marT="45641" marB="4564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464" name="Group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481734"/>
              </p:ext>
            </p:extLst>
          </p:nvPr>
        </p:nvGraphicFramePr>
        <p:xfrm>
          <a:off x="1845055" y="2648755"/>
          <a:ext cx="2220912" cy="365602"/>
        </p:xfrm>
        <a:graphic>
          <a:graphicData uri="http://schemas.openxmlformats.org/drawingml/2006/table">
            <a:tbl>
              <a:tblPr/>
              <a:tblGrid>
                <a:gridCol w="2220912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Пиши раздельно</a:t>
                      </a:r>
                    </a:p>
                  </a:txBody>
                  <a:tcPr marT="45641" marB="4564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465" name="Group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600518"/>
              </p:ext>
            </p:extLst>
          </p:nvPr>
        </p:nvGraphicFramePr>
        <p:xfrm>
          <a:off x="4508881" y="2648755"/>
          <a:ext cx="5799137" cy="365602"/>
        </p:xfrm>
        <a:graphic>
          <a:graphicData uri="http://schemas.openxmlformats.org/drawingml/2006/table">
            <a:tbl>
              <a:tblPr/>
              <a:tblGrid>
                <a:gridCol w="5799137"/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Употребляется ли без не</a:t>
                      </a:r>
                    </a:p>
                  </a:txBody>
                  <a:tcPr marT="45641" marB="4564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8521" name="Прямая со стрелкой 9"/>
          <p:cNvCxnSpPr>
            <a:cxnSpLocks noChangeShapeType="1"/>
          </p:cNvCxnSpPr>
          <p:nvPr/>
        </p:nvCxnSpPr>
        <p:spPr bwMode="auto">
          <a:xfrm>
            <a:off x="2997581" y="1567668"/>
            <a:ext cx="9525" cy="3810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Прямая со стрелкой 11"/>
          <p:cNvCxnSpPr/>
          <p:nvPr/>
        </p:nvCxnSpPr>
        <p:spPr>
          <a:xfrm rot="5400000">
            <a:off x="7139368" y="1745468"/>
            <a:ext cx="357187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2819781" y="2466194"/>
            <a:ext cx="357187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5196267" y="3185330"/>
            <a:ext cx="35718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8436355" y="3185331"/>
            <a:ext cx="357188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26" name="Прямая со стрелкой 21"/>
          <p:cNvCxnSpPr>
            <a:cxnSpLocks noChangeShapeType="1"/>
            <a:stCxn id="18529" idx="2"/>
          </p:cNvCxnSpPr>
          <p:nvPr/>
        </p:nvCxnSpPr>
        <p:spPr bwMode="auto">
          <a:xfrm>
            <a:off x="5367719" y="3737226"/>
            <a:ext cx="6349" cy="42124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Прямая со стрелкой 25"/>
          <p:cNvCxnSpPr/>
          <p:nvPr/>
        </p:nvCxnSpPr>
        <p:spPr>
          <a:xfrm rot="5400000">
            <a:off x="8437149" y="4984762"/>
            <a:ext cx="355600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8436356" y="5777719"/>
            <a:ext cx="357187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29" name="TextBox 30"/>
          <p:cNvSpPr txBox="1">
            <a:spLocks noChangeArrowheads="1"/>
          </p:cNvSpPr>
          <p:nvPr/>
        </p:nvSpPr>
        <p:spPr bwMode="auto">
          <a:xfrm>
            <a:off x="4724781" y="3367893"/>
            <a:ext cx="1285875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ell M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ll M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ll M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ll M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ll M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ll M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ll M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ll M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ll MT" pitchFamily="18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FF0000"/>
                </a:solidFill>
                <a:latin typeface="Arial" panose="020B0604020202020204" pitchFamily="34" charset="0"/>
              </a:rPr>
              <a:t>НЕТ</a:t>
            </a:r>
            <a:endParaRPr lang="ru-RU" altLang="ru-RU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8530" name="TextBox 31"/>
          <p:cNvSpPr txBox="1">
            <a:spLocks noChangeArrowheads="1"/>
          </p:cNvSpPr>
          <p:nvPr/>
        </p:nvSpPr>
        <p:spPr bwMode="auto">
          <a:xfrm>
            <a:off x="7966455" y="3367893"/>
            <a:ext cx="1428750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ell M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ll M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ll M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ll M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ll M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ll M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ll M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ll M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ll MT" pitchFamily="18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FFFF00"/>
                </a:solidFill>
                <a:latin typeface="Arial" panose="020B0604020202020204" pitchFamily="34" charset="0"/>
              </a:rPr>
              <a:t>ДА</a:t>
            </a:r>
            <a:endParaRPr lang="ru-RU" altLang="ru-RU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18531" name="TextBox 32"/>
          <p:cNvSpPr txBox="1">
            <a:spLocks noChangeArrowheads="1"/>
          </p:cNvSpPr>
          <p:nvPr/>
        </p:nvSpPr>
        <p:spPr bwMode="auto">
          <a:xfrm>
            <a:off x="8109330" y="5168118"/>
            <a:ext cx="1143000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ell M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ll M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ll M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ll M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ll M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ll M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ll M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ll M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ll MT" pitchFamily="18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FFFF00"/>
                </a:solidFill>
                <a:latin typeface="Arial" panose="020B0604020202020204" pitchFamily="34" charset="0"/>
              </a:rPr>
              <a:t>ДА</a:t>
            </a:r>
          </a:p>
        </p:txBody>
      </p:sp>
      <p:sp>
        <p:nvSpPr>
          <p:cNvPr id="18532" name="TextBox 36"/>
          <p:cNvSpPr txBox="1">
            <a:spLocks noChangeArrowheads="1"/>
          </p:cNvSpPr>
          <p:nvPr/>
        </p:nvSpPr>
        <p:spPr bwMode="auto">
          <a:xfrm>
            <a:off x="4292981" y="4160055"/>
            <a:ext cx="2071687" cy="3698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ell M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ll M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ll M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ll M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ll M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ll M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ll M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ll M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ll MT" pitchFamily="18" charset="0"/>
              </a:defRPr>
            </a:lvl9pPr>
          </a:lstStyle>
          <a:p>
            <a:pPr algn="ctr" eaLnBrk="1" hangingPunct="1"/>
            <a:r>
              <a:rPr lang="ru-RU" altLang="ru-RU">
                <a:latin typeface="Arial" panose="020B0604020202020204" pitchFamily="34" charset="0"/>
                <a:cs typeface="Arial" panose="020B0604020202020204" pitchFamily="34" charset="0"/>
              </a:rPr>
              <a:t>Пиши слитно</a:t>
            </a:r>
          </a:p>
        </p:txBody>
      </p:sp>
      <p:sp>
        <p:nvSpPr>
          <p:cNvPr id="18533" name="TextBox 39"/>
          <p:cNvSpPr txBox="1">
            <a:spLocks noChangeArrowheads="1"/>
          </p:cNvSpPr>
          <p:nvPr/>
        </p:nvSpPr>
        <p:spPr bwMode="auto">
          <a:xfrm>
            <a:off x="6525005" y="4160056"/>
            <a:ext cx="4000500" cy="6461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ell M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ll M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ll M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ll M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ll M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ll M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ll M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ll M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ll MT" pitchFamily="18" charset="0"/>
              </a:defRPr>
            </a:lvl9pPr>
          </a:lstStyle>
          <a:p>
            <a:pPr eaLnBrk="1" hangingPunct="1"/>
            <a:r>
              <a:rPr lang="ru-RU" altLang="ru-RU">
                <a:latin typeface="Arial" panose="020B0604020202020204" pitchFamily="34" charset="0"/>
                <a:cs typeface="Arial" panose="020B0604020202020204" pitchFamily="34" charset="0"/>
              </a:rPr>
              <a:t>Можно заменить синонимом или</a:t>
            </a:r>
          </a:p>
          <a:p>
            <a:pPr eaLnBrk="1" hangingPunct="1"/>
            <a:r>
              <a:rPr lang="ru-RU" altLang="ru-RU">
                <a:latin typeface="Arial" panose="020B0604020202020204" pitchFamily="34" charset="0"/>
                <a:cs typeface="Arial" panose="020B0604020202020204" pitchFamily="34" charset="0"/>
              </a:rPr>
              <a:t>близким по значению выражением</a:t>
            </a:r>
          </a:p>
        </p:txBody>
      </p:sp>
      <p:sp>
        <p:nvSpPr>
          <p:cNvPr id="18534" name="TextBox 41"/>
          <p:cNvSpPr txBox="1">
            <a:spLocks noChangeArrowheads="1"/>
          </p:cNvSpPr>
          <p:nvPr/>
        </p:nvSpPr>
        <p:spPr bwMode="auto">
          <a:xfrm>
            <a:off x="7716423" y="5950756"/>
            <a:ext cx="1928813" cy="3698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ell MT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ll MT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ll MT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ll MT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ll MT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ll MT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ll MT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ll MT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ll MT" pitchFamily="18" charset="0"/>
              </a:defRPr>
            </a:lvl9pPr>
          </a:lstStyle>
          <a:p>
            <a:pPr eaLnBrk="1" hangingPunct="1"/>
            <a:r>
              <a:rPr lang="ru-RU" altLang="ru-RU">
                <a:latin typeface="Arial" panose="020B0604020202020204" pitchFamily="34" charset="0"/>
                <a:cs typeface="Arial" panose="020B0604020202020204" pitchFamily="34" charset="0"/>
              </a:rPr>
              <a:t>Пиши слитно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2997581" y="1567669"/>
            <a:ext cx="4357687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Прямая со стрелкой 13"/>
          <p:cNvCxnSpPr/>
          <p:nvPr/>
        </p:nvCxnSpPr>
        <p:spPr>
          <a:xfrm rot="5400000">
            <a:off x="7139368" y="2466193"/>
            <a:ext cx="357187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37" name="Прямая со стрелкой 21"/>
          <p:cNvCxnSpPr>
            <a:cxnSpLocks noChangeShapeType="1"/>
          </p:cNvCxnSpPr>
          <p:nvPr/>
        </p:nvCxnSpPr>
        <p:spPr bwMode="auto">
          <a:xfrm>
            <a:off x="8614155" y="3799693"/>
            <a:ext cx="6350" cy="36671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7" name="Group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233515"/>
              </p:ext>
            </p:extLst>
          </p:nvPr>
        </p:nvGraphicFramePr>
        <p:xfrm>
          <a:off x="2476086" y="910245"/>
          <a:ext cx="5799137" cy="365602"/>
        </p:xfrm>
        <a:graphic>
          <a:graphicData uri="http://schemas.openxmlformats.org/drawingml/2006/table">
            <a:tbl>
              <a:tblPr/>
              <a:tblGrid>
                <a:gridCol w="5799137"/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Есть ли противопоставление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41" marB="4564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9" name="Прямая со стрелкой 28"/>
          <p:cNvCxnSpPr/>
          <p:nvPr/>
        </p:nvCxnSpPr>
        <p:spPr>
          <a:xfrm>
            <a:off x="5048518" y="1262133"/>
            <a:ext cx="12701" cy="30553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48209" y="404586"/>
            <a:ext cx="553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АЛГОРИТМ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3997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29" grpId="0" animBg="1"/>
      <p:bldP spid="18530" grpId="0" animBg="1"/>
      <p:bldP spid="18531" grpId="0" animBg="1"/>
      <p:bldP spid="18532" grpId="0" animBg="1"/>
      <p:bldP spid="18533" grpId="0" animBg="1"/>
      <p:bldP spid="185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97705" y="-175067"/>
            <a:ext cx="9440215" cy="777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endParaRPr lang="ru-RU" altLang="ru-RU" dirty="0" smtClean="0">
              <a:ln>
                <a:noFill/>
              </a:ln>
              <a:effectLst/>
            </a:endParaRPr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>
          <a:xfrm>
            <a:off x="449705" y="602809"/>
            <a:ext cx="11527436" cy="4985192"/>
          </a:xfrm>
        </p:spPr>
        <p:txBody>
          <a:bodyPr>
            <a:noAutofit/>
          </a:bodyPr>
          <a:lstStyle/>
          <a:p>
            <a:r>
              <a:rPr lang="ru-RU" altLang="ru-RU" sz="3600" dirty="0"/>
              <a:t>а) (Не)грамотность - признак некультурного человека. </a:t>
            </a:r>
          </a:p>
          <a:p>
            <a:r>
              <a:rPr lang="ru-RU" altLang="ru-RU" sz="3600" dirty="0"/>
              <a:t>б) (Не)грамотность помогла тебе сегодня, а упорство.</a:t>
            </a:r>
          </a:p>
          <a:p>
            <a:r>
              <a:rPr lang="ru-RU" altLang="ru-RU" sz="3600" dirty="0"/>
              <a:t>а) (Не)друг ты мне, а всего лишь попутчик. </a:t>
            </a:r>
          </a:p>
          <a:p>
            <a:r>
              <a:rPr lang="ru-RU" altLang="ru-RU" sz="3600" dirty="0"/>
              <a:t>б) (Не)друг не посочувствует.</a:t>
            </a:r>
          </a:p>
          <a:p>
            <a:r>
              <a:rPr lang="ru-RU" altLang="ru-RU" sz="3600" dirty="0"/>
              <a:t>а) (Не)счастье я испытал, а минутную слабость. </a:t>
            </a:r>
          </a:p>
          <a:p>
            <a:r>
              <a:rPr lang="ru-RU" altLang="ru-RU" sz="3600" dirty="0"/>
              <a:t>б) (Не)счастье спутало все наши планы.</a:t>
            </a:r>
          </a:p>
        </p:txBody>
      </p:sp>
    </p:spTree>
    <p:extLst>
      <p:ext uri="{BB962C8B-B14F-4D97-AF65-F5344CB8AC3E}">
        <p14:creationId xmlns:p14="http://schemas.microsoft.com/office/powerpoint/2010/main" val="144918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/>
          </p:cNvSpPr>
          <p:nvPr>
            <p:ph idx="1"/>
          </p:nvPr>
        </p:nvSpPr>
        <p:spPr>
          <a:xfrm>
            <a:off x="1379095" y="1873770"/>
            <a:ext cx="3996181" cy="3858693"/>
          </a:xfrm>
        </p:spPr>
        <p:txBody>
          <a:bodyPr>
            <a:normAutofit/>
          </a:bodyPr>
          <a:lstStyle/>
          <a:p>
            <a:pPr marL="609600" indent="-609600">
              <a:buFont typeface="Arial" panose="020B0604020202020204" pitchFamily="34" charset="0"/>
              <a:buAutoNum type="arabicPeriod"/>
            </a:pPr>
            <a:r>
              <a:rPr lang="ru-RU" altLang="ru-RU" sz="4000" dirty="0">
                <a:latin typeface="Arial" panose="020B0604020202020204" pitchFamily="34" charset="0"/>
              </a:rPr>
              <a:t>ложь</a:t>
            </a:r>
          </a:p>
          <a:p>
            <a:pPr marL="609600" indent="-609600">
              <a:buFont typeface="Arial" panose="020B0604020202020204" pitchFamily="34" charset="0"/>
              <a:buAutoNum type="arabicPeriod"/>
            </a:pPr>
            <a:r>
              <a:rPr lang="ru-RU" altLang="ru-RU" sz="4000" dirty="0">
                <a:latin typeface="Arial" panose="020B0604020202020204" pitchFamily="34" charset="0"/>
              </a:rPr>
              <a:t>противник</a:t>
            </a:r>
          </a:p>
          <a:p>
            <a:pPr marL="609600" indent="-609600">
              <a:buFont typeface="Arial" panose="020B0604020202020204" pitchFamily="34" charset="0"/>
              <a:buAutoNum type="arabicPeriod"/>
            </a:pPr>
            <a:r>
              <a:rPr lang="ru-RU" altLang="ru-RU" sz="4000" dirty="0">
                <a:latin typeface="Arial" panose="020B0604020202020204" pitchFamily="34" charset="0"/>
              </a:rPr>
              <a:t>рабство</a:t>
            </a:r>
          </a:p>
          <a:p>
            <a:pPr marL="609600" indent="-609600">
              <a:buFont typeface="Arial" panose="020B0604020202020204" pitchFamily="34" charset="0"/>
              <a:buAutoNum type="arabicPeriod"/>
            </a:pPr>
            <a:r>
              <a:rPr lang="ru-RU" altLang="ru-RU" sz="4000" dirty="0">
                <a:latin typeface="Arial" panose="020B0604020202020204" pitchFamily="34" charset="0"/>
              </a:rPr>
              <a:t>слякоть</a:t>
            </a:r>
          </a:p>
          <a:p>
            <a:pPr marL="609600" indent="-609600">
              <a:buFont typeface="Arial" panose="020B0604020202020204" pitchFamily="34" charset="0"/>
              <a:buAutoNum type="arabicPeriod"/>
            </a:pPr>
            <a:r>
              <a:rPr lang="ru-RU" altLang="ru-RU" sz="4000" dirty="0">
                <a:latin typeface="Arial" panose="020B0604020202020204" pitchFamily="34" charset="0"/>
              </a:rPr>
              <a:t>болезнь</a:t>
            </a:r>
          </a:p>
          <a:p>
            <a:pPr marL="609600" indent="-609600">
              <a:buFont typeface="Arial" panose="020B0604020202020204" pitchFamily="34" charset="0"/>
              <a:buAutoNum type="arabicPeriod"/>
            </a:pPr>
            <a:endParaRPr lang="ru-RU" altLang="ru-RU" sz="4000" dirty="0">
              <a:latin typeface="Arial" panose="020B0604020202020204" pitchFamily="34" charset="0"/>
            </a:endParaRPr>
          </a:p>
        </p:txBody>
      </p:sp>
      <p:sp>
        <p:nvSpPr>
          <p:cNvPr id="35844" name="Rectangle 2"/>
          <p:cNvSpPr>
            <a:spLocks/>
          </p:cNvSpPr>
          <p:nvPr/>
        </p:nvSpPr>
        <p:spPr bwMode="auto">
          <a:xfrm>
            <a:off x="1481781" y="-770561"/>
            <a:ext cx="9339419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3200" dirty="0" smtClean="0">
                <a:latin typeface="Arial" panose="020B0604020202020204" pitchFamily="34" charset="0"/>
              </a:rPr>
              <a:t>подберите </a:t>
            </a:r>
            <a:r>
              <a:rPr lang="ru-RU" altLang="ru-RU" sz="3200" dirty="0">
                <a:latin typeface="Arial" panose="020B0604020202020204" pitchFamily="34" charset="0"/>
              </a:rPr>
              <a:t>к данным словам синонимы с НЕ: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7248525" y="1751807"/>
            <a:ext cx="322959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4000" dirty="0">
                <a:latin typeface="Arial" panose="020B0604020202020204" pitchFamily="34" charset="0"/>
              </a:rPr>
              <a:t>неправда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6753136" y="4797426"/>
            <a:ext cx="422037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4000" dirty="0">
                <a:latin typeface="Arial" panose="020B0604020202020204" pitchFamily="34" charset="0"/>
              </a:rPr>
              <a:t>нездоровье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7099559" y="4032502"/>
            <a:ext cx="40944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ненастье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7099559" y="3296205"/>
            <a:ext cx="273147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4000" dirty="0">
                <a:latin typeface="Arial" panose="020B0604020202020204" pitchFamily="34" charset="0"/>
              </a:rPr>
              <a:t>неволя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7157792" y="2524006"/>
            <a:ext cx="298053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4000" dirty="0">
                <a:latin typeface="Arial" panose="020B0604020202020204" pitchFamily="34" charset="0"/>
              </a:rPr>
              <a:t>недруг</a:t>
            </a:r>
          </a:p>
        </p:txBody>
      </p:sp>
    </p:spTree>
    <p:extLst>
      <p:ext uri="{BB962C8B-B14F-4D97-AF65-F5344CB8AC3E}">
        <p14:creationId xmlns:p14="http://schemas.microsoft.com/office/powerpoint/2010/main" val="19698050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  <p:bldP spid="35845" grpId="0"/>
      <p:bldP spid="35847" grpId="0"/>
      <p:bldP spid="35848" grpId="0"/>
      <p:bldP spid="35849" grpId="0"/>
      <p:bldP spid="358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1" name="AutoShape 3"/>
          <p:cNvSpPr>
            <a:spLocks noChangeArrowheads="1"/>
          </p:cNvSpPr>
          <p:nvPr/>
        </p:nvSpPr>
        <p:spPr bwMode="gray">
          <a:xfrm>
            <a:off x="7451450" y="2424940"/>
            <a:ext cx="2592387" cy="3619500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rgbClr val="F6F6F6"/>
              </a:gs>
              <a:gs pos="100000">
                <a:schemeClr val="folHlink"/>
              </a:gs>
            </a:gsLst>
            <a:lin ang="2700000" scaled="1"/>
          </a:gradFill>
          <a:ln>
            <a:noFill/>
          </a:ln>
          <a:effectLst>
            <a:outerShdw dist="71842" dir="27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chemeClr val="bg2"/>
                </a:solidFill>
              </a:rPr>
              <a:t>неряха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chemeClr val="bg2"/>
                </a:solidFill>
              </a:rPr>
              <a:t>ненастье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chemeClr val="bg2"/>
                </a:solidFill>
              </a:rPr>
              <a:t>нелепица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chemeClr val="bg2"/>
                </a:solidFill>
              </a:rPr>
              <a:t>неистовство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chemeClr val="bg2"/>
                </a:solidFill>
              </a:rPr>
              <a:t>неурядица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chemeClr val="bg2"/>
                </a:solidFill>
              </a:rPr>
              <a:t>нехватка  </a:t>
            </a:r>
          </a:p>
        </p:txBody>
      </p:sp>
      <p:sp>
        <p:nvSpPr>
          <p:cNvPr id="304132" name="AutoShape 4"/>
          <p:cNvSpPr>
            <a:spLocks noChangeArrowheads="1"/>
          </p:cNvSpPr>
          <p:nvPr/>
        </p:nvSpPr>
        <p:spPr bwMode="gray">
          <a:xfrm>
            <a:off x="5003525" y="2588454"/>
            <a:ext cx="2376487" cy="3455987"/>
          </a:xfrm>
          <a:prstGeom prst="homePlate">
            <a:avLst>
              <a:gd name="adj" fmla="val 27281"/>
            </a:avLst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18900000" scaled="1"/>
          </a:gradFill>
          <a:ln w="12700" algn="ctr">
            <a:noFill/>
            <a:prstDash val="dash"/>
            <a:miter lim="800000"/>
            <a:headEnd/>
            <a:tailEnd/>
          </a:ln>
          <a:effectLst>
            <a:outerShdw dist="71842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2800" dirty="0">
              <a:solidFill>
                <a:schemeClr val="bg2"/>
              </a:solidFill>
            </a:endParaRPr>
          </a:p>
          <a:p>
            <a:pPr>
              <a:defRPr/>
            </a:pPr>
            <a:endParaRPr lang="ru-RU" altLang="ru-RU" sz="2800" dirty="0">
              <a:solidFill>
                <a:schemeClr val="bg2"/>
              </a:solidFill>
            </a:endParaRPr>
          </a:p>
          <a:p>
            <a:pPr>
              <a:defRPr/>
            </a:pPr>
            <a:r>
              <a:rPr lang="ru-RU" altLang="ru-RU" sz="2800" b="1" dirty="0">
                <a:solidFill>
                  <a:schemeClr val="bg2"/>
                </a:solidFill>
              </a:rPr>
              <a:t>негодник</a:t>
            </a:r>
          </a:p>
          <a:p>
            <a:pPr>
              <a:defRPr/>
            </a:pPr>
            <a:r>
              <a:rPr lang="ru-RU" altLang="ru-RU" sz="2800" b="1" dirty="0">
                <a:solidFill>
                  <a:schemeClr val="bg2"/>
                </a:solidFill>
              </a:rPr>
              <a:t>недовес </a:t>
            </a:r>
          </a:p>
          <a:p>
            <a:pPr>
              <a:defRPr/>
            </a:pPr>
            <a:r>
              <a:rPr lang="ru-RU" altLang="ru-RU" sz="2800" b="1" dirty="0">
                <a:solidFill>
                  <a:schemeClr val="bg2"/>
                </a:solidFill>
              </a:rPr>
              <a:t>невольник</a:t>
            </a:r>
          </a:p>
          <a:p>
            <a:pPr>
              <a:defRPr/>
            </a:pPr>
            <a:r>
              <a:rPr lang="ru-RU" altLang="ru-RU" sz="2800" b="1" dirty="0">
                <a:solidFill>
                  <a:schemeClr val="bg2"/>
                </a:solidFill>
              </a:rPr>
              <a:t>недоделка</a:t>
            </a:r>
          </a:p>
          <a:p>
            <a:pPr>
              <a:defRPr/>
            </a:pPr>
            <a:r>
              <a:rPr lang="ru-RU" altLang="ru-RU" sz="2800" b="1" dirty="0">
                <a:solidFill>
                  <a:schemeClr val="bg2"/>
                </a:solidFill>
              </a:rPr>
              <a:t>недоросль</a:t>
            </a:r>
          </a:p>
          <a:p>
            <a:pPr>
              <a:defRPr/>
            </a:pPr>
            <a:r>
              <a:rPr lang="ru-RU" altLang="ru-RU" sz="2800" b="1" dirty="0">
                <a:solidFill>
                  <a:schemeClr val="bg2"/>
                </a:solidFill>
              </a:rPr>
              <a:t>недотёпа</a:t>
            </a:r>
          </a:p>
          <a:p>
            <a:pPr>
              <a:defRPr/>
            </a:pPr>
            <a:endParaRPr lang="ru-RU" altLang="ru-RU" sz="2800" b="1" dirty="0">
              <a:solidFill>
                <a:schemeClr val="bg2"/>
              </a:solidFill>
            </a:endParaRPr>
          </a:p>
          <a:p>
            <a:pPr>
              <a:defRPr/>
            </a:pPr>
            <a:endParaRPr lang="ru-RU" altLang="ru-RU" sz="2800" dirty="0">
              <a:solidFill>
                <a:schemeClr val="bg2"/>
              </a:solidFill>
            </a:endParaRPr>
          </a:p>
        </p:txBody>
      </p:sp>
      <p:sp>
        <p:nvSpPr>
          <p:cNvPr id="304133" name="Freeform 5"/>
          <p:cNvSpPr>
            <a:spLocks/>
          </p:cNvSpPr>
          <p:nvPr/>
        </p:nvSpPr>
        <p:spPr bwMode="gray">
          <a:xfrm>
            <a:off x="2240925" y="2126491"/>
            <a:ext cx="7299676" cy="517525"/>
          </a:xfrm>
          <a:custGeom>
            <a:avLst/>
            <a:gdLst>
              <a:gd name="T0" fmla="*/ 0 w 3454"/>
              <a:gd name="T1" fmla="*/ 0 h 267"/>
              <a:gd name="T2" fmla="*/ 87 w 3454"/>
              <a:gd name="T3" fmla="*/ 267 h 267"/>
              <a:gd name="T4" fmla="*/ 3454 w 3454"/>
              <a:gd name="T5" fmla="*/ 267 h 267"/>
              <a:gd name="T6" fmla="*/ 3292 w 3454"/>
              <a:gd name="T7" fmla="*/ 8 h 267"/>
              <a:gd name="T8" fmla="*/ 0 w 3454"/>
              <a:gd name="T9" fmla="*/ 0 h 2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54"/>
              <a:gd name="T16" fmla="*/ 0 h 267"/>
              <a:gd name="T17" fmla="*/ 3454 w 3454"/>
              <a:gd name="T18" fmla="*/ 267 h 2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54" h="267">
                <a:moveTo>
                  <a:pt x="0" y="0"/>
                </a:moveTo>
                <a:lnTo>
                  <a:pt x="87" y="267"/>
                </a:lnTo>
                <a:lnTo>
                  <a:pt x="3454" y="267"/>
                </a:lnTo>
                <a:lnTo>
                  <a:pt x="3292" y="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dash"/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4134" name="AutoShape 6"/>
          <p:cNvSpPr>
            <a:spLocks noChangeArrowheads="1"/>
          </p:cNvSpPr>
          <p:nvPr/>
        </p:nvSpPr>
        <p:spPr bwMode="ltGray">
          <a:xfrm>
            <a:off x="2355574" y="2671003"/>
            <a:ext cx="2576512" cy="3373438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1176"/>
                  <a:invGamma/>
                </a:schemeClr>
              </a:gs>
            </a:gsLst>
            <a:lin ang="2700000" scaled="1"/>
          </a:gradFill>
          <a:ln>
            <a:noFill/>
          </a:ln>
          <a:effectLst>
            <a:outerShdw dist="56796" dir="3806097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altLang="ru-RU" sz="2800" b="1" dirty="0" smtClean="0">
                <a:solidFill>
                  <a:srgbClr val="FFFFFF"/>
                </a:solidFill>
              </a:rPr>
              <a:t>невежа</a:t>
            </a:r>
            <a:endParaRPr lang="ru-RU" altLang="ru-RU" sz="2800" b="1" dirty="0">
              <a:solidFill>
                <a:srgbClr val="FFFFFF"/>
              </a:solidFill>
            </a:endParaRPr>
          </a:p>
          <a:p>
            <a:pPr>
              <a:defRPr/>
            </a:pPr>
            <a:r>
              <a:rPr lang="ru-RU" altLang="ru-RU" sz="2800" b="1" dirty="0">
                <a:solidFill>
                  <a:srgbClr val="FFFFFF"/>
                </a:solidFill>
              </a:rPr>
              <a:t>невеличка </a:t>
            </a:r>
          </a:p>
          <a:p>
            <a:pPr>
              <a:defRPr/>
            </a:pPr>
            <a:r>
              <a:rPr lang="ru-RU" altLang="ru-RU" sz="2800" b="1" dirty="0">
                <a:solidFill>
                  <a:srgbClr val="FFFFFF"/>
                </a:solidFill>
              </a:rPr>
              <a:t>небрежность</a:t>
            </a:r>
            <a:r>
              <a:rPr lang="ru-RU" altLang="ru-RU" dirty="0"/>
              <a:t> </a:t>
            </a:r>
            <a:endParaRPr lang="ru-RU" altLang="ru-RU" sz="2800" b="1" dirty="0">
              <a:solidFill>
                <a:srgbClr val="FFFFFF"/>
              </a:solidFill>
            </a:endParaRPr>
          </a:p>
          <a:p>
            <a:pPr>
              <a:defRPr/>
            </a:pPr>
            <a:r>
              <a:rPr lang="ru-RU" altLang="ru-RU" sz="2800" b="1" dirty="0">
                <a:solidFill>
                  <a:srgbClr val="FFFFFF"/>
                </a:solidFill>
              </a:rPr>
              <a:t>невзгода </a:t>
            </a:r>
          </a:p>
          <a:p>
            <a:pPr>
              <a:defRPr/>
            </a:pPr>
            <a:r>
              <a:rPr lang="ru-RU" altLang="ru-RU" sz="2800" b="1" dirty="0">
                <a:solidFill>
                  <a:srgbClr val="FFFFFF"/>
                </a:solidFill>
              </a:rPr>
              <a:t>незнайка </a:t>
            </a:r>
            <a:endParaRPr lang="ru-RU" altLang="ru-RU" sz="2800" b="1" dirty="0" smtClean="0">
              <a:solidFill>
                <a:srgbClr val="FFFFFF"/>
              </a:solidFill>
            </a:endParaRPr>
          </a:p>
          <a:p>
            <a:pPr>
              <a:defRPr/>
            </a:pPr>
            <a:r>
              <a:rPr lang="ru-RU" altLang="ru-RU" sz="2800" b="1" dirty="0" smtClean="0">
                <a:solidFill>
                  <a:srgbClr val="FFFFFF"/>
                </a:solidFill>
              </a:rPr>
              <a:t>неверие</a:t>
            </a:r>
            <a:endParaRPr lang="ru-RU" altLang="ru-RU" sz="2800" b="1" dirty="0">
              <a:solidFill>
                <a:srgbClr val="FFFFFF"/>
              </a:solidFill>
            </a:endParaRPr>
          </a:p>
        </p:txBody>
      </p:sp>
      <p:sp>
        <p:nvSpPr>
          <p:cNvPr id="10247" name="Rectangle 8"/>
          <p:cNvSpPr>
            <a:spLocks noChangeArrowheads="1"/>
          </p:cNvSpPr>
          <p:nvPr/>
        </p:nvSpPr>
        <p:spPr bwMode="white">
          <a:xfrm>
            <a:off x="4293912" y="2153478"/>
            <a:ext cx="3497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FFFFFF"/>
                </a:solidFill>
                <a:cs typeface="Arial" panose="020B0604020202020204" pitchFamily="34" charset="0"/>
              </a:rPr>
              <a:t>ЗАПОМНИТЬ!</a:t>
            </a:r>
            <a:endParaRPr lang="en-US" altLang="ru-RU" sz="1800" b="1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0248" name="Rectangle 10"/>
          <p:cNvSpPr>
            <a:spLocks noChangeArrowheads="1"/>
          </p:cNvSpPr>
          <p:nvPr/>
        </p:nvSpPr>
        <p:spPr bwMode="auto">
          <a:xfrm>
            <a:off x="1033670" y="898059"/>
            <a:ext cx="1115833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3600" dirty="0">
                <a:solidFill>
                  <a:schemeClr val="tx1"/>
                </a:solidFill>
                <a:cs typeface="Arial" panose="020B0604020202020204" pitchFamily="34" charset="0"/>
              </a:rPr>
              <a:t>Эти существительные без НЕ </a:t>
            </a:r>
            <a:r>
              <a:rPr lang="ru-RU" altLang="ru-RU" sz="3600" dirty="0" err="1">
                <a:solidFill>
                  <a:schemeClr val="tx1"/>
                </a:solidFill>
                <a:cs typeface="Arial" panose="020B0604020202020204" pitchFamily="34" charset="0"/>
              </a:rPr>
              <a:t>не</a:t>
            </a:r>
            <a:r>
              <a:rPr lang="ru-RU" altLang="ru-RU" sz="3600" dirty="0">
                <a:solidFill>
                  <a:schemeClr val="tx1"/>
                </a:solidFill>
                <a:cs typeface="Arial" panose="020B0604020202020204" pitchFamily="34" charset="0"/>
              </a:rPr>
              <a:t> употребляются</a:t>
            </a:r>
            <a:endParaRPr lang="en-US" altLang="ru-RU" sz="36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8596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4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4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4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4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4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4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1" grpId="0" animBg="1"/>
      <p:bldP spid="304132" grpId="0" animBg="1"/>
      <p:bldP spid="3041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физкультминутка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pres?slideindex=1&amp;slidetitle="/>
              </a:rPr>
              <a:t>Гимнастика для глаз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60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4657" y="479685"/>
            <a:ext cx="11242622" cy="5891135"/>
          </a:xfrm>
        </p:spPr>
        <p:txBody>
          <a:bodyPr>
            <a:noAutofit/>
          </a:bodyPr>
          <a:lstStyle/>
          <a:p>
            <a:pPr algn="just"/>
            <a:r>
              <a:rPr lang="ru-RU" sz="3600" dirty="0"/>
              <a:t>1. (Не)правды я не потерплю ни в ком. 2. К (не)счастью, то ж бывает у людей: как ни полезна вещь, цены не зная ей, (не)вежда про нее свой толк всё к худу клонит. 3. Ученье без уменья – (не)польза, а беда. </a:t>
            </a:r>
            <a:r>
              <a:rPr lang="ru-RU" sz="3600" dirty="0"/>
              <a:t>4. </a:t>
            </a:r>
            <a:r>
              <a:rPr lang="ru-RU" sz="3600" dirty="0" smtClean="0"/>
              <a:t>Когда </a:t>
            </a:r>
            <a:r>
              <a:rPr lang="ru-RU" sz="3600" dirty="0"/>
              <a:t>в товарищах согласья нет, на лад их дело не пойдет, и выйдет из него (не)дело, только мука. </a:t>
            </a:r>
            <a:r>
              <a:rPr lang="ru-RU" sz="3600" dirty="0"/>
              <a:t>5</a:t>
            </a:r>
            <a:r>
              <a:rPr lang="ru-RU" sz="3600" dirty="0" smtClean="0"/>
              <a:t>. </a:t>
            </a:r>
            <a:r>
              <a:rPr lang="ru-RU" sz="3600" dirty="0"/>
              <a:t>«Как расшумелся здесь! </a:t>
            </a:r>
            <a:r>
              <a:rPr lang="ru-RU" sz="3600" dirty="0"/>
              <a:t>Какой (не)вежа!» - про дождик говорит на ниве камень лежа. </a:t>
            </a:r>
            <a:br>
              <a:rPr lang="ru-RU" sz="3600" dirty="0"/>
            </a:br>
            <a:r>
              <a:rPr lang="ru-RU" sz="3200" dirty="0"/>
              <a:t>										</a:t>
            </a:r>
            <a:r>
              <a:rPr lang="ru-RU" sz="3200" dirty="0" smtClean="0"/>
              <a:t>       (</a:t>
            </a:r>
            <a:r>
              <a:rPr lang="ru-RU" sz="3200" dirty="0" err="1" smtClean="0"/>
              <a:t>И.А.Крылов</a:t>
            </a:r>
            <a:r>
              <a:rPr lang="ru-RU" sz="3200" dirty="0"/>
              <a:t>)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2258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TC103457510[[fn=Савон]]</Template>
  <TotalTime>101</TotalTime>
  <Words>521</Words>
  <Application>Microsoft Office PowerPoint</Application>
  <PresentationFormat>Широкоэкранный</PresentationFormat>
  <Paragraphs>118</Paragraphs>
  <Slides>17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Century Gothic</vt:lpstr>
      <vt:lpstr>Savon</vt:lpstr>
      <vt:lpstr>Не с существительными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физкультминутка</vt:lpstr>
      <vt:lpstr>1. (Не)правды я не потерплю ни в ком. 2. К (не)счастью, то ж бывает у людей: как ни полезна вещь, цены не зная ей, (не)вежда про нее свой толк всё к худу клонит. 3. Ученье без уменья – (не)польза, а беда. 4. Когда в товарищах согласья нет, на лад их дело не пойдет, и выйдет из него (не)дело, только мука. 5. «Как расшумелся здесь! Какой (не)вежа!» - про дождик говорит на ниве камень лежа.                   (И.А.Крылов) </vt:lpstr>
      <vt:lpstr>1. «Слон на воеводстве» 2. «Мартышка и очки» 3. Пословица 4. «Лебедь, щука и рак» 5. «Камень и червяк»</vt:lpstr>
      <vt:lpstr>Взамопровека</vt:lpstr>
      <vt:lpstr>Оцени соседа:</vt:lpstr>
      <vt:lpstr>Оценочный лист</vt:lpstr>
      <vt:lpstr>Презентация PowerPoint</vt:lpstr>
      <vt:lpstr>Проведи самопроверку</vt:lpstr>
      <vt:lpstr>Итог урока</vt:lpstr>
      <vt:lpstr>http://nsportal.ru/sites/default/files/2012/03/13/fizkultminutki.ppt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14</cp:revision>
  <dcterms:created xsi:type="dcterms:W3CDTF">2014-10-12T10:29:50Z</dcterms:created>
  <dcterms:modified xsi:type="dcterms:W3CDTF">2014-10-12T17:24:54Z</dcterms:modified>
</cp:coreProperties>
</file>