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2" r:id="rId5"/>
    <p:sldId id="268" r:id="rId6"/>
    <p:sldId id="269" r:id="rId7"/>
    <p:sldId id="270" r:id="rId8"/>
    <p:sldId id="264" r:id="rId9"/>
    <p:sldId id="265" r:id="rId10"/>
    <p:sldId id="257" r:id="rId11"/>
    <p:sldId id="258" r:id="rId12"/>
    <p:sldId id="259" r:id="rId13"/>
    <p:sldId id="263" r:id="rId14"/>
    <p:sldId id="271" r:id="rId15"/>
    <p:sldId id="26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952D49-0A32-4EE1-8526-764F1138056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6671E61-2F52-4191-A519-B246999D6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Одежда </a:t>
            </a:r>
            <a:r>
              <a:rPr lang="ru-RU" dirty="0" smtClean="0"/>
              <a:t>и быт русского </a:t>
            </a:r>
            <a:r>
              <a:rPr lang="ru-RU" dirty="0" smtClean="0"/>
              <a:t>дворянства в изобразительном искусстве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286256"/>
            <a:ext cx="5524504" cy="228601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Подготовила учитель ИЗО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МОБУ </a:t>
            </a:r>
            <a:r>
              <a:rPr lang="ru-RU" dirty="0" err="1" smtClean="0">
                <a:solidFill>
                  <a:srgbClr val="0070C0"/>
                </a:solidFill>
                <a:latin typeface="Book Antiqua" pitchFamily="18" charset="0"/>
              </a:rPr>
              <a:t>Новобурейской</a:t>
            </a: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 СОШ № 3 </a:t>
            </a:r>
            <a:r>
              <a:rPr lang="ru-RU" dirty="0" err="1" smtClean="0">
                <a:solidFill>
                  <a:srgbClr val="0070C0"/>
                </a:solidFill>
                <a:latin typeface="Book Antiqua" pitchFamily="18" charset="0"/>
              </a:rPr>
              <a:t>Л.А.Рогудеева</a:t>
            </a:r>
            <a:endParaRPr lang="ru-RU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lvl="0" algn="r"/>
            <a:endParaRPr lang="ru-RU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lvl="0" algn="r"/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УМК - </a:t>
            </a:r>
            <a:r>
              <a:rPr lang="ru-RU" dirty="0" err="1" smtClean="0">
                <a:solidFill>
                  <a:srgbClr val="0070C0"/>
                </a:solidFill>
                <a:latin typeface="Book Antiqua" pitchFamily="18" charset="0"/>
              </a:rPr>
              <a:t>Шпикалова</a:t>
            </a: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 Т.Я., Ершова Л.В., </a:t>
            </a:r>
            <a:r>
              <a:rPr lang="ru-RU" dirty="0" err="1" smtClean="0">
                <a:solidFill>
                  <a:srgbClr val="0070C0"/>
                </a:solidFill>
                <a:latin typeface="Book Antiqua" pitchFamily="18" charset="0"/>
              </a:rPr>
              <a:t>Поровская</a:t>
            </a: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 Г.А. Изобразительное искусство: Учебник для 7 класса общеобразовательных учреждений / под ред. </a:t>
            </a:r>
            <a:r>
              <a:rPr lang="ru-RU" dirty="0" err="1" smtClean="0">
                <a:solidFill>
                  <a:srgbClr val="0070C0"/>
                </a:solidFill>
                <a:latin typeface="Book Antiqua" pitchFamily="18" charset="0"/>
              </a:rPr>
              <a:t>Шпикаловой</a:t>
            </a: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 Т.Я. – М., Просвещение, 2010. </a:t>
            </a:r>
          </a:p>
          <a:p>
            <a:pPr lvl="0" algn="ctr"/>
            <a:endParaRPr lang="ru-RU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lvl="0" algn="ctr"/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2015 </a:t>
            </a: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ГОД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Амурская область,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Бурейский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р-он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, п.Новобурейский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7704"/>
            <a:ext cx="2833702" cy="612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04"/>
            <a:ext cx="492922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6310"/>
            <a:ext cx="3714776" cy="62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52478"/>
            <a:ext cx="5257817" cy="607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afield.org.ua/mod3/img/mod7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4543"/>
            <a:ext cx="7572396" cy="6433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110"/>
            <a:ext cx="3929058" cy="66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7650" y="0"/>
            <a:ext cx="50863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285728"/>
            <a:ext cx="50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Внедрение  европейских обычаев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Диалоги об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изменения происходили в светской дворянской мужской и женской одежде?</a:t>
            </a:r>
          </a:p>
          <a:p>
            <a:r>
              <a:rPr lang="ru-RU" dirty="0" smtClean="0"/>
              <a:t>В чем основное отличие мужского дворянского костюма 18 – первой трети 19 в.?</a:t>
            </a:r>
          </a:p>
          <a:p>
            <a:r>
              <a:rPr lang="ru-RU" dirty="0" smtClean="0"/>
              <a:t>Каковы основные особенности женской дворянской одежды </a:t>
            </a:r>
            <a:r>
              <a:rPr lang="ru-RU" dirty="0" smtClean="0"/>
              <a:t>18 – первой трети 19 в</a:t>
            </a:r>
            <a:r>
              <a:rPr lang="ru-RU" dirty="0" smtClean="0"/>
              <a:t>.?</a:t>
            </a:r>
          </a:p>
          <a:p>
            <a:r>
              <a:rPr lang="ru-RU" dirty="0" smtClean="0"/>
              <a:t>Где </a:t>
            </a:r>
            <a:r>
              <a:rPr lang="ru-RU" smtClean="0"/>
              <a:t>фиксировались причуды моды того времени?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471858" cy="17811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Подготовка к творческой работе.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400420" cy="43251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Р</a:t>
            </a:r>
            <a:r>
              <a:rPr lang="ru-RU" dirty="0" smtClean="0"/>
              <a:t>ассмотреть </a:t>
            </a:r>
            <a:r>
              <a:rPr lang="ru-RU" dirty="0" smtClean="0"/>
              <a:t>костюмы представителей дворянского сословия. </a:t>
            </a:r>
            <a:endParaRPr lang="ru-RU" dirty="0" smtClean="0"/>
          </a:p>
          <a:p>
            <a:pPr lvl="0"/>
            <a:r>
              <a:rPr lang="ru-RU" dirty="0" smtClean="0"/>
              <a:t>Проанализируйте </a:t>
            </a:r>
            <a:r>
              <a:rPr lang="ru-RU" dirty="0" smtClean="0"/>
              <a:t>прически на портретах и найдите прическу с буклями, греческим узлом, с украшениями. </a:t>
            </a:r>
            <a:endParaRPr lang="ru-RU" dirty="0" smtClean="0"/>
          </a:p>
          <a:p>
            <a:pPr lvl="0"/>
            <a:r>
              <a:rPr lang="ru-RU" dirty="0" smtClean="0"/>
              <a:t>Обратите </a:t>
            </a:r>
            <a:r>
              <a:rPr lang="ru-RU" dirty="0" smtClean="0"/>
              <a:t>внимание на прически мужчин. </a:t>
            </a:r>
            <a:endParaRPr lang="ru-RU" dirty="0" smtClean="0"/>
          </a:p>
          <a:p>
            <a:pPr lvl="0"/>
            <a:r>
              <a:rPr lang="ru-RU" dirty="0" smtClean="0"/>
              <a:t>Выявите </a:t>
            </a:r>
            <a:r>
              <a:rPr lang="ru-RU" dirty="0" smtClean="0"/>
              <a:t>детали костюмов и причесок, которые встречаются в наши дни и имеют современный вид.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28125" r="54688" b="11458"/>
          <a:stretch>
            <a:fillRect/>
          </a:stretch>
        </p:blipFill>
        <p:spPr bwMode="auto">
          <a:xfrm>
            <a:off x="4000464" y="142852"/>
            <a:ext cx="5143536" cy="64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3000"/>
            <a:ext cx="7329510" cy="1066800"/>
          </a:xfrm>
        </p:spPr>
        <p:txBody>
          <a:bodyPr/>
          <a:lstStyle/>
          <a:p>
            <a:r>
              <a:rPr lang="ru-RU" b="1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6900882" cy="43251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Выполнить </a:t>
            </a:r>
            <a:r>
              <a:rPr lang="ru-RU" dirty="0" smtClean="0"/>
              <a:t>зарисовки по представлению или по описанию элементов женского или мужского дворянского костюма и причесок, характерных для русского дворянства XVIII—XIX столетий.</a:t>
            </a:r>
            <a:br>
              <a:rPr lang="ru-RU" dirty="0" smtClean="0"/>
            </a:br>
            <a:r>
              <a:rPr lang="ru-RU" dirty="0" smtClean="0"/>
              <a:t>      </a:t>
            </a:r>
            <a:endParaRPr lang="ru-RU" dirty="0" smtClean="0"/>
          </a:p>
          <a:p>
            <a:pPr lvl="0"/>
            <a:r>
              <a:rPr lang="ru-RU" dirty="0" smtClean="0"/>
              <a:t>Обратите </a:t>
            </a:r>
            <a:r>
              <a:rPr lang="ru-RU" dirty="0" smtClean="0"/>
              <a:t>внимание на пропорции деталей костюмов, соответствующие пропорциям фигуры взрослых или детей. При зарисовках причесок вспомните о пропорциях лица человека.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Для </a:t>
            </a:r>
            <a:r>
              <a:rPr lang="ru-RU" dirty="0" smtClean="0"/>
              <a:t>выполнения зарисовок используются графические материалы: цветные карандаши, мелки, фломастеры.</a:t>
            </a:r>
          </a:p>
          <a:p>
            <a:endParaRPr lang="ru-RU" dirty="0"/>
          </a:p>
        </p:txBody>
      </p:sp>
      <p:pic>
        <p:nvPicPr>
          <p:cNvPr id="1026" name="Picture 2" descr="C:\Documents and Settings\asu\Мои документы\Мои рисунки\zercal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3" y="-1"/>
            <a:ext cx="1785918" cy="6840887"/>
          </a:xfrm>
          <a:prstGeom prst="rect">
            <a:avLst/>
          </a:prstGeom>
          <a:noFill/>
        </p:spPr>
      </p:pic>
      <p:pic>
        <p:nvPicPr>
          <p:cNvPr id="1027" name="Picture 3" descr="C:\Documents and Settings\asu\Мои документы\Мои рисунки\2161150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61055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Знакомство с творчеством выдающихся русских портретистов XVIII—XIX вв</a:t>
            </a:r>
            <a:r>
              <a:rPr lang="ru-RU" dirty="0" smtClean="0"/>
              <a:t>. Одежда дворян.</a:t>
            </a:r>
            <a:endParaRPr lang="ru-RU" dirty="0" smtClean="0"/>
          </a:p>
          <a:p>
            <a:r>
              <a:rPr lang="ru-RU" dirty="0" smtClean="0"/>
              <a:t>Знакомство с историей и культурой быта дворянской </a:t>
            </a:r>
            <a:r>
              <a:rPr lang="ru-RU" dirty="0" smtClean="0"/>
              <a:t>эпохи</a:t>
            </a:r>
          </a:p>
          <a:p>
            <a:r>
              <a:rPr lang="ru-RU" dirty="0" smtClean="0"/>
              <a:t>Развитие эстетического вкуса</a:t>
            </a:r>
          </a:p>
          <a:p>
            <a:r>
              <a:rPr lang="ru-RU" dirty="0" smtClean="0"/>
              <a:t>Развитие графических навыков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38" y="0"/>
            <a:ext cx="53435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К.Брюллов «Портрет сестер </a:t>
            </a:r>
            <a:r>
              <a:rPr lang="ru-RU" dirty="0" err="1" smtClean="0"/>
              <a:t>Шишмаревых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50347"/>
            <a:ext cx="3857652" cy="50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К.П.Брюллов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328982" cy="4325112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b="1" dirty="0" smtClean="0"/>
              <a:t>Портрет</a:t>
            </a:r>
            <a:r>
              <a:rPr lang="ru-RU" dirty="0" smtClean="0"/>
              <a:t> </a:t>
            </a:r>
            <a:r>
              <a:rPr lang="ru-RU" b="1" dirty="0" smtClean="0"/>
              <a:t>графини</a:t>
            </a:r>
            <a:r>
              <a:rPr lang="ru-RU" dirty="0" smtClean="0"/>
              <a:t> </a:t>
            </a:r>
            <a:r>
              <a:rPr lang="ru-RU" dirty="0" smtClean="0"/>
              <a:t>Самойловой, удаляющейся с бала»</a:t>
            </a:r>
            <a:endParaRPr lang="ru-RU" dirty="0"/>
          </a:p>
        </p:txBody>
      </p:sp>
      <p:pic>
        <p:nvPicPr>
          <p:cNvPr id="2050" name="Picture 2" descr="ВЕЧНЫЕ ДОСТОИНСТВА ЖЕНЩИН: МАТЕРИНСТВО, НЕЖНОСТЬ, КРАСОТА (ЖЕНЩИНА В ЖИВОПИСИ). Обсуждение на LiveInternet - Российский Сервис 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9550"/>
            <a:ext cx="4667250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429132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Портрет</a:t>
            </a:r>
            <a:r>
              <a:rPr lang="ru-RU" dirty="0" smtClean="0"/>
              <a:t> </a:t>
            </a:r>
            <a:r>
              <a:rPr lang="ru-RU" b="1" dirty="0" smtClean="0"/>
              <a:t>графини</a:t>
            </a:r>
            <a:r>
              <a:rPr lang="ru-RU" dirty="0" smtClean="0"/>
              <a:t> Юлии Павловны Самойловой с </a:t>
            </a:r>
            <a:r>
              <a:rPr lang="ru-RU" dirty="0" err="1" smtClean="0"/>
              <a:t>Джованиной</a:t>
            </a:r>
            <a:r>
              <a:rPr lang="ru-RU" dirty="0" smtClean="0"/>
              <a:t> </a:t>
            </a:r>
            <a:r>
              <a:rPr lang="ru-RU" dirty="0" err="1" smtClean="0"/>
              <a:t>Пачини</a:t>
            </a:r>
            <a:endParaRPr lang="ru-RU" dirty="0"/>
          </a:p>
        </p:txBody>
      </p:sp>
      <p:pic>
        <p:nvPicPr>
          <p:cNvPr id="26626" name="Picture 2" descr="ЖЖ Творческого Объединения &quot;ПрИЗ&quot; г. Балашихи - Русская живопись Брюллов Карл Павлович (1799-185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77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543296" cy="4325112"/>
          </a:xfrm>
        </p:spPr>
        <p:txBody>
          <a:bodyPr/>
          <a:lstStyle/>
          <a:p>
            <a:r>
              <a:rPr lang="ru-RU" b="1" dirty="0" smtClean="0"/>
              <a:t>Портрет</a:t>
            </a:r>
            <a:r>
              <a:rPr lang="ru-RU" dirty="0" smtClean="0"/>
              <a:t> </a:t>
            </a:r>
            <a:r>
              <a:rPr lang="ru-RU" b="1" dirty="0" smtClean="0"/>
              <a:t>графа</a:t>
            </a:r>
            <a:r>
              <a:rPr lang="ru-RU" dirty="0" smtClean="0"/>
              <a:t> Алексея Константиновича Толстого.</a:t>
            </a:r>
            <a:endParaRPr lang="ru-RU" dirty="0"/>
          </a:p>
        </p:txBody>
      </p:sp>
      <p:pic>
        <p:nvPicPr>
          <p:cNvPr id="27650" name="Picture 2" descr="Артхив / Художники / Карл Брюллов / Живопись / Романтизм / Портрет графа Алексея Константиновича Толст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730" y="0"/>
            <a:ext cx="10133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164" y="0"/>
            <a:ext cx="925432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</TotalTime>
  <Words>166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Одежда и быт русского дворянства в изобразительном искусстве</vt:lpstr>
      <vt:lpstr>Цель урока:</vt:lpstr>
      <vt:lpstr>Слайд 3</vt:lpstr>
      <vt:lpstr>К.Брюллов «Портрет сестер Шишмаревых»</vt:lpstr>
      <vt:lpstr>К.П.Брюллов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Диалоги об искусстве</vt:lpstr>
      <vt:lpstr>Подготовка к творческой работе. </vt:lpstr>
      <vt:lpstr>Творческое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дворян</dc:title>
  <dc:creator>*</dc:creator>
  <cp:lastModifiedBy>asu</cp:lastModifiedBy>
  <cp:revision>11</cp:revision>
  <dcterms:created xsi:type="dcterms:W3CDTF">2012-01-18T05:39:59Z</dcterms:created>
  <dcterms:modified xsi:type="dcterms:W3CDTF">2015-02-08T05:21:28Z</dcterms:modified>
</cp:coreProperties>
</file>