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70" r:id="rId6"/>
    <p:sldId id="258" r:id="rId7"/>
    <p:sldId id="269" r:id="rId8"/>
    <p:sldId id="263" r:id="rId9"/>
    <p:sldId id="264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100"/>
    <a:srgbClr val="0E0858"/>
    <a:srgbClr val="1A1AE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755EA-D7C6-48E4-8BE4-38B11073BC9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3AD0-50D3-4B11-BE71-399DC6987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00-%D0%B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ШКОЛЬНЫЕ\gif\словарь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57388"/>
            <a:ext cx="3528392" cy="42529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284984"/>
            <a:ext cx="8640960" cy="2736304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ru-RU" sz="5400" b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Словарная работа </a:t>
            </a:r>
            <a:endParaRPr lang="ru-RU" sz="5400" b="1" dirty="0">
              <a:ln w="1905">
                <a:solidFill>
                  <a:schemeClr val="tx1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1A1AE6"/>
                </a:solidFill>
              </a:rPr>
              <a:t> </a:t>
            </a:r>
            <a: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  <a:t>Подбери </a:t>
            </a:r>
            <a:b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</a:br>
            <a: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  <a:t>однокоренные слова</a:t>
            </a:r>
            <a:endParaRPr lang="ru-RU" dirty="0">
              <a:solidFill>
                <a:srgbClr val="1A1AE6"/>
              </a:solidFill>
            </a:endParaRPr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0695">
            <a:off x="342837" y="1720117"/>
            <a:ext cx="3303811" cy="3303811"/>
          </a:xfrm>
          <a:prstGeom prst="rect">
            <a:avLst/>
          </a:prstGeom>
        </p:spPr>
      </p:pic>
      <p:pic>
        <p:nvPicPr>
          <p:cNvPr id="6" name="Рисунок 5" descr="IMG_136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53143">
            <a:off x="5371160" y="1664615"/>
            <a:ext cx="3014461" cy="2260846"/>
          </a:xfrm>
          <a:prstGeom prst="rect">
            <a:avLst/>
          </a:prstGeom>
        </p:spPr>
      </p:pic>
      <p:pic>
        <p:nvPicPr>
          <p:cNvPr id="7" name="Рисунок 6" descr="2458467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465302"/>
            <a:ext cx="3312368" cy="2392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869160"/>
            <a:ext cx="300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бл</a:t>
            </a:r>
            <a:r>
              <a:rPr lang="ru-RU" sz="3600" b="1" dirty="0" smtClean="0">
                <a:solidFill>
                  <a:srgbClr val="FF0000"/>
                </a:solidFill>
              </a:rPr>
              <a:t>ио</a:t>
            </a:r>
            <a:r>
              <a:rPr lang="ru-RU" sz="3600" b="1" dirty="0" smtClean="0"/>
              <a:t>текарь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6021288"/>
            <a:ext cx="165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библ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я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4005064"/>
            <a:ext cx="4489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бл</a:t>
            </a:r>
            <a:r>
              <a:rPr lang="ru-RU" sz="3600" b="1" dirty="0" smtClean="0">
                <a:solidFill>
                  <a:srgbClr val="FF0000"/>
                </a:solidFill>
              </a:rPr>
              <a:t>ио</a:t>
            </a:r>
            <a:r>
              <a:rPr lang="ru-RU" sz="3600" b="1" dirty="0" smtClean="0"/>
              <a:t>течная (книга)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337038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  <a:t/>
            </a:r>
            <a:b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</a:br>
            <a:r>
              <a:rPr lang="ru-RU" sz="5400" dirty="0" smtClean="0">
                <a:solidFill>
                  <a:srgbClr val="1A1AE6"/>
                </a:solidFill>
                <a:latin typeface="a_CooperBlackRg" pitchFamily="18" charset="-52"/>
              </a:rPr>
              <a:t>б</a:t>
            </a:r>
            <a:r>
              <a:rPr lang="ru-RU" sz="5400" dirty="0" smtClean="0">
                <a:solidFill>
                  <a:srgbClr val="FF0000"/>
                </a:solidFill>
                <a:latin typeface="a_CooperBlackRg" pitchFamily="18" charset="-52"/>
              </a:rPr>
              <a:t>и</a:t>
            </a:r>
            <a:r>
              <a:rPr lang="ru-RU" sz="5400" dirty="0" smtClean="0">
                <a:solidFill>
                  <a:srgbClr val="1A1AE6"/>
                </a:solidFill>
                <a:latin typeface="a_CooperBlackRg" pitchFamily="18" charset="-52"/>
              </a:rPr>
              <a:t>бл</a:t>
            </a:r>
            <a:r>
              <a:rPr lang="ru-RU" sz="5400" dirty="0" smtClean="0">
                <a:solidFill>
                  <a:srgbClr val="FF0000"/>
                </a:solidFill>
                <a:latin typeface="a_CooperBlackRg" pitchFamily="18" charset="-52"/>
              </a:rPr>
              <a:t>ио</a:t>
            </a:r>
            <a:r>
              <a:rPr lang="ru-RU" sz="5400" dirty="0" smtClean="0">
                <a:solidFill>
                  <a:srgbClr val="1A1AE6"/>
                </a:solidFill>
                <a:latin typeface="a_CooperBlackRg" pitchFamily="18" charset="-52"/>
              </a:rPr>
              <a:t>тек</a:t>
            </a:r>
            <a:r>
              <a:rPr lang="ru-RU" sz="5400" dirty="0" smtClean="0">
                <a:solidFill>
                  <a:srgbClr val="FF0000"/>
                </a:solidFill>
                <a:latin typeface="a_CooperBlackRg" pitchFamily="18" charset="-52"/>
              </a:rPr>
              <a:t>а</a:t>
            </a:r>
            <a:r>
              <a:rPr lang="ru-RU" sz="5400" dirty="0" smtClean="0">
                <a:solidFill>
                  <a:srgbClr val="1A1AE6"/>
                </a:solidFill>
                <a:latin typeface="a_CooperBlackRg" pitchFamily="18" charset="-52"/>
              </a:rPr>
              <a:t>рь</a:t>
            </a:r>
            <a: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  <a:t/>
            </a:r>
            <a:b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</a:br>
            <a:r>
              <a:rPr lang="ru-RU" sz="5400" dirty="0" smtClean="0">
                <a:solidFill>
                  <a:srgbClr val="1A1AE6"/>
                </a:solidFill>
                <a:latin typeface="a_CooperBlackRg" pitchFamily="18" charset="-52"/>
              </a:rPr>
              <a:t>б</a:t>
            </a:r>
            <a:r>
              <a:rPr lang="ru-RU" sz="5400" dirty="0" smtClean="0">
                <a:solidFill>
                  <a:srgbClr val="FF0000"/>
                </a:solidFill>
                <a:latin typeface="a_CooperBlackRg" pitchFamily="18" charset="-52"/>
              </a:rPr>
              <a:t>и</a:t>
            </a:r>
            <a:r>
              <a:rPr lang="ru-RU" sz="5400" dirty="0" smtClean="0">
                <a:solidFill>
                  <a:srgbClr val="1A1AE6"/>
                </a:solidFill>
                <a:latin typeface="a_CooperBlackRg" pitchFamily="18" charset="-52"/>
              </a:rPr>
              <a:t>бл</a:t>
            </a:r>
            <a:r>
              <a:rPr lang="ru-RU" sz="5400" dirty="0" smtClean="0">
                <a:solidFill>
                  <a:srgbClr val="FF0000"/>
                </a:solidFill>
                <a:latin typeface="a_CooperBlackRg" pitchFamily="18" charset="-52"/>
              </a:rPr>
              <a:t>ио</a:t>
            </a:r>
            <a:r>
              <a:rPr lang="ru-RU" sz="5400" dirty="0" smtClean="0">
                <a:solidFill>
                  <a:srgbClr val="1A1AE6"/>
                </a:solidFill>
                <a:latin typeface="a_CooperBlackRg" pitchFamily="18" charset="-52"/>
              </a:rPr>
              <a:t>течная</a:t>
            </a:r>
            <a: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  <a:t> </a:t>
            </a:r>
            <a:b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</a:br>
            <a:r>
              <a:rPr lang="ru-RU" sz="5400" dirty="0" smtClean="0">
                <a:solidFill>
                  <a:srgbClr val="1A1AE6"/>
                </a:solidFill>
                <a:latin typeface="a_CooperBlackRg" pitchFamily="18" charset="-52"/>
              </a:rPr>
              <a:t>библ</a:t>
            </a:r>
            <a:r>
              <a:rPr lang="ru-RU" sz="5400" dirty="0" smtClean="0">
                <a:solidFill>
                  <a:srgbClr val="FF0000"/>
                </a:solidFill>
                <a:latin typeface="a_CooperBlackRg" pitchFamily="18" charset="-52"/>
              </a:rPr>
              <a:t>и</a:t>
            </a:r>
            <a:r>
              <a:rPr lang="ru-RU" sz="5400" dirty="0" smtClean="0">
                <a:solidFill>
                  <a:srgbClr val="1A1AE6"/>
                </a:solidFill>
                <a:latin typeface="a_CooperBlackRg" pitchFamily="18" charset="-52"/>
              </a:rPr>
              <a:t>я</a:t>
            </a:r>
            <a:endParaRPr lang="ru-RU" dirty="0">
              <a:solidFill>
                <a:srgbClr val="1A1AE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96552" y="476672"/>
            <a:ext cx="9540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422100"/>
                </a:solidFill>
                <a:latin typeface="a_CooperBlackRg" pitchFamily="18" charset="-52"/>
                <a:ea typeface="+mj-ea"/>
                <a:cs typeface="+mj-cs"/>
              </a:rPr>
              <a:t>Составь </a:t>
            </a:r>
          </a:p>
          <a:p>
            <a:pPr algn="ctr"/>
            <a:r>
              <a:rPr lang="ru-RU" sz="3200" dirty="0" smtClean="0">
                <a:solidFill>
                  <a:srgbClr val="422100"/>
                </a:solidFill>
                <a:latin typeface="a_CooperBlackRg" pitchFamily="18" charset="-52"/>
                <a:ea typeface="+mj-ea"/>
                <a:cs typeface="+mj-cs"/>
              </a:rPr>
              <a:t>предложение</a:t>
            </a:r>
          </a:p>
          <a:p>
            <a:pPr algn="ctr"/>
            <a:r>
              <a:rPr lang="ru-RU" sz="3200" dirty="0" smtClean="0">
                <a:solidFill>
                  <a:srgbClr val="422100"/>
                </a:solidFill>
                <a:latin typeface="a_CooperBlackRg" pitchFamily="18" charset="-52"/>
                <a:ea typeface="+mj-ea"/>
                <a:cs typeface="+mj-cs"/>
              </a:rPr>
              <a:t> с одним из указанных 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6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7108624" cy="4725144"/>
          </a:xfrm>
          <a:prstGeom prst="rect">
            <a:avLst/>
          </a:prstGeom>
        </p:spPr>
      </p:pic>
      <p:pic>
        <p:nvPicPr>
          <p:cNvPr id="4" name="Рисунок 3" descr="screen480x48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3791">
            <a:off x="467544" y="332656"/>
            <a:ext cx="2448272" cy="3264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5816" y="0"/>
            <a:ext cx="57606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_CooperBlackRg" pitchFamily="18" charset="-52"/>
              </a:rPr>
              <a:t>Что общего в этих картинках и словах?</a:t>
            </a:r>
            <a:endParaRPr lang="ru-RU" sz="2800" b="1" dirty="0">
              <a:solidFill>
                <a:srgbClr val="0E085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1A1AE6"/>
                </a:solidFill>
                <a:latin typeface="a_CooperBlackRg" pitchFamily="18" charset="-52"/>
              </a:rPr>
              <a:t>Назовите словарное слово урока. </a:t>
            </a:r>
            <a:endParaRPr lang="ru-RU" sz="3200" b="1" dirty="0">
              <a:solidFill>
                <a:srgbClr val="1A1AE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ble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3104">
            <a:off x="451788" y="899107"/>
            <a:ext cx="3323220" cy="47871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83360" y="1556792"/>
            <a:ext cx="57606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_CooperBlackRg" pitchFamily="18" charset="-52"/>
              </a:rPr>
              <a:t>Библия</a:t>
            </a:r>
            <a:r>
              <a:rPr lang="ru-RU" sz="4000" dirty="0" smtClean="0">
                <a:solidFill>
                  <a:srgbClr val="FF0000"/>
                </a:solidFill>
              </a:rPr>
              <a:t> – </a:t>
            </a:r>
          </a:p>
          <a:p>
            <a:pPr algn="ctr"/>
            <a:r>
              <a:rPr lang="ru-RU" sz="2800" b="1" dirty="0" smtClean="0">
                <a:solidFill>
                  <a:srgbClr val="0E0858"/>
                </a:solidFill>
              </a:rPr>
              <a:t>Священное Писание, </a:t>
            </a:r>
          </a:p>
          <a:p>
            <a:pPr algn="ctr"/>
            <a:r>
              <a:rPr lang="ru-RU" sz="2800" b="1" dirty="0" smtClean="0">
                <a:solidFill>
                  <a:srgbClr val="0E0858"/>
                </a:solidFill>
              </a:rPr>
              <a:t>откровение слова Божия, написанное на каком – либо языке</a:t>
            </a:r>
            <a:endParaRPr lang="ru-RU" sz="2800" b="1" dirty="0">
              <a:solidFill>
                <a:srgbClr val="0E08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805264"/>
            <a:ext cx="802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a_CooperBlackRg" pitchFamily="18" charset="-52"/>
              </a:rPr>
              <a:t>Библия </a:t>
            </a:r>
            <a:r>
              <a:rPr lang="ru-RU" sz="3600" dirty="0" smtClean="0">
                <a:solidFill>
                  <a:srgbClr val="0E0858"/>
                </a:solidFill>
              </a:rPr>
              <a:t>–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E0858"/>
                </a:solidFill>
              </a:rPr>
              <a:t>с греческого – </a:t>
            </a:r>
            <a:r>
              <a:rPr lang="ru-RU" sz="3600" b="1" dirty="0" smtClean="0">
                <a:solidFill>
                  <a:srgbClr val="FF0000"/>
                </a:solidFill>
                <a:latin typeface="a_CooperBlackRg" pitchFamily="18" charset="-52"/>
              </a:rPr>
              <a:t>книга </a:t>
            </a:r>
            <a:endParaRPr lang="ru-RU" sz="3600" b="1" dirty="0">
              <a:solidFill>
                <a:srgbClr val="FF0000"/>
              </a:solidFill>
              <a:latin typeface="a_CooperBlack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_CooperBlackRg" pitchFamily="18" charset="-52"/>
              </a:rPr>
              <a:t>Библиотека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77072"/>
            <a:ext cx="8229600" cy="17281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E0858"/>
                </a:solidFill>
              </a:rPr>
              <a:t>учреждение, собирающее и хранящее </a:t>
            </a:r>
            <a:r>
              <a:rPr lang="ru-RU" b="1" dirty="0" smtClean="0">
                <a:solidFill>
                  <a:srgbClr val="0E0858"/>
                </a:solidFill>
              </a:rPr>
              <a:t>книги и другие печатные издания для </a:t>
            </a:r>
            <a:r>
              <a:rPr lang="ru-RU" b="1" dirty="0">
                <a:solidFill>
                  <a:srgbClr val="0E0858"/>
                </a:solidFill>
              </a:rPr>
              <a:t>общественного </a:t>
            </a:r>
            <a:r>
              <a:rPr lang="ru-RU" b="1" dirty="0" smtClean="0">
                <a:solidFill>
                  <a:srgbClr val="0E0858"/>
                </a:solidFill>
              </a:rPr>
              <a:t>пользования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0858"/>
                </a:solidFill>
                <a:effectLst/>
                <a:uLnTx/>
                <a:uFillTx/>
                <a:latin typeface="a_CooperBlackRg" pitchFamily="18" charset="-52"/>
                <a:ea typeface="+mj-ea"/>
                <a:cs typeface="+mj-cs"/>
              </a:rPr>
              <a:t>Библиотека – что это?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E085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40px-Ancientlibraryal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4248472" cy="4321493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5517232"/>
            <a:ext cx="8172400" cy="13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 smtClean="0"/>
              <a:t>Являлась крупнейшей библиотекой в античном мире, в которой хранилось  от 10 до 50 тысяч папирусных  свитков.  Александрийская библиотека представляла собой академию: в ней хранились книги , в ней жили и работали ученые. 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620688"/>
            <a:ext cx="4860240" cy="1557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1A1AE6"/>
                </a:solidFill>
              </a:rPr>
              <a:t>Александрийская библиотека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1A1AE6"/>
                </a:solidFill>
              </a:rPr>
              <a:t> (Египет) -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1A1AE6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88640"/>
            <a:ext cx="4677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Первая  в мире библиотека -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5688632" cy="12527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1A1AE6"/>
                </a:solidFill>
              </a:rPr>
              <a:t>Библиотека </a:t>
            </a:r>
            <a:r>
              <a:rPr lang="ru-RU" b="1" dirty="0" smtClean="0">
                <a:solidFill>
                  <a:srgbClr val="1A1AE6"/>
                </a:solidFill>
              </a:rPr>
              <a:t>Конгресса в Вашингтоне (Америка)  – </a:t>
            </a:r>
            <a:r>
              <a:rPr lang="ru-RU" b="1" dirty="0" smtClean="0">
                <a:solidFill>
                  <a:srgbClr val="FF0000"/>
                </a:solidFill>
              </a:rPr>
              <a:t>самая большая в мире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5" name="Рисунок 4" descr="LibraryCongressWash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990036"/>
            <a:ext cx="5688632" cy="31245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19888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 данным на начало </a:t>
            </a:r>
            <a:r>
              <a:rPr lang="ru-RU" b="1" dirty="0" smtClean="0">
                <a:hlinkClick r:id="rId3" tooltip="2000-е"/>
              </a:rPr>
              <a:t>2000-х годов</a:t>
            </a:r>
            <a:r>
              <a:rPr lang="ru-RU" b="1" dirty="0" smtClean="0"/>
              <a:t> библиотека всего содержит свыше 130 </a:t>
            </a:r>
            <a:r>
              <a:rPr lang="ru-RU" b="1" dirty="0" err="1" smtClean="0"/>
              <a:t>млн</a:t>
            </a:r>
            <a:r>
              <a:rPr lang="ru-RU" b="1" dirty="0" smtClean="0"/>
              <a:t> единиц хранения, </a:t>
            </a:r>
          </a:p>
          <a:p>
            <a:r>
              <a:rPr lang="ru-RU" b="1" dirty="0" smtClean="0"/>
              <a:t>общая длина книжных полок — почти 850 км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4px-Невский37.JPG"/>
          <p:cNvPicPr>
            <a:picLocks noChangeAspect="1"/>
          </p:cNvPicPr>
          <p:nvPr/>
        </p:nvPicPr>
        <p:blipFill>
          <a:blip r:embed="rId2" cstate="print"/>
          <a:srcRect l="11173" r="1000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115616" y="260648"/>
            <a:ext cx="6912768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Самая большая библиотека в России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44522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Первая библиотека  в России была открыта 27 мая 1795 года. Теперь эта библиотека называется Российская национальная библиотека, которая находится в  Санкт-Петербурге.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344816" cy="1656184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700" dirty="0" smtClean="0">
                <a:solidFill>
                  <a:srgbClr val="1A1AE6"/>
                </a:solidFill>
                <a:latin typeface="a_CooperBlackRg" pitchFamily="18" charset="-52"/>
              </a:rPr>
              <a:t>Б</a:t>
            </a:r>
            <a:r>
              <a:rPr lang="ru-RU" sz="6700" dirty="0" smtClean="0">
                <a:solidFill>
                  <a:srgbClr val="FF0000"/>
                </a:solidFill>
                <a:latin typeface="a_CooperBlackRg" pitchFamily="18" charset="-52"/>
              </a:rPr>
              <a:t>и</a:t>
            </a:r>
            <a:r>
              <a:rPr lang="ru-RU" sz="6700" dirty="0" smtClean="0">
                <a:solidFill>
                  <a:srgbClr val="1A1AE6"/>
                </a:solidFill>
                <a:latin typeface="a_CooperBlackRg" pitchFamily="18" charset="-52"/>
              </a:rPr>
              <a:t>бл</a:t>
            </a:r>
            <a:r>
              <a:rPr lang="ru-RU" sz="6700" dirty="0" smtClean="0">
                <a:solidFill>
                  <a:srgbClr val="FF0000"/>
                </a:solidFill>
                <a:latin typeface="a_CooperBlackRg" pitchFamily="18" charset="-52"/>
              </a:rPr>
              <a:t>ио</a:t>
            </a:r>
            <a:r>
              <a:rPr lang="ru-RU" sz="6700" dirty="0" smtClean="0">
                <a:solidFill>
                  <a:srgbClr val="1A1AE6"/>
                </a:solidFill>
                <a:latin typeface="a_CooperBlackRg" pitchFamily="18" charset="-52"/>
              </a:rPr>
              <a:t>тека -</a:t>
            </a:r>
            <a:endParaRPr lang="ru-RU" sz="6000" dirty="0">
              <a:solidFill>
                <a:srgbClr val="1A1AE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780928"/>
            <a:ext cx="7395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E0858"/>
                </a:solidFill>
                <a:latin typeface="a_CooperBlackRg" pitchFamily="18" charset="-52"/>
              </a:rPr>
              <a:t>10 б., 10 </a:t>
            </a:r>
            <a:r>
              <a:rPr lang="ru-RU" sz="4800" b="1" dirty="0" err="1" smtClean="0">
                <a:solidFill>
                  <a:srgbClr val="0E0858"/>
                </a:solidFill>
                <a:latin typeface="a_CooperBlackRg" pitchFamily="18" charset="-52"/>
              </a:rPr>
              <a:t>зв</a:t>
            </a:r>
            <a:r>
              <a:rPr lang="ru-RU" sz="4800" b="1" dirty="0" smtClean="0">
                <a:solidFill>
                  <a:srgbClr val="0E0858"/>
                </a:solidFill>
                <a:latin typeface="a_CooperBlackRg" pitchFamily="18" charset="-52"/>
              </a:rPr>
              <a:t>.,  5 слогов</a:t>
            </a:r>
            <a:endParaRPr lang="ru-RU" sz="4800" b="1" dirty="0">
              <a:solidFill>
                <a:srgbClr val="0E0858"/>
              </a:solidFill>
              <a:latin typeface="a_CooperBlackRg" pitchFamily="18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dirty="0" smtClean="0">
                <a:solidFill>
                  <a:srgbClr val="663300"/>
                </a:solidFill>
                <a:latin typeface="a_CooperBlackRg" pitchFamily="18" charset="-52"/>
                <a:ea typeface="+mj-ea"/>
                <a:cs typeface="+mj-cs"/>
              </a:rPr>
              <a:t>З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_CooperBlackRg" pitchFamily="18" charset="-52"/>
                <a:ea typeface="+mj-ea"/>
                <a:cs typeface="+mj-cs"/>
              </a:rPr>
              <a:t>вуковой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_CooperBlackRg" pitchFamily="18" charset="-52"/>
                <a:ea typeface="+mj-ea"/>
                <a:cs typeface="+mj-cs"/>
              </a:rPr>
              <a:t> анализ слова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Минус 7"/>
          <p:cNvSpPr/>
          <p:nvPr/>
        </p:nvSpPr>
        <p:spPr>
          <a:xfrm rot="17846046">
            <a:off x="4563908" y="1507289"/>
            <a:ext cx="577285" cy="332526"/>
          </a:xfrm>
          <a:prstGeom prst="mathMinus">
            <a:avLst/>
          </a:prstGeom>
          <a:solidFill>
            <a:srgbClr val="663300"/>
          </a:solidFill>
          <a:ln>
            <a:solidFill>
              <a:srgbClr val="422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Autofit/>
          </a:bodyPr>
          <a:lstStyle/>
          <a:p>
            <a:r>
              <a:rPr lang="ru-RU" b="1" dirty="0"/>
              <a:t>Где писателям уют?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Где их помнят, любят, ждут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заносят в картотеки?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Скажем, где?      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   </a:t>
            </a:r>
            <a:endParaRPr lang="ru-RU" b="1" dirty="0" smtClean="0"/>
          </a:p>
          <a:p>
            <a:r>
              <a:rPr lang="ru-RU" b="1" dirty="0"/>
              <a:t>                 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Кто-то книжку изувечил,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Всю измял и покалечил...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Только есть у книжки лекарь.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Это кто?         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                         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/>
              <a:t>                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1A1AE6"/>
                </a:solidFill>
                <a:latin typeface="a_CooperBlackRg" pitchFamily="18" charset="-52"/>
              </a:rPr>
              <a:t>Доскажи словечко</a:t>
            </a:r>
            <a:endParaRPr lang="ru-RU" dirty="0">
              <a:solidFill>
                <a:srgbClr val="1A1AE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3068960"/>
            <a:ext cx="2862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 б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бл</a:t>
            </a:r>
            <a:r>
              <a:rPr lang="ru-RU" sz="3600" b="1" dirty="0" smtClean="0">
                <a:solidFill>
                  <a:srgbClr val="FF0000"/>
                </a:solidFill>
              </a:rPr>
              <a:t>ио</a:t>
            </a:r>
            <a:r>
              <a:rPr lang="ru-RU" sz="3600" b="1" dirty="0" smtClean="0"/>
              <a:t>теке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299695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5661248"/>
            <a:ext cx="300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бл</a:t>
            </a:r>
            <a:r>
              <a:rPr lang="ru-RU" sz="3600" b="1" dirty="0" smtClean="0">
                <a:solidFill>
                  <a:srgbClr val="FF0000"/>
                </a:solidFill>
              </a:rPr>
              <a:t>ио</a:t>
            </a:r>
            <a:r>
              <a:rPr lang="ru-RU" sz="3600" b="1" dirty="0" smtClean="0"/>
              <a:t>текарь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5589240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…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197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 Библиотека</vt:lpstr>
      <vt:lpstr>Слайд 5</vt:lpstr>
      <vt:lpstr>Слайд 6</vt:lpstr>
      <vt:lpstr>Слайд 7</vt:lpstr>
      <vt:lpstr> Библиотека -</vt:lpstr>
      <vt:lpstr> Доскажи словечко</vt:lpstr>
      <vt:lpstr> Подбери  однокоренные слова</vt:lpstr>
      <vt:lpstr> библиотекарь библиотечная  библия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древних текстов, канонизированное в иудаизме и христианстве в качестве Священного Писания. Первая часть признается как иудаизмом, так и христианством и называется Ветхий Завет…</dc:title>
  <dc:creator>Школа</dc:creator>
  <cp:lastModifiedBy>школа-ПК</cp:lastModifiedBy>
  <cp:revision>21</cp:revision>
  <dcterms:created xsi:type="dcterms:W3CDTF">2012-12-15T09:12:27Z</dcterms:created>
  <dcterms:modified xsi:type="dcterms:W3CDTF">2014-11-23T20:15:12Z</dcterms:modified>
</cp:coreProperties>
</file>