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61" r:id="rId4"/>
    <p:sldId id="262" r:id="rId5"/>
    <p:sldId id="264" r:id="rId6"/>
    <p:sldId id="265" r:id="rId7"/>
    <p:sldId id="266" r:id="rId8"/>
    <p:sldId id="267" r:id="rId9"/>
    <p:sldId id="268" r:id="rId10"/>
    <p:sldId id="269" r:id="rId11"/>
    <p:sldId id="270" r:id="rId12"/>
    <p:sldId id="271" r:id="rId13"/>
    <p:sldId id="272"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Раздел по умолчанию" id="{02E94741-B9E9-435A-A266-724C90A1FA8D}">
          <p14:sldIdLst>
            <p14:sldId id="256"/>
            <p14:sldId id="257"/>
          </p14:sldIdLst>
        </p14:section>
        <p14:section name="Раздел без заголовка" id="{B9C55861-D81F-4745-AA08-66018826E3CD}">
          <p14:sldIdLst>
            <p14:sldId id="258"/>
            <p14:sldId id="259"/>
            <p14:sldId id="260"/>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0733137B-E14C-4C81-9884-3C4F601AB423}" type="datetimeFigureOut">
              <a:rPr lang="ru-RU" smtClean="0"/>
              <a:pPr/>
              <a:t>14.10.2014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6703A57-254E-4CCD-9F43-EDA0021E694B}"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733137B-E14C-4C81-9884-3C4F601AB423}" type="datetimeFigureOut">
              <a:rPr lang="ru-RU" smtClean="0"/>
              <a:pPr/>
              <a:t>14.10.2014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703A57-254E-4CCD-9F43-EDA0021E694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733137B-E14C-4C81-9884-3C4F601AB423}" type="datetimeFigureOut">
              <a:rPr lang="ru-RU" smtClean="0"/>
              <a:pPr/>
              <a:t>14.10.2014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703A57-254E-4CCD-9F43-EDA0021E694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733137B-E14C-4C81-9884-3C4F601AB423}" type="datetimeFigureOut">
              <a:rPr lang="ru-RU" smtClean="0"/>
              <a:pPr/>
              <a:t>14.10.2014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703A57-254E-4CCD-9F43-EDA0021E694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733137B-E14C-4C81-9884-3C4F601AB423}" type="datetimeFigureOut">
              <a:rPr lang="ru-RU" smtClean="0"/>
              <a:pPr/>
              <a:t>14.10.2014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6703A57-254E-4CCD-9F43-EDA0021E694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733137B-E14C-4C81-9884-3C4F601AB423}" type="datetimeFigureOut">
              <a:rPr lang="ru-RU" smtClean="0"/>
              <a:pPr/>
              <a:t>14.10.2014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6703A57-254E-4CCD-9F43-EDA0021E694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733137B-E14C-4C81-9884-3C4F601AB423}" type="datetimeFigureOut">
              <a:rPr lang="ru-RU" smtClean="0"/>
              <a:pPr/>
              <a:t>14.10.2014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6703A57-254E-4CCD-9F43-EDA0021E694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733137B-E14C-4C81-9884-3C4F601AB423}" type="datetimeFigureOut">
              <a:rPr lang="ru-RU" smtClean="0"/>
              <a:pPr/>
              <a:t>14.10.2014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6703A57-254E-4CCD-9F43-EDA0021E694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733137B-E14C-4C81-9884-3C4F601AB423}" type="datetimeFigureOut">
              <a:rPr lang="ru-RU" smtClean="0"/>
              <a:pPr/>
              <a:t>14.10.2014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6703A57-254E-4CCD-9F43-EDA0021E694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733137B-E14C-4C81-9884-3C4F601AB423}" type="datetimeFigureOut">
              <a:rPr lang="ru-RU" smtClean="0"/>
              <a:pPr/>
              <a:t>14.10.2014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6703A57-254E-4CCD-9F43-EDA0021E694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733137B-E14C-4C81-9884-3C4F601AB423}" type="datetimeFigureOut">
              <a:rPr lang="ru-RU" smtClean="0"/>
              <a:pPr/>
              <a:t>14.10.2014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6703A57-254E-4CCD-9F43-EDA0021E694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733137B-E14C-4C81-9884-3C4F601AB423}" type="datetimeFigureOut">
              <a:rPr lang="ru-RU" smtClean="0"/>
              <a:pPr/>
              <a:t>14.10.2014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6703A57-254E-4CCD-9F43-EDA0021E694B}"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u.wikipedia.org/wiki/%D0%93%D0%BE%D0%B3%D0%BE%D0%BB%D1%8C_%D0%9D%D0%B8%D0%BA%D0%BE%D0%BB%D0%B0%D0%B9_%D0%92%D0%B0%D1%81%D0%B8%D0%BB%D1%8C%D0%B5%D0%B2%D0%B8%D1%87" TargetMode="External"/><Relationship Id="rId2" Type="http://schemas.openxmlformats.org/officeDocument/2006/relationships/hyperlink" Target="https://ru.wikipedia.org/wiki/%D0%9F%D0%BE%D0%B2%D0%B5%D1%81%D1%82%D1%8C" TargetMode="External"/><Relationship Id="rId1" Type="http://schemas.openxmlformats.org/officeDocument/2006/relationships/slideLayout" Target="../slideLayouts/slideLayout1.xml"/><Relationship Id="rId6" Type="http://schemas.openxmlformats.org/officeDocument/2006/relationships/hyperlink" Target="https://ru.wikipedia.org/wiki/1842" TargetMode="External"/><Relationship Id="rId5" Type="http://schemas.openxmlformats.org/officeDocument/2006/relationships/hyperlink" Target="https://ru.wikipedia.org/wiki/1835_%D0%B3%D0%BE%D0%B4" TargetMode="External"/><Relationship Id="rId4" Type="http://schemas.openxmlformats.org/officeDocument/2006/relationships/hyperlink" Target="https://ru.wikipedia.org/wiki/%D0%9C%D0%B8%D1%80%D0%B3%D0%BE%D1%80%D0%BE%D0%B4_(%D1%81%D0%B1%D0%BE%D1%80%D0%BD%D0%B8%D0%B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oshinenie.ru/tema-sochineniya-dushevnaya-sushhnost-tarasa-i-ostapa-v-povesti-taras-bulb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oshinenie.ru/tema-sochineniya-idejno-esteticheskie-funkcii-pejzazha-v-povesti-taras-bulb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oshinenie.ru/category/russkaya-literatura/sochinenie-po-literature-10-klass/" TargetMode="External"/><Relationship Id="rId2" Type="http://schemas.openxmlformats.org/officeDocument/2006/relationships/hyperlink" Target="http://soshinenie.ru/tema-sochineniya-dushevnaya-sushhnost-tarasa-i-ostapa-v-povesti-taras-bulb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НИКОЛАЙ ВАСИЛЬЕВИЧ ГОГОЛЬ</a:t>
            </a:r>
            <a:endParaRPr lang="ru-RU" dirty="0"/>
          </a:p>
        </p:txBody>
      </p:sp>
      <p:sp>
        <p:nvSpPr>
          <p:cNvPr id="3" name="Подзаголовок 2"/>
          <p:cNvSpPr>
            <a:spLocks noGrp="1"/>
          </p:cNvSpPr>
          <p:nvPr>
            <p:ph type="subTitle" idx="1"/>
          </p:nvPr>
        </p:nvSpPr>
        <p:spPr/>
        <p:txBody>
          <a:bodyPr>
            <a:normAutofit/>
          </a:bodyPr>
          <a:lstStyle/>
          <a:p>
            <a:r>
              <a:rPr lang="ru-RU" sz="6000" dirty="0" smtClean="0"/>
              <a:t>ТАРАС БУЛЬБА</a:t>
            </a:r>
            <a:endParaRPr lang="ru-RU" sz="6000" dirty="0"/>
          </a:p>
        </p:txBody>
      </p:sp>
      <p:sp>
        <p:nvSpPr>
          <p:cNvPr id="4" name="Прямоугольник 3"/>
          <p:cNvSpPr/>
          <p:nvPr/>
        </p:nvSpPr>
        <p:spPr>
          <a:xfrm>
            <a:off x="1835696" y="4437112"/>
            <a:ext cx="6192688" cy="1477328"/>
          </a:xfrm>
          <a:prstGeom prst="rect">
            <a:avLst/>
          </a:prstGeom>
        </p:spPr>
        <p:txBody>
          <a:bodyPr wrap="square">
            <a:spAutoFit/>
          </a:bodyPr>
          <a:lstStyle/>
          <a:p>
            <a:r>
              <a:rPr lang="ru-RU" dirty="0" smtClean="0"/>
              <a:t> </a:t>
            </a:r>
            <a:r>
              <a:rPr lang="ru-RU" b="1" u="sng" dirty="0" smtClean="0">
                <a:solidFill>
                  <a:srgbClr val="FF0000"/>
                </a:solidFill>
                <a:hlinkClick r:id="rId2" tooltip="Повесть"/>
              </a:rPr>
              <a:t>повесть</a:t>
            </a:r>
            <a:r>
              <a:rPr lang="ru-RU" b="1" dirty="0" smtClean="0">
                <a:solidFill>
                  <a:srgbClr val="FF0000"/>
                </a:solidFill>
              </a:rPr>
              <a:t> </a:t>
            </a:r>
            <a:r>
              <a:rPr lang="ru-RU" b="1" dirty="0" smtClean="0">
                <a:solidFill>
                  <a:srgbClr val="FF0000"/>
                </a:solidFill>
                <a:hlinkClick r:id="rId3" tooltip="Гоголь Николай Васильевич"/>
              </a:rPr>
              <a:t>Николая Васильевича Гоголя</a:t>
            </a:r>
            <a:r>
              <a:rPr lang="ru-RU" b="1" dirty="0" smtClean="0">
                <a:solidFill>
                  <a:srgbClr val="FF0000"/>
                </a:solidFill>
              </a:rPr>
              <a:t>, входит в цикл «</a:t>
            </a:r>
            <a:r>
              <a:rPr lang="ru-RU" b="1" dirty="0" smtClean="0">
                <a:solidFill>
                  <a:srgbClr val="FF0000"/>
                </a:solidFill>
                <a:hlinkClick r:id="rId4" tooltip="Миргород (сборник)"/>
              </a:rPr>
              <a:t>Миргород</a:t>
            </a:r>
            <a:r>
              <a:rPr lang="ru-RU" b="1" dirty="0" smtClean="0">
                <a:solidFill>
                  <a:srgbClr val="FF0000"/>
                </a:solidFill>
              </a:rPr>
              <a:t>». В составе «Миргорода» повесть опубликована в</a:t>
            </a:r>
            <a:r>
              <a:rPr lang="ru-RU" b="1" dirty="0" smtClean="0">
                <a:solidFill>
                  <a:srgbClr val="FF0000"/>
                </a:solidFill>
                <a:hlinkClick r:id="rId5" tooltip="1835 год"/>
              </a:rPr>
              <a:t>1835 году</a:t>
            </a:r>
            <a:r>
              <a:rPr lang="ru-RU" b="1" dirty="0" smtClean="0">
                <a:solidFill>
                  <a:srgbClr val="FF0000"/>
                </a:solidFill>
              </a:rPr>
              <a:t>, в </a:t>
            </a:r>
            <a:r>
              <a:rPr lang="ru-RU" b="1" dirty="0" smtClean="0">
                <a:solidFill>
                  <a:srgbClr val="FF0000"/>
                </a:solidFill>
                <a:hlinkClick r:id="rId6" tooltip="1842"/>
              </a:rPr>
              <a:t>1842</a:t>
            </a:r>
            <a:r>
              <a:rPr lang="ru-RU" b="1" dirty="0" smtClean="0">
                <a:solidFill>
                  <a:srgbClr val="FF0000"/>
                </a:solidFill>
              </a:rPr>
              <a:t> вышла её вторая, дополненная и переработанная Гоголем редакция, которая публикуется во всех современных изданиях</a:t>
            </a:r>
            <a:r>
              <a:rPr lang="ru-RU" dirty="0" smtClean="0"/>
              <a:t>.</a:t>
            </a:r>
            <a:endParaRPr lang="ru-RU" dirty="0"/>
          </a:p>
        </p:txBody>
      </p:sp>
    </p:spTree>
    <p:extLst>
      <p:ext uri="{BB962C8B-B14F-4D97-AF65-F5344CB8AC3E}">
        <p14:creationId xmlns="" xmlns:p14="http://schemas.microsoft.com/office/powerpoint/2010/main" val="3383602247"/>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229600" cy="4709160"/>
          </a:xfrm>
        </p:spPr>
        <p:txBody>
          <a:bodyPr>
            <a:normAutofit fontScale="77500" lnSpcReduction="20000"/>
          </a:bodyPr>
          <a:lstStyle/>
          <a:p>
            <a:r>
              <a:rPr lang="ru-RU" b="1" dirty="0" smtClean="0"/>
              <a:t>После долгой дороги Сечь</a:t>
            </a:r>
            <a:r>
              <a:rPr lang="ru-RU" dirty="0" smtClean="0"/>
              <a:t> встречает Тараса с сыновьями своей разгульной жизнью - признаком запорожской воли. </a:t>
            </a:r>
            <a:r>
              <a:rPr lang="ru-RU" dirty="0" err="1" smtClean="0"/>
              <a:t>Козаки</a:t>
            </a:r>
            <a:r>
              <a:rPr lang="ru-RU" dirty="0" smtClean="0"/>
              <a:t> не любят тратить время на военные упражнения, собирая бранный опыт лишь в пылу битв. Остап и </a:t>
            </a:r>
            <a:r>
              <a:rPr lang="ru-RU" dirty="0" err="1" smtClean="0"/>
              <a:t>Андрий</a:t>
            </a:r>
            <a:r>
              <a:rPr lang="ru-RU" dirty="0" smtClean="0"/>
              <a:t> кидаются со всею пылкостью юношей в это разгульное море. Но старому Тарасу не по душе праздная жизнь - не к такой деятельности хочет готовить он своих сыновей. Повстречавшись со всеми своими сотоварищами, он все придумывает, как поднять запорожцев в поход, чтобы не тратить </a:t>
            </a:r>
            <a:r>
              <a:rPr lang="ru-RU" dirty="0" err="1" smtClean="0"/>
              <a:t>козацкую</a:t>
            </a:r>
            <a:r>
              <a:rPr lang="ru-RU" dirty="0" smtClean="0"/>
              <a:t> удаль на беспрерывное пиршество и пьяное веселье. Он уговаривает Козаков переизбрать кошевого, который держится мира с врагами </a:t>
            </a:r>
            <a:r>
              <a:rPr lang="ru-RU" dirty="0" err="1" smtClean="0"/>
              <a:t>козачества</a:t>
            </a:r>
            <a:r>
              <a:rPr lang="ru-RU" dirty="0" smtClean="0"/>
              <a:t>. Новый кошевой под напором самых воинственных Козаков, и прежде всего Тараса, решается идти на Польшу, чтобы отметить все зло и посрамление веры и </a:t>
            </a:r>
            <a:r>
              <a:rPr lang="ru-RU" dirty="0" err="1" smtClean="0"/>
              <a:t>козацкой</a:t>
            </a:r>
            <a:r>
              <a:rPr lang="ru-RU" dirty="0" smtClean="0"/>
              <a:t> славы.</a:t>
            </a:r>
            <a:endParaRPr lang="ru-RU"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620688"/>
            <a:ext cx="8229600" cy="4709160"/>
          </a:xfrm>
        </p:spPr>
        <p:txBody>
          <a:bodyPr>
            <a:normAutofit fontScale="62500" lnSpcReduction="20000"/>
          </a:bodyPr>
          <a:lstStyle/>
          <a:p>
            <a:r>
              <a:rPr lang="ru-RU" b="1" dirty="0" smtClean="0"/>
              <a:t>И скоро весь польский юго-запад</a:t>
            </a:r>
            <a:r>
              <a:rPr lang="ru-RU" dirty="0" smtClean="0"/>
              <a:t> становится добычею страха, бегущего наперед слуха: «Запорожцы! Показались запорожцы!» В один месяц в битвах возмужали молодые </a:t>
            </a:r>
            <a:r>
              <a:rPr lang="ru-RU" dirty="0" err="1" smtClean="0"/>
              <a:t>козаки</a:t>
            </a:r>
            <a:r>
              <a:rPr lang="ru-RU" dirty="0" smtClean="0"/>
              <a:t>, и старому Тарасу любо видеть, что оба его сына - среди первых. </a:t>
            </a:r>
            <a:r>
              <a:rPr lang="ru-RU" dirty="0" err="1" smtClean="0"/>
              <a:t>Козацкое</a:t>
            </a:r>
            <a:r>
              <a:rPr lang="ru-RU" dirty="0" smtClean="0"/>
              <a:t> войско пытается взять город </a:t>
            </a:r>
            <a:r>
              <a:rPr lang="ru-RU" dirty="0" err="1" smtClean="0"/>
              <a:t>Дубнр</a:t>
            </a:r>
            <a:r>
              <a:rPr lang="ru-RU" dirty="0" smtClean="0"/>
              <a:t>, где много казны и богатых обывателей, но встречают отчаянное сопротивление гарнизона и жителей. </a:t>
            </a:r>
            <a:r>
              <a:rPr lang="ru-RU" dirty="0" err="1" smtClean="0"/>
              <a:t>Козаки</a:t>
            </a:r>
            <a:r>
              <a:rPr lang="ru-RU" dirty="0" smtClean="0"/>
              <a:t> осаждают город и ждут, когда в нем начнется голод. От нечего делать запорожцы опустошают окрестности, выжигают беззащитные деревни и неубранные хлеба. Молодым, особенно сыновьям Тараса, не нравится такая жизнь. Старый </a:t>
            </a:r>
            <a:r>
              <a:rPr lang="ru-RU" dirty="0" err="1" smtClean="0"/>
              <a:t>Бульба</a:t>
            </a:r>
            <a:r>
              <a:rPr lang="ru-RU" dirty="0" smtClean="0"/>
              <a:t> успокаивает их, обещая в скором времени жаркие схватки. В одну из темных ночей </a:t>
            </a:r>
            <a:r>
              <a:rPr lang="ru-RU" dirty="0" err="1" smtClean="0"/>
              <a:t>Андрия</a:t>
            </a:r>
            <a:r>
              <a:rPr lang="ru-RU" dirty="0" smtClean="0"/>
              <a:t> будит ото сна странное существо, похожее на призрак. Это татарка, служанка той самой полячки, в которую влюблен </a:t>
            </a:r>
            <a:r>
              <a:rPr lang="ru-RU" dirty="0" err="1" smtClean="0"/>
              <a:t>Андрий</a:t>
            </a:r>
            <a:r>
              <a:rPr lang="ru-RU" dirty="0" smtClean="0"/>
              <a:t>. Татарка шепотом рассказывает, что панночка - в городе, она видела </a:t>
            </a:r>
            <a:r>
              <a:rPr lang="ru-RU" dirty="0" err="1" smtClean="0"/>
              <a:t>Андрия</a:t>
            </a:r>
            <a:r>
              <a:rPr lang="ru-RU" dirty="0" smtClean="0"/>
              <a:t> с городского вала и просит его прийти к ней или хотя бы передать кусок хлеба для умирающей матери. </a:t>
            </a:r>
            <a:r>
              <a:rPr lang="ru-RU" dirty="0" err="1" smtClean="0"/>
              <a:t>Андрий</a:t>
            </a:r>
            <a:r>
              <a:rPr lang="ru-RU" dirty="0" smtClean="0"/>
              <a:t> нагружает мешки хлебом, сколько может унести, и по подземному ходу татарка ведет его в город. Встретившись со своей возлюбленной, он отрекается от отца и брата, товарищей и отчизны: «Отчизна есть то, что ищет душа наша, что милее для нее всего. Отчизна моя - ты». </a:t>
            </a:r>
            <a:r>
              <a:rPr lang="ru-RU" dirty="0" err="1" smtClean="0"/>
              <a:t>Андрий</a:t>
            </a:r>
            <a:r>
              <a:rPr lang="ru-RU" dirty="0" smtClean="0"/>
              <a:t> остается с панночкой, чтобы защищать ее до последнего вздоха от бывших сотоварищей своих.</a:t>
            </a:r>
            <a:endParaRPr lang="ru-RU"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332656"/>
            <a:ext cx="8229600" cy="4709160"/>
          </a:xfrm>
        </p:spPr>
        <p:txBody>
          <a:bodyPr>
            <a:normAutofit fontScale="32500" lnSpcReduction="20000"/>
          </a:bodyPr>
          <a:lstStyle/>
          <a:p>
            <a:r>
              <a:rPr lang="ru-RU" sz="4300" b="1" dirty="0" smtClean="0"/>
              <a:t>Польские войска</a:t>
            </a:r>
            <a:r>
              <a:rPr lang="ru-RU" sz="4300" dirty="0" smtClean="0"/>
              <a:t>, присланные в подкрепление осажденным, проходят в город мимо пьяных Козаков, многих перебив спящими, многих пленив. Это событие ожесточает Козаков, решающих продолжить осаду до конца. Тарас, разыскивая пропавшего сына, получает страшное подтверждение предательства </a:t>
            </a:r>
            <a:r>
              <a:rPr lang="ru-RU" sz="4300" dirty="0" err="1" smtClean="0"/>
              <a:t>Андрия</a:t>
            </a:r>
            <a:r>
              <a:rPr lang="ru-RU" sz="4300" dirty="0" smtClean="0"/>
              <a:t>.</a:t>
            </a:r>
          </a:p>
          <a:p>
            <a:r>
              <a:rPr lang="ru-RU" sz="4300" b="1" dirty="0" smtClean="0"/>
              <a:t>Поляки устраивают вылазки</a:t>
            </a:r>
            <a:r>
              <a:rPr lang="ru-RU" sz="4300" dirty="0" smtClean="0"/>
              <a:t>, но </a:t>
            </a:r>
            <a:r>
              <a:rPr lang="ru-RU" sz="4300" dirty="0" err="1" smtClean="0"/>
              <a:t>козаки</a:t>
            </a:r>
            <a:r>
              <a:rPr lang="ru-RU" sz="4300" dirty="0" smtClean="0"/>
              <a:t> пока еще успешно их отбивают. Из Сечи приходит весть, что в отсутствие главной силы татары напали на оставшихся Козаков и пленили их, захватив казну. </a:t>
            </a:r>
            <a:r>
              <a:rPr lang="ru-RU" sz="4300" dirty="0" err="1" smtClean="0"/>
              <a:t>Козацкое</a:t>
            </a:r>
            <a:r>
              <a:rPr lang="ru-RU" sz="4300" dirty="0" smtClean="0"/>
              <a:t> войско под Дубном делится надвое - половина уходит на выручку казны и товарищей, половина остается продолжать осаду. Тарас, возглавив осадное войско, произносит страстную речь во славу товарищества. Поляки узнают об ослаблении неприятеля и выступают из города для решительной схватки. Среди них и </a:t>
            </a:r>
            <a:r>
              <a:rPr lang="ru-RU" sz="4300" dirty="0" err="1" smtClean="0"/>
              <a:t>Андрий</a:t>
            </a:r>
            <a:r>
              <a:rPr lang="ru-RU" sz="4300" dirty="0" smtClean="0"/>
              <a:t>. </a:t>
            </a:r>
            <a:r>
              <a:rPr lang="ru-RU" sz="4300" dirty="0" smtClean="0">
                <a:hlinkClick r:id="rId2" tooltip="душевная сущность Тараса и Остапа"/>
              </a:rPr>
              <a:t>Тарас </a:t>
            </a:r>
            <a:r>
              <a:rPr lang="ru-RU" sz="4300" dirty="0" err="1" smtClean="0">
                <a:hlinkClick r:id="rId2" tooltip="душевная сущность Тараса и Остапа"/>
              </a:rPr>
              <a:t>Бульба</a:t>
            </a:r>
            <a:r>
              <a:rPr lang="ru-RU" sz="4300" dirty="0" smtClean="0"/>
              <a:t> приказывает </a:t>
            </a:r>
            <a:r>
              <a:rPr lang="ru-RU" sz="4300" dirty="0" err="1" smtClean="0"/>
              <a:t>козакам</a:t>
            </a:r>
            <a:r>
              <a:rPr lang="ru-RU" sz="4300" dirty="0" smtClean="0"/>
              <a:t> заманить его к лесу и там, встретившись с </a:t>
            </a:r>
            <a:r>
              <a:rPr lang="ru-RU" sz="4300" dirty="0" err="1" smtClean="0"/>
              <a:t>Андрием</a:t>
            </a:r>
            <a:r>
              <a:rPr lang="ru-RU" sz="4300" dirty="0" smtClean="0"/>
              <a:t> лицом к лицу, убивает сына, который и перед смертью произносит одно слово - имя прекрасной панночки. Подкрепление прибывает к полякам, и они разбивают запорожцев. Остап пленен, раненого Тараса, спасая от погони, привозят в Сечь.</a:t>
            </a:r>
          </a:p>
          <a:p>
            <a:r>
              <a:rPr lang="ru-RU" sz="4300" dirty="0" smtClean="0"/>
              <a:t>Оправившись от ран, Тарас большими деньгами и угрозами заставляет </a:t>
            </a:r>
            <a:r>
              <a:rPr lang="ru-RU" sz="4300" dirty="0" err="1" smtClean="0"/>
              <a:t>жида</a:t>
            </a:r>
            <a:r>
              <a:rPr lang="ru-RU" sz="4300" dirty="0" smtClean="0"/>
              <a:t> </a:t>
            </a:r>
            <a:r>
              <a:rPr lang="ru-RU" sz="4300" dirty="0" err="1" smtClean="0"/>
              <a:t>Янкеля</a:t>
            </a:r>
            <a:r>
              <a:rPr lang="ru-RU" sz="4300" dirty="0" smtClean="0"/>
              <a:t> тайком переправить его в Варшаву, чтобы там попытаться выкупить Остапа. Тарас присутствует при страшной казни сына на городской площади. Ни один стон не вырывается под пытками из груди Остапа, лишь перед смертью взывает: «</a:t>
            </a:r>
            <a:r>
              <a:rPr lang="ru-RU" sz="4300" dirty="0" err="1" smtClean="0"/>
              <a:t>Батько</a:t>
            </a:r>
            <a:r>
              <a:rPr lang="ru-RU" sz="4300" dirty="0" smtClean="0"/>
              <a:t>! где ты! слышишь ли ты все это?» - «Слышу!» - отвечает над толпой Тарас. Его кидаются ловить, но Тараса уже и след простыл.</a:t>
            </a:r>
          </a:p>
          <a:p>
            <a:r>
              <a:rPr lang="ru-RU" sz="4300" dirty="0" smtClean="0"/>
              <a:t>Сто двадцать тысяч Козаков, среди которых и полк Тараса </a:t>
            </a:r>
            <a:r>
              <a:rPr lang="ru-RU" sz="4300" dirty="0" err="1" smtClean="0"/>
              <a:t>Бульбы</a:t>
            </a:r>
            <a:r>
              <a:rPr lang="ru-RU" sz="4300" dirty="0" smtClean="0"/>
              <a:t>, поднимаются в поход против поляков. Даже сами </a:t>
            </a:r>
            <a:r>
              <a:rPr lang="ru-RU" sz="4300" dirty="0" err="1" smtClean="0"/>
              <a:t>козаки</a:t>
            </a:r>
            <a:r>
              <a:rPr lang="ru-RU" sz="4300" dirty="0" smtClean="0"/>
              <a:t> замечают чрезмерную свирепость и жестокость Тараса по отношению к врагу. Так мстит он за смерть сына. Разгромленный польский гетман Николай </a:t>
            </a:r>
            <a:r>
              <a:rPr lang="ru-RU" sz="4300" dirty="0" err="1" smtClean="0"/>
              <a:t>Потоцкий</a:t>
            </a:r>
            <a:r>
              <a:rPr lang="ru-RU" sz="4300" dirty="0" smtClean="0"/>
              <a:t> клятвенно присягает не наносить впредь никакой обиды </a:t>
            </a:r>
            <a:r>
              <a:rPr lang="ru-RU" sz="4300" dirty="0" err="1" smtClean="0"/>
              <a:t>козацкому</a:t>
            </a:r>
            <a:r>
              <a:rPr lang="ru-RU" sz="4300" dirty="0" smtClean="0"/>
              <a:t> воинству. Один только полковник </a:t>
            </a:r>
            <a:r>
              <a:rPr lang="ru-RU" sz="4300" dirty="0" err="1" smtClean="0"/>
              <a:t>Бульба</a:t>
            </a:r>
            <a:r>
              <a:rPr lang="ru-RU" sz="4300" dirty="0" smtClean="0"/>
              <a:t> не соглашается на такой мир, уверяя товарищей, что прошенные ляхи не станут держать своего слова. И он уводит свой полк. Сбывается его предсказание - собравшись с силами, поляки вероломно нападают на Козаков и разбивают их.</a:t>
            </a:r>
          </a:p>
          <a:p>
            <a:endParaRPr lang="ru-RU"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548680"/>
            <a:ext cx="8229600" cy="4709160"/>
          </a:xfrm>
        </p:spPr>
        <p:txBody>
          <a:bodyPr>
            <a:normAutofit fontScale="70000" lnSpcReduction="20000"/>
          </a:bodyPr>
          <a:lstStyle/>
          <a:p>
            <a:r>
              <a:rPr lang="ru-RU" dirty="0" smtClean="0"/>
              <a:t>А Тарас гуляет по всей Польше со своим полком, продолжая мстить за смерть Остапа и товарищей своих, безжалостно уничтожая все живое.</a:t>
            </a:r>
          </a:p>
          <a:p>
            <a:r>
              <a:rPr lang="ru-RU" dirty="0" smtClean="0"/>
              <a:t>Пять полков под предводительством того самого </a:t>
            </a:r>
            <a:r>
              <a:rPr lang="ru-RU" dirty="0" err="1" smtClean="0"/>
              <a:t>Потоцкого</a:t>
            </a:r>
            <a:r>
              <a:rPr lang="ru-RU" dirty="0" smtClean="0"/>
              <a:t> настигают наконец полк Тараса, ставшего на отдых в старой развалившейся крепости на берегу Днестра. Четыре дня длится бой. Оставшиеся в живых </a:t>
            </a:r>
            <a:r>
              <a:rPr lang="ru-RU" dirty="0" err="1" smtClean="0"/>
              <a:t>козаки</a:t>
            </a:r>
            <a:r>
              <a:rPr lang="ru-RU" dirty="0" smtClean="0"/>
              <a:t> пробиваются, но останавливается старый атаман искать в траве свою люльку, и настигают его гайдуки. Железными цепями привязывают Тараса к дубу, прибивают гвоздями руки и раскладывают под ним костер. Перед смертью успевает Тарас крикнуть товарищам, чтобы спускались они к челнам, которые сверху видит он, и уходили от погони по реке. И в последнюю страшную минуту думает старый атаман о товарищах, о будущих их победах, когда уже не будет с ними старого Тараса.</a:t>
            </a:r>
          </a:p>
          <a:p>
            <a:r>
              <a:rPr lang="ru-RU" dirty="0" err="1" smtClean="0"/>
              <a:t>Козаки</a:t>
            </a:r>
            <a:r>
              <a:rPr lang="ru-RU" dirty="0" smtClean="0"/>
              <a:t> уходят от погони, дружно гребут веслами и говорят про своего атамана.</a:t>
            </a:r>
          </a:p>
          <a:p>
            <a:endParaRPr lang="ru-RU"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«ТАРАС БУЛЬБА»</a:t>
            </a:r>
            <a:endParaRPr lang="ru-RU" dirty="0"/>
          </a:p>
        </p:txBody>
      </p:sp>
      <p:sp>
        <p:nvSpPr>
          <p:cNvPr id="3" name="Объект 2"/>
          <p:cNvSpPr>
            <a:spLocks noGrp="1"/>
          </p:cNvSpPr>
          <p:nvPr>
            <p:ph idx="1"/>
          </p:nvPr>
        </p:nvSpPr>
        <p:spPr/>
        <p:txBody>
          <a:bodyPr/>
          <a:lstStyle/>
          <a:p>
            <a:r>
              <a:rPr lang="ru-RU" dirty="0" smtClean="0"/>
              <a:t>В повести «Тарас </a:t>
            </a:r>
            <a:r>
              <a:rPr lang="ru-RU" dirty="0" err="1" smtClean="0"/>
              <a:t>Бульба</a:t>
            </a:r>
            <a:r>
              <a:rPr lang="ru-RU" dirty="0" smtClean="0"/>
              <a:t>» Н.В. Гоголь обращается к героическому прошлому страны, когда простой человек поднимается над обыденной жизнью и становится настоящим патриотом.</a:t>
            </a:r>
            <a:endParaRPr lang="ru-RU" dirty="0"/>
          </a:p>
        </p:txBody>
      </p:sp>
      <p:pic>
        <p:nvPicPr>
          <p:cNvPr id="512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860032" y="3501008"/>
            <a:ext cx="3628653" cy="28631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83109840"/>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Герои произведения</a:t>
            </a:r>
            <a:endParaRPr lang="ru-RU" dirty="0"/>
          </a:p>
        </p:txBody>
      </p:sp>
      <p:sp>
        <p:nvSpPr>
          <p:cNvPr id="3" name="Объект 2"/>
          <p:cNvSpPr>
            <a:spLocks noGrp="1"/>
          </p:cNvSpPr>
          <p:nvPr>
            <p:ph idx="1"/>
          </p:nvPr>
        </p:nvSpPr>
        <p:spPr/>
        <p:txBody>
          <a:bodyPr/>
          <a:lstStyle/>
          <a:p>
            <a:r>
              <a:rPr lang="ru-RU" dirty="0" smtClean="0"/>
              <a:t>Автор создает вымышленный образ Тараса Бульбы, в котором соединяет черты многих реальных запорожцев. Н.В. Гоголь рассказывает о судьбе Тараса и двух его сыновей: Остапа и </a:t>
            </a:r>
            <a:r>
              <a:rPr lang="ru-RU" dirty="0" err="1" smtClean="0"/>
              <a:t>Андрия</a:t>
            </a:r>
            <a:r>
              <a:rPr lang="ru-RU" dirty="0" smtClean="0"/>
              <a:t>.</a:t>
            </a:r>
            <a:endParaRPr lang="ru-RU" dirty="0"/>
          </a:p>
        </p:txBody>
      </p:sp>
      <p:pic>
        <p:nvPicPr>
          <p:cNvPr id="6148" name="Picture 4" descr="http://s56.radikal.ru/i151/0904/bc/39866558b873.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29250" y="3861048"/>
            <a:ext cx="4429125" cy="2752725"/>
          </a:xfrm>
          <a:prstGeom prst="rect">
            <a:avLst/>
          </a:prstGeom>
          <a:noFill/>
          <a:extLst>
            <a:ext uri="{909E8E84-426E-40DD-AFC4-6F175D3DCCD1}">
              <a14:hiddenFill xmlns="" xmlns:a14="http://schemas.microsoft.com/office/drawing/2010/main">
                <a:solidFill>
                  <a:srgbClr val="FFFFFF"/>
                </a:solidFill>
              </a14:hiddenFill>
            </a:ext>
          </a:extLst>
        </p:spPr>
      </p:pic>
      <p:pic>
        <p:nvPicPr>
          <p:cNvPr id="6154" name="Picture 10" descr="http://zerx.ru/img/kartinki/2009-03/1238281912_kinopoisk.ru-taras-bulba-907020.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364088" y="4042911"/>
            <a:ext cx="3456384" cy="256066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8007560"/>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lstStyle/>
          <a:p>
            <a:r>
              <a:rPr lang="ru-RU" u="sng" dirty="0" smtClean="0">
                <a:solidFill>
                  <a:schemeClr val="hlink"/>
                </a:solidFill>
              </a:rPr>
              <a:t>Главные герои повести</a:t>
            </a:r>
            <a:endParaRPr lang="ru-RU" dirty="0"/>
          </a:p>
        </p:txBody>
      </p:sp>
      <p:sp>
        <p:nvSpPr>
          <p:cNvPr id="3" name="Содержимое 2"/>
          <p:cNvSpPr>
            <a:spLocks noGrp="1"/>
          </p:cNvSpPr>
          <p:nvPr>
            <p:ph idx="1"/>
          </p:nvPr>
        </p:nvSpPr>
        <p:spPr>
          <a:xfrm>
            <a:off x="323528" y="1052736"/>
            <a:ext cx="8229600" cy="4709160"/>
          </a:xfrm>
        </p:spPr>
        <p:txBody>
          <a:bodyPr/>
          <a:lstStyle/>
          <a:p>
            <a:r>
              <a:rPr lang="ru-RU" i="1" dirty="0" smtClean="0"/>
              <a:t>« Весь был создан для бранной тревоги и отличался грубой прямотой своего нрава. Он любил простую жизнь Козаков и перессорился с теми из своих товарищей, которые были наклонны к варшавской стороне, называя их </a:t>
            </a:r>
            <a:r>
              <a:rPr lang="ru-RU" i="1" dirty="0" err="1" smtClean="0"/>
              <a:t>холопьями</a:t>
            </a:r>
            <a:r>
              <a:rPr lang="ru-RU" i="1" dirty="0" smtClean="0"/>
              <a:t> польских панов. Вечно неугомонный, он считал себя законным защитником православия…»</a:t>
            </a:r>
          </a:p>
          <a:p>
            <a:endParaRPr lang="ru-RU" dirty="0"/>
          </a:p>
        </p:txBody>
      </p:sp>
      <p:pic>
        <p:nvPicPr>
          <p:cNvPr id="4" name="Picture 7" descr="речь тараса перед запорожцами"/>
          <p:cNvPicPr>
            <a:picLocks noChangeAspect="1" noChangeArrowheads="1"/>
          </p:cNvPicPr>
          <p:nvPr/>
        </p:nvPicPr>
        <p:blipFill>
          <a:blip r:embed="rId2" cstate="print"/>
          <a:srcRect/>
          <a:stretch>
            <a:fillRect/>
          </a:stretch>
        </p:blipFill>
        <p:spPr bwMode="auto">
          <a:xfrm>
            <a:off x="4932040" y="4147111"/>
            <a:ext cx="3600400" cy="2710889"/>
          </a:xfrm>
          <a:prstGeom prst="rect">
            <a:avLst/>
          </a:prstGeom>
          <a:noFill/>
          <a:ln w="9525">
            <a:noFill/>
            <a:miter lim="800000"/>
            <a:headEnd/>
            <a:tailEnd/>
          </a:ln>
        </p:spPr>
      </p:pic>
      <p:sp>
        <p:nvSpPr>
          <p:cNvPr id="5" name="Прямоугольник 4"/>
          <p:cNvSpPr/>
          <p:nvPr/>
        </p:nvSpPr>
        <p:spPr>
          <a:xfrm>
            <a:off x="1259632" y="5373216"/>
            <a:ext cx="5328592" cy="707886"/>
          </a:xfrm>
          <a:prstGeom prst="rect">
            <a:avLst/>
          </a:prstGeom>
        </p:spPr>
        <p:txBody>
          <a:bodyPr wrap="square">
            <a:spAutoFit/>
          </a:bodyPr>
          <a:lstStyle/>
          <a:p>
            <a:r>
              <a:rPr lang="ru-RU" sz="4000" b="1" i="1" dirty="0" smtClean="0">
                <a:solidFill>
                  <a:srgbClr val="A50021"/>
                </a:solidFill>
              </a:rPr>
              <a:t>Тарас </a:t>
            </a:r>
            <a:r>
              <a:rPr lang="ru-RU" sz="4000" b="1" i="1" dirty="0" err="1" smtClean="0">
                <a:solidFill>
                  <a:srgbClr val="A50021"/>
                </a:solidFill>
              </a:rPr>
              <a:t>Бульба</a:t>
            </a:r>
            <a:endParaRPr lang="ru-RU" sz="4000" b="1" i="1"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3408"/>
            <a:ext cx="8229600" cy="1143000"/>
          </a:xfrm>
        </p:spPr>
        <p:txBody>
          <a:bodyPr/>
          <a:lstStyle/>
          <a:p>
            <a:r>
              <a:rPr lang="ru-RU" sz="4400" dirty="0" err="1" smtClean="0">
                <a:solidFill>
                  <a:srgbClr val="A50021"/>
                </a:solidFill>
              </a:rPr>
              <a:t>Андрий</a:t>
            </a:r>
            <a:endParaRPr lang="ru-RU" dirty="0"/>
          </a:p>
        </p:txBody>
      </p:sp>
      <p:sp>
        <p:nvSpPr>
          <p:cNvPr id="3" name="Содержимое 2"/>
          <p:cNvSpPr>
            <a:spLocks noGrp="1"/>
          </p:cNvSpPr>
          <p:nvPr>
            <p:ph idx="1"/>
          </p:nvPr>
        </p:nvSpPr>
        <p:spPr>
          <a:xfrm>
            <a:off x="395536" y="692696"/>
            <a:ext cx="8229600" cy="4709160"/>
          </a:xfrm>
        </p:spPr>
        <p:txBody>
          <a:bodyPr/>
          <a:lstStyle/>
          <a:p>
            <a:r>
              <a:rPr lang="ru-RU" i="1" dirty="0" smtClean="0"/>
              <a:t>« Впереди друзей пронёсся витязь всех богачей, всех красивее. Так и летели чёрные волосы из-под медной его шапки; вился вязанный по руке дорогой шарф, шитый руками первой красавицы…а между тем, объятый пылом и жаром битвы…понёсся, как молодой борзой пёс, красивейший и </a:t>
            </a:r>
            <a:r>
              <a:rPr lang="ru-RU" i="1" dirty="0" err="1" smtClean="0"/>
              <a:t>молодший</a:t>
            </a:r>
            <a:r>
              <a:rPr lang="ru-RU" i="1" dirty="0" smtClean="0"/>
              <a:t> всех в стае…»</a:t>
            </a:r>
          </a:p>
          <a:p>
            <a:endParaRPr lang="ru-RU" dirty="0"/>
          </a:p>
        </p:txBody>
      </p:sp>
      <p:pic>
        <p:nvPicPr>
          <p:cNvPr id="4" name="Picture 4" descr="андрий обнимает "/>
          <p:cNvPicPr>
            <a:picLocks noChangeAspect="1" noChangeArrowheads="1"/>
          </p:cNvPicPr>
          <p:nvPr/>
        </p:nvPicPr>
        <p:blipFill>
          <a:blip r:embed="rId2" cstate="print"/>
          <a:srcRect/>
          <a:stretch>
            <a:fillRect/>
          </a:stretch>
        </p:blipFill>
        <p:spPr bwMode="auto">
          <a:xfrm>
            <a:off x="5220072" y="3861048"/>
            <a:ext cx="3638178" cy="278927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71400"/>
            <a:ext cx="8229600" cy="1143000"/>
          </a:xfrm>
        </p:spPr>
        <p:txBody>
          <a:bodyPr/>
          <a:lstStyle/>
          <a:p>
            <a:r>
              <a:rPr lang="ru-RU" sz="4400" dirty="0" smtClean="0">
                <a:solidFill>
                  <a:srgbClr val="A50021"/>
                </a:solidFill>
              </a:rPr>
              <a:t>Остап</a:t>
            </a:r>
            <a:endParaRPr lang="ru-RU" dirty="0"/>
          </a:p>
        </p:txBody>
      </p:sp>
      <p:sp>
        <p:nvSpPr>
          <p:cNvPr id="3" name="Содержимое 2"/>
          <p:cNvSpPr>
            <a:spLocks noGrp="1"/>
          </p:cNvSpPr>
          <p:nvPr>
            <p:ph idx="1"/>
          </p:nvPr>
        </p:nvSpPr>
        <p:spPr>
          <a:xfrm>
            <a:off x="251520" y="764704"/>
            <a:ext cx="8229600" cy="4709160"/>
          </a:xfrm>
        </p:spPr>
        <p:txBody>
          <a:bodyPr/>
          <a:lstStyle/>
          <a:p>
            <a:r>
              <a:rPr lang="ru-RU" i="1" dirty="0" smtClean="0"/>
              <a:t>« Ему, казалось, был на роду написан </a:t>
            </a:r>
            <a:r>
              <a:rPr lang="ru-RU" i="1" dirty="0" err="1" smtClean="0"/>
              <a:t>битвенный</a:t>
            </a:r>
            <a:r>
              <a:rPr lang="ru-RU" i="1" dirty="0" smtClean="0"/>
              <a:t> путь и трудное званье вершить ратные дела…Уже испытанной уверенностью стали теперь означаться его движения, и в них не могли не быть заметны наклонности будущего вождя. Крепостью дышало его тело, и рыцарские качества уже приобрели широкую силу льва»</a:t>
            </a:r>
          </a:p>
          <a:p>
            <a:endParaRPr lang="ru-RU" dirty="0"/>
          </a:p>
        </p:txBody>
      </p:sp>
      <p:pic>
        <p:nvPicPr>
          <p:cNvPr id="4" name="Picture 4" descr="значит"/>
          <p:cNvPicPr>
            <a:picLocks noChangeAspect="1" noChangeArrowheads="1"/>
          </p:cNvPicPr>
          <p:nvPr/>
        </p:nvPicPr>
        <p:blipFill>
          <a:blip r:embed="rId2" cstate="print"/>
          <a:srcRect/>
          <a:stretch>
            <a:fillRect/>
          </a:stretch>
        </p:blipFill>
        <p:spPr bwMode="auto">
          <a:xfrm>
            <a:off x="4860032" y="4149080"/>
            <a:ext cx="3649662" cy="2308225"/>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Краткий пересказ .</a:t>
            </a:r>
            <a:endParaRPr lang="ru-RU" dirty="0"/>
          </a:p>
        </p:txBody>
      </p:sp>
      <p:sp>
        <p:nvSpPr>
          <p:cNvPr id="3" name="Содержимое 2"/>
          <p:cNvSpPr>
            <a:spLocks noGrp="1"/>
          </p:cNvSpPr>
          <p:nvPr>
            <p:ph idx="1"/>
          </p:nvPr>
        </p:nvSpPr>
        <p:spPr/>
        <p:txBody>
          <a:bodyPr>
            <a:normAutofit fontScale="85000" lnSpcReduction="20000"/>
          </a:bodyPr>
          <a:lstStyle/>
          <a:p>
            <a:r>
              <a:rPr lang="ru-RU" b="1" dirty="0" smtClean="0"/>
              <a:t>К старому </a:t>
            </a:r>
            <a:r>
              <a:rPr lang="ru-RU" b="1" dirty="0" err="1" smtClean="0"/>
              <a:t>козацкому</a:t>
            </a:r>
            <a:r>
              <a:rPr lang="ru-RU" b="1" dirty="0" smtClean="0"/>
              <a:t> полковнику Тарасу </a:t>
            </a:r>
            <a:r>
              <a:rPr lang="ru-RU" b="1" dirty="0" err="1" smtClean="0"/>
              <a:t>Бульбе</a:t>
            </a:r>
            <a:r>
              <a:rPr lang="ru-RU" dirty="0" smtClean="0"/>
              <a:t> приезжают после выпуска из Киевской академии два его сына - Остап и </a:t>
            </a:r>
            <a:r>
              <a:rPr lang="ru-RU" dirty="0" err="1" smtClean="0"/>
              <a:t>Андрий</a:t>
            </a:r>
            <a:r>
              <a:rPr lang="ru-RU" dirty="0" smtClean="0"/>
              <a:t>. Два дюжих молодца, здоровых и крепких лиц которых еще не касалась бритва, смущены встречей с отцом, подшучивающим над их одеждой недавних семинаристов. Старший, Остап, не выдерживает насмешек отца: «Хоть ты мне и батька, а как будешь смеяться, то, </a:t>
            </a:r>
            <a:r>
              <a:rPr lang="ru-RU" dirty="0" err="1" smtClean="0"/>
              <a:t>ей-Богу</a:t>
            </a:r>
            <a:r>
              <a:rPr lang="ru-RU" dirty="0" smtClean="0"/>
              <a:t>, поколочу!» И отец с сыном, вместо приветствия после давней отлучки, совсем нешуточно тузят друг друга тумаками. Бледная, худощавая и добрая мать старается образумить буйного своего мужа, который уже и сам останавливается, довольный, что испытал сына. </a:t>
            </a:r>
            <a:r>
              <a:rPr lang="ru-RU" dirty="0" err="1" smtClean="0"/>
              <a:t>Бульба</a:t>
            </a:r>
            <a:r>
              <a:rPr lang="ru-RU" dirty="0" smtClean="0"/>
              <a:t> хочет таким же образом «поприветствовать» и младшего, но того уже обнимает, защищая от отца, мать.</a:t>
            </a:r>
            <a:endParaRPr lang="ru-RU"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229600" cy="4709160"/>
          </a:xfrm>
        </p:spPr>
        <p:txBody>
          <a:bodyPr>
            <a:normAutofit fontScale="92500" lnSpcReduction="20000"/>
          </a:bodyPr>
          <a:lstStyle/>
          <a:p>
            <a:r>
              <a:rPr lang="ru-RU" b="1" dirty="0" smtClean="0"/>
              <a:t>По случаю приезда сыновей Тарас </a:t>
            </a:r>
            <a:r>
              <a:rPr lang="ru-RU" b="1" dirty="0" err="1" smtClean="0"/>
              <a:t>Бульба</a:t>
            </a:r>
            <a:r>
              <a:rPr lang="ru-RU" dirty="0" smtClean="0"/>
              <a:t> созывает всех сотников и весь полковой чин и объявляет о своем решении послать Остапа и </a:t>
            </a:r>
            <a:r>
              <a:rPr lang="ru-RU" dirty="0" err="1" smtClean="0"/>
              <a:t>Андрия</a:t>
            </a:r>
            <a:r>
              <a:rPr lang="ru-RU" dirty="0" smtClean="0"/>
              <a:t> на Сечь, потому что нет лучшей науки для молодого </a:t>
            </a:r>
            <a:r>
              <a:rPr lang="ru-RU" dirty="0" err="1" smtClean="0"/>
              <a:t>козака</a:t>
            </a:r>
            <a:r>
              <a:rPr lang="ru-RU" dirty="0" smtClean="0"/>
              <a:t>, как </a:t>
            </a:r>
            <a:r>
              <a:rPr lang="ru-RU" dirty="0" smtClean="0">
                <a:hlinkClick r:id="rId2" tooltip="Идейно-эстетические функции пейзажа в повести «Тарас Бульба»"/>
              </a:rPr>
              <a:t>Запорожская Сечь</a:t>
            </a:r>
            <a:r>
              <a:rPr lang="ru-RU" dirty="0" smtClean="0"/>
              <a:t>. При виде молодой силы сыновей вспыхивает воинский дух и самого Тараса, и он решается ехать вместе с ними, чтобы представить их всем старым своим товарищам. Бедная мать всю ночь сидит над спящими детьми, не смыкая глаз, желая, чтобы ночь тянулась как можно дольше. Ее милых сыновей берут от нее; берут для того, чтобы ей не увидеть их никогда! Утром, после благословения, отчаявшуюся от горя мать еле отрывают от детей и уносят в хату.</a:t>
            </a:r>
            <a:endParaRPr lang="ru-RU"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476672"/>
            <a:ext cx="8229600" cy="4709160"/>
          </a:xfrm>
        </p:spPr>
        <p:txBody>
          <a:bodyPr>
            <a:normAutofit fontScale="77500" lnSpcReduction="20000"/>
          </a:bodyPr>
          <a:lstStyle/>
          <a:p>
            <a:r>
              <a:rPr lang="ru-RU" b="1" dirty="0" smtClean="0"/>
              <a:t>Три всадника едут молча</a:t>
            </a:r>
            <a:r>
              <a:rPr lang="ru-RU" dirty="0" smtClean="0"/>
              <a:t>. Старый </a:t>
            </a:r>
            <a:r>
              <a:rPr lang="ru-RU" dirty="0" smtClean="0">
                <a:hlinkClick r:id="rId2" tooltip="Тема сочинения: Душевная сущность Тараса и Остапа в повести «Тарас Бульба»"/>
              </a:rPr>
              <a:t>Тарас</a:t>
            </a:r>
            <a:r>
              <a:rPr lang="ru-RU" dirty="0" smtClean="0"/>
              <a:t> вспоминает свою буйную жизнь, слеза застывает в глазах, поседевшая голова понурится. Остап, имеющий суровый и твердый </a:t>
            </a:r>
            <a:r>
              <a:rPr lang="ru-RU" dirty="0" smtClean="0">
                <a:hlinkClick r:id="rId3" tooltip="Школьные Сочинения по русской литературе 10 класс"/>
              </a:rPr>
              <a:t>характер</a:t>
            </a:r>
            <a:r>
              <a:rPr lang="ru-RU" dirty="0" smtClean="0"/>
              <a:t>, хотя и ожесточившийся за годы обучения в бурсе, сохранил в себе природную доброту и тронут слезами своей бедной матери. Одно только это его смущает и заставляет задумчиво опустить голову. </a:t>
            </a:r>
            <a:r>
              <a:rPr lang="ru-RU" dirty="0" err="1" smtClean="0"/>
              <a:t>Андрий</a:t>
            </a:r>
            <a:r>
              <a:rPr lang="ru-RU" dirty="0" smtClean="0"/>
              <a:t> также тяжело переживает прощание с матерью и родным домом, но его мысли заняты воспоминаниями о прекрасной полячке, которую он встретил перед самым отъездом из Киева. Тогда </a:t>
            </a:r>
            <a:r>
              <a:rPr lang="ru-RU" dirty="0" err="1" smtClean="0"/>
              <a:t>Андрий</a:t>
            </a:r>
            <a:r>
              <a:rPr lang="ru-RU" dirty="0" smtClean="0"/>
              <a:t> сумел пробраться в спальню к красавице через трубу камина, стук в дверь заставил полячку спрятать молодого </a:t>
            </a:r>
            <a:r>
              <a:rPr lang="ru-RU" dirty="0" err="1" smtClean="0"/>
              <a:t>козака</a:t>
            </a:r>
            <a:r>
              <a:rPr lang="ru-RU" dirty="0" smtClean="0"/>
              <a:t> под кровать. Татарка, служанка панночки, как только прошло беспокойство, вывела </a:t>
            </a:r>
            <a:r>
              <a:rPr lang="ru-RU" dirty="0" err="1" smtClean="0"/>
              <a:t>Андрия</a:t>
            </a:r>
            <a:r>
              <a:rPr lang="ru-RU" dirty="0" smtClean="0"/>
              <a:t> в сад, где он едва спасся от проснувшейся дворни. Прекрасную полячку он еще раз видел в костеле, вскоре она уехала - и сейчас, потупив глаза в гриву коня своего, думает о ней </a:t>
            </a:r>
            <a:r>
              <a:rPr lang="ru-RU" dirty="0" err="1" smtClean="0"/>
              <a:t>Андрий</a:t>
            </a:r>
            <a:r>
              <a:rPr lang="ru-RU" dirty="0" smtClean="0"/>
              <a:t>.</a:t>
            </a:r>
            <a:endParaRPr lang="ru-RU"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85</TotalTime>
  <Words>543</Words>
  <Application>Microsoft Office PowerPoint</Application>
  <PresentationFormat>Экран (4:3)</PresentationFormat>
  <Paragraphs>27</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Апекс</vt:lpstr>
      <vt:lpstr>НИКОЛАЙ ВАСИЛЬЕВИЧ ГОГОЛЬ</vt:lpstr>
      <vt:lpstr>«ТАРАС БУЛЬБА»</vt:lpstr>
      <vt:lpstr>Герои произведения</vt:lpstr>
      <vt:lpstr>Главные герои повести</vt:lpstr>
      <vt:lpstr>Андрий</vt:lpstr>
      <vt:lpstr>Остап</vt:lpstr>
      <vt:lpstr>Краткий пересказ .</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НИКОЛАЙ ВАСИЛЬЕВИЧ ГОГОЛЬ</dc:title>
  <dc:creator>User</dc:creator>
  <cp:lastModifiedBy>Юлия</cp:lastModifiedBy>
  <cp:revision>10</cp:revision>
  <dcterms:created xsi:type="dcterms:W3CDTF">2012-11-19T07:36:00Z</dcterms:created>
  <dcterms:modified xsi:type="dcterms:W3CDTF">2014-10-14T13:41:49Z</dcterms:modified>
</cp:coreProperties>
</file>