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8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tesla.at.ua/news/2009-07-12-13" TargetMode="External"/><Relationship Id="rId2" Type="http://schemas.openxmlformats.org/officeDocument/2006/relationships/hyperlink" Target="http://www.374.ru/index.php?x=2007-11-19-20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137" y="1268760"/>
            <a:ext cx="83587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СОЗДАНИЕ И ИССЛЕДОВАНИЕ  РАБОТЫ УСТРОЙСТВА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ПО ПЕРЕДАЧЕ БЕСПРОВОДНОГО ЭЛЕКТРИЧЕСТВА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3212976"/>
            <a:ext cx="417640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Мироненко А., 11 класс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Петренко М., 9 класс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МОБУ </a:t>
            </a:r>
            <a:r>
              <a:rPr lang="ru-RU" sz="2400" dirty="0" err="1" smtClean="0">
                <a:solidFill>
                  <a:srgbClr val="C00000"/>
                </a:solidFill>
              </a:rPr>
              <a:t>Талаканская</a:t>
            </a:r>
            <a:r>
              <a:rPr lang="ru-RU" sz="2400" dirty="0" smtClean="0">
                <a:solidFill>
                  <a:srgbClr val="C00000"/>
                </a:solidFill>
              </a:rPr>
              <a:t> СОШ № 5.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Руководитель учитель физики </a:t>
            </a:r>
          </a:p>
          <a:p>
            <a:r>
              <a:rPr lang="ru-RU" sz="2400" dirty="0" err="1" smtClean="0">
                <a:solidFill>
                  <a:srgbClr val="C00000"/>
                </a:solidFill>
              </a:rPr>
              <a:t>Кукнерик</a:t>
            </a:r>
            <a:r>
              <a:rPr lang="ru-RU" sz="2400" dirty="0" smtClean="0">
                <a:solidFill>
                  <a:srgbClr val="C00000"/>
                </a:solidFill>
              </a:rPr>
              <a:t> Д.Р.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5949280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п. </a:t>
            </a:r>
            <a:r>
              <a:rPr lang="ru-RU" dirty="0" err="1" smtClean="0">
                <a:solidFill>
                  <a:srgbClr val="0070C0"/>
                </a:solidFill>
              </a:rPr>
              <a:t>Талакан</a:t>
            </a:r>
            <a:r>
              <a:rPr lang="ru-RU" dirty="0" smtClean="0">
                <a:solidFill>
                  <a:srgbClr val="0070C0"/>
                </a:solidFill>
              </a:rPr>
              <a:t>, Амурская область,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Декабрь 2017 год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620688"/>
            <a:ext cx="566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Всероссийская научно-практическая конференция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«Актуальные вопросы энергетики»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96952"/>
            <a:ext cx="316835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548680"/>
            <a:ext cx="6252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Современное применение идей </a:t>
            </a:r>
            <a:r>
              <a:rPr lang="ru-RU" sz="2800" b="1" dirty="0" err="1" smtClean="0">
                <a:solidFill>
                  <a:srgbClr val="7030A0"/>
                </a:solidFill>
              </a:rPr>
              <a:t>Теслы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68760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rgbClr val="002060"/>
                </a:solidFill>
              </a:rPr>
              <a:t>•Переменный ток, впервые полученный Николой Тесла,  является основным способом передачи электроэнергии на большие расстояния</a:t>
            </a:r>
          </a:p>
          <a:p>
            <a:pPr lvl="0"/>
            <a:r>
              <a:rPr lang="ru-RU" sz="2000" dirty="0" smtClean="0">
                <a:solidFill>
                  <a:srgbClr val="002060"/>
                </a:solidFill>
              </a:rPr>
              <a:t>•Электрогенераторы, которые изобрел  Никола Тесла,  являются основными элементами в генерации электроэнергии на ГЭС, АЭС, ТЭС и т. д.</a:t>
            </a:r>
          </a:p>
          <a:p>
            <a:pPr lvl="0"/>
            <a:r>
              <a:rPr lang="ru-RU" sz="2000" dirty="0" smtClean="0">
                <a:solidFill>
                  <a:srgbClr val="002060"/>
                </a:solidFill>
              </a:rPr>
              <a:t>•Электродвигатели используются во всех современных электропоездах, электромобилях, трамваях, троллейбусах</a:t>
            </a:r>
          </a:p>
          <a:p>
            <a:pPr lvl="0"/>
            <a:r>
              <a:rPr lang="ru-RU" sz="2000" dirty="0" smtClean="0">
                <a:solidFill>
                  <a:srgbClr val="002060"/>
                </a:solidFill>
              </a:rPr>
              <a:t>•Радиоуправляемая робототехника получила широкое распространение не только в детских игрушках и беспроводных телевизионных и компьютерных устройствах (пульты управления), но и в военной сфере, в гражданской сфере, в вопросах военной, гражданской и внутренней, а также и внешней безопасности стран.</a:t>
            </a:r>
          </a:p>
          <a:p>
            <a:pPr lvl="0"/>
            <a:r>
              <a:rPr lang="ru-RU" sz="2000" dirty="0" smtClean="0">
                <a:solidFill>
                  <a:srgbClr val="002060"/>
                </a:solidFill>
              </a:rPr>
              <a:t>•Беспроводные заряжающие устройства начинают использоваться для зарядки мобильных телефонов или ноутбуков.</a:t>
            </a:r>
          </a:p>
          <a:p>
            <a:pPr lvl="0"/>
            <a:r>
              <a:rPr lang="ru-RU" sz="2000" dirty="0" smtClean="0">
                <a:solidFill>
                  <a:srgbClr val="002060"/>
                </a:solidFill>
              </a:rPr>
              <a:t>•Оригинальные современные противоугонные средства для автомобилей работают по принципу все тех же катушек.</a:t>
            </a:r>
          </a:p>
          <a:p>
            <a:pPr lvl="0"/>
            <a:r>
              <a:rPr lang="ru-RU" sz="2000" dirty="0" smtClean="0">
                <a:solidFill>
                  <a:srgbClr val="002060"/>
                </a:solidFill>
              </a:rPr>
              <a:t>•Использование в развлекательных целях и в медицине.</a:t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55576" y="504434"/>
            <a:ext cx="748883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ЛИТЕРАТУРА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Марк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Сейфер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Абсолютное оружие Америки. - М: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Эксмо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2005.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Пиштало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Никола Тесла. Портрет среди масок. - М: Азбука-классика, 2010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Ржонсницкий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Б. Н.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Никола Тесла. Жизнь замечательных людей. Серия биографий. Выпуск 12.   - М: Молодая гвардия, 1959.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Цверава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Г. К.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Никола Тесла, 1856-1943. - Ленинград. Наука, 1974.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Фейгин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Никола Тесла: Наследие великого изобретателя. - М.: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Альпина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нон-фикшн, 2012.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ИНТЕРНЕТ РЕСУРСЫ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   Тесла и его изобретения.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  <a:hlinkClick r:id="rId2"/>
              </a:rPr>
              <a:t>http://www.374.ru/index.php?x=2007-11-19-20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Видеоподборка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опытов Николы Тесла.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  <a:hlinkClick r:id="rId3"/>
              </a:rPr>
              <a:t>http://ntesla.at.ua/news/2009-07-12-13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276872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В 1900–</a:t>
            </a:r>
            <a:r>
              <a:rPr lang="ru-RU" sz="2400" dirty="0" err="1" smtClean="0"/>
              <a:t>х</a:t>
            </a:r>
            <a:r>
              <a:rPr lang="ru-RU" sz="2400" dirty="0" smtClean="0"/>
              <a:t> годах Никола Тесла мог передавать на огромные расстояния ток без проводов, получать ток 100 млн. ампер и напряжение 10 тыс. вольт. И поддерживать такие характеристики любое необходимое время. Современная физика достичь таких показателей просто не в состоянии.  В наше время, энтузиасты и учёные мира пытаются повторить опыты гениального учёного и найти им применение. 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1124744"/>
            <a:ext cx="3665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АКТУАЛЬНОСТЬ ТЕМЫ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259632" y="483103"/>
            <a:ext cx="691276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 исследовательской работы: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Собрать действующую катушку Тесла, изучить ее работу, пронаблюдать образование искрового разряда.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Продемонстрировать невероятные свойства электромагнитного поля катушки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Теслы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и необыкновенно интересных опытов по применению катушки.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3140968"/>
            <a:ext cx="6912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Предмет исследования</a:t>
            </a:r>
            <a:r>
              <a:rPr lang="ru-RU" sz="2000" dirty="0" smtClean="0">
                <a:solidFill>
                  <a:srgbClr val="7030A0"/>
                </a:solidFill>
              </a:rPr>
              <a:t>:   </a:t>
            </a:r>
            <a:r>
              <a:rPr lang="ru-RU" sz="2000" dirty="0" smtClean="0"/>
              <a:t>Катушка Тесла.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Гипотеза исследования</a:t>
            </a:r>
            <a:r>
              <a:rPr lang="ru-RU" sz="2000" dirty="0" smtClean="0">
                <a:solidFill>
                  <a:srgbClr val="7030A0"/>
                </a:solidFill>
              </a:rPr>
              <a:t>: 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Вокруг катушки </a:t>
            </a:r>
            <a:r>
              <a:rPr lang="ru-RU" sz="2000" dirty="0" err="1" smtClean="0"/>
              <a:t>Теслы</a:t>
            </a:r>
            <a:r>
              <a:rPr lang="ru-RU" sz="2000" dirty="0" smtClean="0"/>
              <a:t> образуется электромагнитное поле огромной напряженности </a:t>
            </a:r>
          </a:p>
          <a:p>
            <a:pPr marL="457200" indent="-457200"/>
            <a:r>
              <a:rPr lang="ru-RU" sz="2000" dirty="0" smtClean="0"/>
              <a:t>2.     Электромагнитное поле катушки </a:t>
            </a:r>
            <a:r>
              <a:rPr lang="ru-RU" sz="2000" dirty="0" err="1" smtClean="0"/>
              <a:t>Теслы</a:t>
            </a:r>
            <a:r>
              <a:rPr lang="ru-RU" sz="2000" dirty="0" smtClean="0"/>
              <a:t> способно передавать электрический ток без проводным способом. 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03848" y="1962653"/>
            <a:ext cx="51845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Ни́кола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Те́сла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(10 июля 1856 г (Хорватия) – 7 января 1943 г (Нью-Йорк, США)) — физик, инженер, изобретатель  в области электротехники  и радиотехники.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4365104"/>
            <a:ext cx="74168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Он открыл переменный ток, </a:t>
            </a:r>
            <a:r>
              <a:rPr lang="ru-RU" sz="2000" dirty="0" err="1" smtClean="0">
                <a:solidFill>
                  <a:srgbClr val="002060"/>
                </a:solidFill>
              </a:rPr>
              <a:t>флюоресцентный</a:t>
            </a:r>
            <a:r>
              <a:rPr lang="ru-RU" sz="2000" dirty="0" smtClean="0">
                <a:solidFill>
                  <a:srgbClr val="002060"/>
                </a:solidFill>
              </a:rPr>
              <a:t> свет, беспроводную передачу энергии, построил первые электрические часы, турбину, двигатель на солнечной энергии. Он включал и выключал электродвигатель дистанционно, в его руках сами собой загорались электрические лампочки.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099" name="AutoShape 3" descr="Картинки по запросу Никола Тес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1" name="AutoShape 5" descr="Картинки по запросу Никола Тес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3" name="Picture 7" descr="Картинки по запрос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2543175" cy="340995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491880" y="692696"/>
            <a:ext cx="5572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Никола Тесла и его изобретения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Картинки по запросу Никола Тес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43808" y="548681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Башня Тесла, 1904 г. год 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5643193" cy="526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940152" y="404664"/>
            <a:ext cx="2952328" cy="6453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+mj-lt"/>
                <a:ea typeface="Times New Roman" pitchFamily="18" charset="0"/>
                <a:cs typeface="Arial" pitchFamily="34" charset="0"/>
              </a:rPr>
              <a:t>С помощью </a:t>
            </a:r>
            <a:r>
              <a:rPr lang="ru-RU" sz="2000" b="1" dirty="0" err="1" smtClean="0">
                <a:solidFill>
                  <a:srgbClr val="7030A0"/>
                </a:solidFill>
                <a:latin typeface="+mj-lt"/>
                <a:ea typeface="Times New Roman" pitchFamily="18" charset="0"/>
                <a:cs typeface="Arial" pitchFamily="34" charset="0"/>
              </a:rPr>
              <a:t>катyшки</a:t>
            </a:r>
            <a:r>
              <a:rPr lang="ru-RU" sz="2000" b="1" dirty="0" smtClean="0">
                <a:solidFill>
                  <a:srgbClr val="7030A0"/>
                </a:solidFill>
                <a:latin typeface="+mj-lt"/>
                <a:ea typeface="Times New Roman" pitchFamily="18" charset="0"/>
                <a:cs typeface="Arial" pitchFamily="34" charset="0"/>
              </a:rPr>
              <a:t>  высотой в 61 метр, полюс </a:t>
            </a:r>
            <a:r>
              <a:rPr lang="ru-RU" sz="2000" b="1" dirty="0" err="1" smtClean="0">
                <a:solidFill>
                  <a:srgbClr val="7030A0"/>
                </a:solidFill>
                <a:latin typeface="+mj-lt"/>
                <a:ea typeface="Times New Roman" pitchFamily="18" charset="0"/>
                <a:cs typeface="Arial" pitchFamily="34" charset="0"/>
              </a:rPr>
              <a:t>котоpой</a:t>
            </a:r>
            <a:r>
              <a:rPr lang="ru-RU" sz="2000" b="1" dirty="0" smtClean="0">
                <a:solidFill>
                  <a:srgbClr val="7030A0"/>
                </a:solidFill>
                <a:latin typeface="+mj-lt"/>
                <a:ea typeface="Times New Roman" pitchFamily="18" charset="0"/>
                <a:cs typeface="Arial" pitchFamily="34" charset="0"/>
              </a:rPr>
              <a:t> возглавляла большая медная </a:t>
            </a:r>
            <a:r>
              <a:rPr lang="ru-RU" sz="2000" b="1" dirty="0" err="1" smtClean="0">
                <a:solidFill>
                  <a:srgbClr val="7030A0"/>
                </a:solidFill>
                <a:latin typeface="+mj-lt"/>
                <a:ea typeface="Times New Roman" pitchFamily="18" charset="0"/>
                <a:cs typeface="Arial" pitchFamily="34" charset="0"/>
              </a:rPr>
              <a:t>сфеpа</a:t>
            </a:r>
            <a:r>
              <a:rPr lang="ru-RU" sz="2000" b="1" dirty="0" smtClean="0">
                <a:solidFill>
                  <a:srgbClr val="7030A0"/>
                </a:solidFill>
                <a:latin typeface="+mj-lt"/>
                <a:ea typeface="Times New Roman" pitchFamily="18" charset="0"/>
                <a:cs typeface="Arial" pitchFamily="34" charset="0"/>
              </a:rPr>
              <a:t>, возвышающаяся над  </a:t>
            </a:r>
            <a:r>
              <a:rPr lang="ru-RU" sz="2000" b="1" dirty="0" err="1" smtClean="0">
                <a:solidFill>
                  <a:srgbClr val="7030A0"/>
                </a:solidFill>
                <a:latin typeface="+mj-lt"/>
                <a:ea typeface="Times New Roman" pitchFamily="18" charset="0"/>
                <a:cs typeface="Arial" pitchFamily="34" charset="0"/>
              </a:rPr>
              <a:t>лабоpатоpией</a:t>
            </a:r>
            <a:r>
              <a:rPr lang="ru-RU" sz="2000" b="1" dirty="0" smtClean="0">
                <a:solidFill>
                  <a:srgbClr val="7030A0"/>
                </a:solidFill>
                <a:latin typeface="+mj-lt"/>
                <a:ea typeface="Times New Roman" pitchFamily="18" charset="0"/>
                <a:cs typeface="Arial" pitchFamily="34" charset="0"/>
              </a:rPr>
              <a:t>, Никола Тесла </a:t>
            </a:r>
            <a:r>
              <a:rPr lang="ru-RU" sz="2000" b="1" dirty="0" err="1" smtClean="0">
                <a:solidFill>
                  <a:srgbClr val="7030A0"/>
                </a:solidFill>
                <a:latin typeface="+mj-lt"/>
                <a:ea typeface="Times New Roman" pitchFamily="18" charset="0"/>
                <a:cs typeface="Arial" pitchFamily="34" charset="0"/>
              </a:rPr>
              <a:t>генеpиpовал</a:t>
            </a:r>
            <a:r>
              <a:rPr lang="ru-RU" sz="2000" b="1" dirty="0" smtClean="0">
                <a:solidFill>
                  <a:srgbClr val="7030A0"/>
                </a:solidFill>
                <a:latin typeface="+mj-lt"/>
                <a:ea typeface="Times New Roman" pitchFamily="18" charset="0"/>
                <a:cs typeface="Arial" pitchFamily="34" charset="0"/>
              </a:rPr>
              <a:t> потенциалы,  </a:t>
            </a:r>
            <a:r>
              <a:rPr lang="ru-RU" sz="2000" b="1" dirty="0" err="1" smtClean="0">
                <a:solidFill>
                  <a:srgbClr val="7030A0"/>
                </a:solidFill>
                <a:latin typeface="+mj-lt"/>
                <a:ea typeface="Times New Roman" pitchFamily="18" charset="0"/>
                <a:cs typeface="Arial" pitchFamily="34" charset="0"/>
              </a:rPr>
              <a:t>pазpяжающиеся</a:t>
            </a:r>
            <a:r>
              <a:rPr lang="ru-RU" sz="2000" b="1" dirty="0" smtClean="0">
                <a:solidFill>
                  <a:srgbClr val="7030A0"/>
                </a:solidFill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7030A0"/>
                </a:solidFill>
                <a:latin typeface="+mj-lt"/>
                <a:ea typeface="Times New Roman" pitchFamily="18" charset="0"/>
                <a:cs typeface="Arial" pitchFamily="34" charset="0"/>
              </a:rPr>
              <a:t>стpелами</a:t>
            </a:r>
            <a:r>
              <a:rPr lang="ru-RU" sz="2000" b="1" dirty="0" smtClean="0">
                <a:solidFill>
                  <a:srgbClr val="7030A0"/>
                </a:solidFill>
                <a:latin typeface="+mj-lt"/>
                <a:ea typeface="Times New Roman" pitchFamily="18" charset="0"/>
                <a:cs typeface="Arial" pitchFamily="34" charset="0"/>
              </a:rPr>
              <a:t> молний длиной до 40 метров. Гром от высвобождающейся энергии мог быть услышан за 24 километра. Вокруг экспериментальной башни пылал шар света диаметром в 30 метров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7864" y="764704"/>
            <a:ext cx="2432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Схема установки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316835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хем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700808"/>
            <a:ext cx="374441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15616" y="4653136"/>
            <a:ext cx="2290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Схема катушки Тесла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4653136"/>
            <a:ext cx="2454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Схема </a:t>
            </a:r>
            <a:r>
              <a:rPr lang="ru-RU" b="1" dirty="0" err="1" smtClean="0">
                <a:solidFill>
                  <a:srgbClr val="002060"/>
                </a:solidFill>
              </a:rPr>
              <a:t>качера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Бровина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324036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764704"/>
            <a:ext cx="2450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Наше устройство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3" name="Рисунок 2" descr="L:\DCIM\111_PANA\P111043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208823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L:\DCIM\111_PANA\P111043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628800"/>
            <a:ext cx="194421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L:\DCIM\111_PANA\P111043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88640"/>
            <a:ext cx="208823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87624" y="4797152"/>
            <a:ext cx="1083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Блок №1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4725144"/>
            <a:ext cx="149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Блок № 2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2160" y="306896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Блок № 3, катушка1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ДОМ\Desktop\DSC0127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068" y="3717032"/>
            <a:ext cx="3193028" cy="2394397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660232" y="60932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Катушка2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548680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Результаты эксперимента</a:t>
            </a:r>
            <a:endParaRPr lang="ru-RU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катушка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Лампа1, Р=11 Вт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Лампа2,  Р=20Вт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U=12</a:t>
                      </a:r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 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 см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664" y="2564904"/>
          <a:ext cx="6072336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112"/>
                <a:gridCol w="2024112"/>
                <a:gridCol w="2024112"/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2 катушка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Лампа1, Р=11 Вт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Лампа2,  Р=20Вт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dirty="0" smtClean="0"/>
                        <a:t>U=1</a:t>
                      </a:r>
                      <a:r>
                        <a:rPr lang="ru-RU" dirty="0" smtClean="0"/>
                        <a:t>7В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 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 см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7" y="4149080"/>
            <a:ext cx="82089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1. Возле 2 катушки  с большей мощностью лампы загораются 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на большем расстоянии. 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2. Лампы с меньшей мощностью загораются на большем расстоянии, чем лампы с большей мощностью.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3. Электромагнитное поле улавливается на расстоянии 1,5 м от    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    2катушки.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4. В воздухе ощущается запах озона.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476672"/>
            <a:ext cx="4061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Результаты исследования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27584" y="1161821"/>
            <a:ext cx="7488832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лампочки, наполненные инертным газом,   светятся вблизи катушки, следовательно, вокруг установки действительно существует электромагнитное поле высокой напряженности;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лампочки загорались сами по себе  в руках на определенном расстоянии, значит, электрический ток может передаваться без проводов.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Необходимо отметить и еще одну важную вещь: действие этой установки на человека: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Как Вы заметили при работе нас не било током: токи высокой частоты, которые проходят по поверхности человеческого  организма не причиняют ему вреда, наоборот,  оказывают тонизирующее и оздоровительное действие, это используется даже в современной медицине. Однако надо заметить, что электрические разряды, которые Вы видели, имеют высокую температуру, поэтому долго ловить молнию руками не советуем!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518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23</cp:revision>
  <dcterms:created xsi:type="dcterms:W3CDTF">2017-11-17T15:06:54Z</dcterms:created>
  <dcterms:modified xsi:type="dcterms:W3CDTF">2019-05-20T14:56:50Z</dcterms:modified>
</cp:coreProperties>
</file>