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5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0BEE6D-8885-4602-AC0F-C4889A9E0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nearyou.ru/levitsk/0levitsk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 портрета. Женские образы в искусстве Л. да Винчи, Рафаэля, Ф. Гойи, Рембрандта.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00430" y="3886200"/>
            <a:ext cx="5286412" cy="1752600"/>
          </a:xfrm>
        </p:spPr>
        <p:txBody>
          <a:bodyPr/>
          <a:lstStyle/>
          <a:p>
            <a:pPr algn="r"/>
            <a:r>
              <a:rPr lang="ru-RU" sz="2000" dirty="0" smtClean="0">
                <a:latin typeface="Book Antiqua" pitchFamily="18" charset="0"/>
              </a:rPr>
              <a:t>Подготовила учитель ИЗО МОБУ </a:t>
            </a:r>
            <a:r>
              <a:rPr lang="ru-RU" sz="2000" dirty="0" err="1" smtClean="0">
                <a:latin typeface="Book Antiqua" pitchFamily="18" charset="0"/>
              </a:rPr>
              <a:t>Новобурейской</a:t>
            </a:r>
            <a:r>
              <a:rPr lang="ru-RU" sz="2000" dirty="0" smtClean="0">
                <a:latin typeface="Book Antiqua" pitchFamily="18" charset="0"/>
              </a:rPr>
              <a:t> СОШ № 3 </a:t>
            </a:r>
            <a:r>
              <a:rPr lang="ru-RU" sz="2000" dirty="0" err="1" smtClean="0">
                <a:latin typeface="Book Antiqua" pitchFamily="18" charset="0"/>
              </a:rPr>
              <a:t>Л.А.Рогудеева</a:t>
            </a:r>
            <a:endParaRPr lang="ru-RU" sz="2000" dirty="0" smtClean="0">
              <a:latin typeface="Book Antiqua" pitchFamily="18" charset="0"/>
            </a:endParaRPr>
          </a:p>
          <a:p>
            <a:pPr lvl="0" algn="r"/>
            <a:endParaRPr lang="ru-RU" sz="1600" dirty="0" smtClean="0">
              <a:latin typeface="Book Antiqua" pitchFamily="18" charset="0"/>
            </a:endParaRPr>
          </a:p>
          <a:p>
            <a:pPr lvl="0" algn="r"/>
            <a:r>
              <a:rPr lang="ru-RU" sz="1600" dirty="0" smtClean="0">
                <a:latin typeface="Book Antiqua" pitchFamily="18" charset="0"/>
              </a:rPr>
              <a:t>УМК - </a:t>
            </a:r>
            <a:r>
              <a:rPr lang="ru-RU" sz="1600" dirty="0" err="1" smtClean="0">
                <a:latin typeface="Book Antiqua" pitchFamily="18" charset="0"/>
              </a:rPr>
              <a:t>Шпикалова</a:t>
            </a:r>
            <a:r>
              <a:rPr lang="ru-RU" sz="1600" dirty="0" smtClean="0">
                <a:latin typeface="Book Antiqua" pitchFamily="18" charset="0"/>
              </a:rPr>
              <a:t> Т.Я., Ершова Л.В., </a:t>
            </a:r>
            <a:r>
              <a:rPr lang="ru-RU" sz="1600" dirty="0" err="1" smtClean="0">
                <a:latin typeface="Book Antiqua" pitchFamily="18" charset="0"/>
              </a:rPr>
              <a:t>Поровская</a:t>
            </a:r>
            <a:r>
              <a:rPr lang="ru-RU" sz="1600" dirty="0" smtClean="0">
                <a:latin typeface="Book Antiqua" pitchFamily="18" charset="0"/>
              </a:rPr>
              <a:t> Г.А. Изобразительное искусство: Учебник для 6 класса общеобразовательных учреждений / под ред. </a:t>
            </a:r>
            <a:r>
              <a:rPr lang="ru-RU" sz="1600" dirty="0" err="1" smtClean="0">
                <a:latin typeface="Book Antiqua" pitchFamily="18" charset="0"/>
              </a:rPr>
              <a:t>Шпикаловой</a:t>
            </a:r>
            <a:r>
              <a:rPr lang="ru-RU" sz="1600" dirty="0" smtClean="0">
                <a:latin typeface="Book Antiqua" pitchFamily="18" charset="0"/>
              </a:rPr>
              <a:t> Т.Я. – М., Просвещение, </a:t>
            </a:r>
            <a:r>
              <a:rPr lang="ru-RU" sz="1600" dirty="0" smtClean="0">
                <a:latin typeface="Book Antiqua" pitchFamily="18" charset="0"/>
              </a:rPr>
              <a:t>2010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lvl="0"/>
            <a:r>
              <a:rPr lang="ru-RU" sz="2400" b="1" dirty="0" smtClean="0">
                <a:latin typeface="Book Antiqua" pitchFamily="18" charset="0"/>
              </a:rPr>
              <a:t>2015 год </a:t>
            </a:r>
            <a:endParaRPr lang="ru-RU" sz="2400" b="1" dirty="0" smtClean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Амурская область, </a:t>
            </a:r>
            <a:r>
              <a:rPr lang="ru-RU" dirty="0" err="1" smtClean="0"/>
              <a:t>Бурейский</a:t>
            </a:r>
            <a:r>
              <a:rPr lang="ru-RU" dirty="0" smtClean="0"/>
              <a:t> </a:t>
            </a:r>
            <a:r>
              <a:rPr lang="ru-RU" dirty="0" err="1" smtClean="0"/>
              <a:t>р-он</a:t>
            </a:r>
            <a:r>
              <a:rPr lang="ru-RU" dirty="0" smtClean="0"/>
              <a:t>, п.Новобурейский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57544" cy="59198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hlinkClick r:id="rId2"/>
              </a:rPr>
              <a:t>Д.Г. Левицкий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Портрет М.А.Дьяковой</a:t>
            </a:r>
            <a:br>
              <a:rPr lang="ru-RU" sz="3600" b="1" dirty="0" smtClean="0"/>
            </a:br>
            <a:r>
              <a:rPr lang="ru-RU" sz="2800" b="1" dirty="0" smtClean="0"/>
              <a:t>1778г, холст, масло, 61x50 </a:t>
            </a:r>
            <a:br>
              <a:rPr lang="ru-RU" sz="2800" b="1" dirty="0" smtClean="0"/>
            </a:br>
            <a:r>
              <a:rPr lang="ru-RU" sz="2800" b="1" dirty="0" smtClean="0"/>
              <a:t>Государственная Третьяковская галерея, Москва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512451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14866" cy="627699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Д.Г.Левицкий. </a:t>
            </a:r>
            <a:r>
              <a:rPr lang="ru-RU" sz="3600" b="1" dirty="0" smtClean="0"/>
              <a:t>Портрет воспитанницы Императорского воспитательного общества благородных девиц </a:t>
            </a:r>
            <a:r>
              <a:rPr lang="ru-RU" sz="3600" b="1" dirty="0" err="1" smtClean="0"/>
              <a:t>Е.И.Нелидовой</a:t>
            </a:r>
            <a:r>
              <a:rPr lang="ru-RU" sz="3600" b="1" dirty="0" smtClean="0"/>
              <a:t>. 1773. Санкт-Петербург, ГРМ.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333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об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нового привнесли художники эпохи Возрождения в трактовку женских образов? Как религиозное и светское начала сплавлены в их образах?</a:t>
            </a:r>
          </a:p>
          <a:p>
            <a:r>
              <a:rPr lang="ru-RU" dirty="0" smtClean="0"/>
              <a:t>Что поражает тебя в женских портретах русских художников?</a:t>
            </a:r>
          </a:p>
          <a:p>
            <a:r>
              <a:rPr lang="ru-RU" dirty="0" smtClean="0"/>
              <a:t>Что отличает русский портрет от западноевропейского?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зарисовку по представлению женского лица</a:t>
            </a:r>
          </a:p>
          <a:p>
            <a:r>
              <a:rPr lang="ru-RU" dirty="0" smtClean="0"/>
              <a:t>Материалы: карандаш, бумага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Рафаэль и Леонардо да Винчи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857784" cy="49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59"/>
            <a:ext cx="3309946" cy="496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5715016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Мадонна </a:t>
            </a:r>
            <a:r>
              <a:rPr lang="ru-RU" sz="28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Конестабиле</a:t>
            </a:r>
            <a:endParaRPr lang="ru-RU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857892"/>
            <a:ext cx="253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Джоконда,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Лиза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Рафаэль и Боттичелли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78063" cy="52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10" y="1428736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6286520"/>
            <a:ext cx="253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Сикстинская мадонна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6072206"/>
            <a:ext cx="267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Мадонна Магнификат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7813"/>
            <a:ext cx="3900486" cy="1139825"/>
          </a:xfrm>
        </p:spPr>
        <p:txBody>
          <a:bodyPr/>
          <a:lstStyle/>
          <a:p>
            <a:pPr>
              <a:defRPr/>
            </a:pPr>
            <a:r>
              <a:rPr lang="ru-RU" b="1" dirty="0" err="1" smtClean="0"/>
              <a:t>Анто́нио</a:t>
            </a:r>
            <a:r>
              <a:rPr lang="ru-RU" b="1" dirty="0" smtClean="0"/>
              <a:t> </a:t>
            </a:r>
            <a:r>
              <a:rPr lang="ru-RU" b="1" dirty="0" err="1" smtClean="0"/>
              <a:t>Пизане́лло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1600200"/>
            <a:ext cx="3829050" cy="45307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Портрет принцессы из дома Эсте (</a:t>
            </a:r>
            <a:r>
              <a:rPr lang="ru-RU" dirty="0" err="1" smtClean="0"/>
              <a:t>Джиневры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3796" name="Picture 2" descr="http://upload.wikimedia.org/wikipedia/commons/thumb/3/3b/Pisanello_016.jpg/220px-Pisanello_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4143375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Мадонна в гроте</a:t>
            </a:r>
            <a:br>
              <a:rPr lang="ru-RU" sz="2800" b="1" smtClean="0"/>
            </a:br>
            <a:r>
              <a:rPr lang="ru-RU" sz="2800" b="1" smtClean="0"/>
              <a:t>(</a:t>
            </a:r>
            <a:r>
              <a:rPr lang="ru-RU" sz="2000" b="1" smtClean="0"/>
              <a:t>1483 – 1494 гг)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67995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u="sng" smtClean="0"/>
              <a:t>СФУМАТО</a:t>
            </a:r>
            <a:r>
              <a:rPr lang="ru-RU" sz="1800" u="sng" smtClean="0"/>
              <a:t> - в живописи смягчение очертаний фигур и предметов, которое позволяет передать окутывающий их воздух.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«Мадонна в гроте» – первое вполне зрелое произведение Леонардо – утверждает торжество нового искусства. Очертания четырех изображенных фигур чудесно смягчены светотенью. Взглядами и расположением все фигуры объединены гармонично. Взгляд ангела обращен к зрителю. И взгляд этот,  и улыбка, чуть озаряющая лицо ангела, исполнены глубокого и загадочного смысла. А наш взгляд уносится в глубины картины, в манящие просветы среди темных скал, под сенью которых нашли приют фигуры, созданные Леонардо да Винчи.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Впервые в искусстве пятнадцатого столетия фигуры располагаются не перед пейзажем, а в пейзаже</a:t>
            </a:r>
          </a:p>
        </p:txBody>
      </p:sp>
      <p:pic>
        <p:nvPicPr>
          <p:cNvPr id="24580" name="Picture 8" descr="Мадонна в гро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3294062" cy="522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1071546"/>
            <a:ext cx="3961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Леонардо да Винчи. </a:t>
            </a:r>
            <a:endParaRPr lang="ru-RU" sz="32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Мадонна с цветком  («Мадонна Бенуа») (около 1478г)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905000"/>
            <a:ext cx="5040313" cy="4114800"/>
          </a:xfrm>
        </p:spPr>
        <p:txBody>
          <a:bodyPr/>
          <a:lstStyle/>
          <a:p>
            <a:pPr eaLnBrk="1" hangingPunct="1"/>
            <a:r>
              <a:rPr lang="ru-RU" sz="2400" smtClean="0"/>
              <a:t> Это хронологически первая мадонна, образ которой внутренне лишен какой бы то ни было святости. Перед нами лишь юная мать, играющая со своим ребенком. Вечная прелесть и поэзия материнства. В этом бесконечное очарование картины</a:t>
            </a:r>
          </a:p>
        </p:txBody>
      </p:sp>
      <p:pic>
        <p:nvPicPr>
          <p:cNvPr id="9224" name="Picture 8" descr="Мадонна Бену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159125" cy="4897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000125"/>
            <a:ext cx="5375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5929330"/>
            <a:ext cx="5249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Тициано</a:t>
            </a:r>
            <a:r>
              <a:rPr lang="ru-RU" sz="3200" dirty="0" smtClean="0"/>
              <a:t> </a:t>
            </a:r>
            <a:r>
              <a:rPr lang="ru-RU" sz="3200" dirty="0" err="1" smtClean="0"/>
              <a:t>Вечеллио</a:t>
            </a:r>
            <a:r>
              <a:rPr lang="ru-RU" sz="3200" dirty="0" smtClean="0"/>
              <a:t> Тициан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ookman Old Style" pitchFamily="18" charset="0"/>
              </a:rPr>
              <a:t>Рогир ван дер Вейден</a:t>
            </a:r>
            <a:br>
              <a:rPr lang="ru-RU" b="1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095375"/>
            <a:ext cx="4170362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Боровиковский</a:t>
            </a:r>
            <a:r>
              <a:rPr lang="ru-RU" b="1" dirty="0" smtClean="0"/>
              <a:t> В</a:t>
            </a:r>
            <a:r>
              <a:rPr lang="ru-RU" dirty="0" smtClean="0"/>
              <a:t>.</a:t>
            </a:r>
            <a:r>
              <a:rPr lang="ru-RU" b="1" dirty="0" smtClean="0"/>
              <a:t>Л</a:t>
            </a:r>
            <a:r>
              <a:rPr lang="ru-RU" dirty="0" smtClean="0"/>
              <a:t>. “</a:t>
            </a:r>
            <a:r>
              <a:rPr lang="ru-RU" b="1" dirty="0" smtClean="0"/>
              <a:t>Портрет</a:t>
            </a:r>
            <a:r>
              <a:rPr lang="ru-RU" dirty="0" smtClean="0"/>
              <a:t> М.И. Лопухиной” 1797 г.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03252"/>
            <a:ext cx="4471386" cy="58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10</TotalTime>
  <Words>249</Words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экология</vt:lpstr>
      <vt:lpstr>Жанр портрета. Женские образы в искусстве Л. да Винчи, Рафаэля, Ф. Гойи, Рембрандта. </vt:lpstr>
      <vt:lpstr> Рафаэль и Леонардо да Винчи  </vt:lpstr>
      <vt:lpstr>Рафаэль и Боттичелли</vt:lpstr>
      <vt:lpstr>Анто́нио Пизане́лло</vt:lpstr>
      <vt:lpstr>Мадонна в гроте (1483 – 1494 гг)</vt:lpstr>
      <vt:lpstr>Мадонна с цветком  («Мадонна Бенуа») (около 1478г)</vt:lpstr>
      <vt:lpstr>Слайд 7</vt:lpstr>
      <vt:lpstr>Рогир ван дер Вейден </vt:lpstr>
      <vt:lpstr>Боровиковский В.Л. “Портрет М.И. Лопухиной” 1797 г.</vt:lpstr>
      <vt:lpstr>Д.Г. Левицкий Портрет М.А.Дьяковой 1778г, холст, масло, 61x50  Государственная Третьяковская галерея, Москва </vt:lpstr>
      <vt:lpstr>Д.Г.Левицкий. Портрет воспитанницы Императорского воспитательного общества благородных девиц Е.И.Нелидовой. 1773. Санкт-Петербург, ГРМ.  </vt:lpstr>
      <vt:lpstr>Диалог об искусстве</vt:lpstr>
      <vt:lpstr>Творческое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 портрета. Женские образы в искусстве Л. да Винчи, Рафаэля, Ф. Гойи, Рембрандта. </dc:title>
  <cp:lastModifiedBy>asu</cp:lastModifiedBy>
  <cp:revision>3</cp:revision>
  <dcterms:modified xsi:type="dcterms:W3CDTF">2015-02-07T05:44:22Z</dcterms:modified>
</cp:coreProperties>
</file>