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3" r:id="rId4"/>
    <p:sldId id="272" r:id="rId5"/>
    <p:sldId id="274" r:id="rId6"/>
    <p:sldId id="275" r:id="rId7"/>
    <p:sldId id="276" r:id="rId8"/>
    <p:sldId id="277" r:id="rId9"/>
    <p:sldId id="278" r:id="rId10"/>
    <p:sldId id="280" r:id="rId11"/>
    <p:sldId id="279" r:id="rId12"/>
    <p:sldId id="281" r:id="rId13"/>
    <p:sldId id="283" r:id="rId14"/>
    <p:sldId id="282" r:id="rId15"/>
    <p:sldId id="284" r:id="rId16"/>
    <p:sldId id="264" r:id="rId17"/>
    <p:sldId id="285" r:id="rId18"/>
    <p:sldId id="286" r:id="rId19"/>
    <p:sldId id="287" r:id="rId20"/>
    <p:sldId id="295" r:id="rId21"/>
    <p:sldId id="296" r:id="rId22"/>
    <p:sldId id="297" r:id="rId23"/>
    <p:sldId id="299" r:id="rId24"/>
    <p:sldId id="300" r:id="rId25"/>
    <p:sldId id="301" r:id="rId26"/>
    <p:sldId id="302" r:id="rId27"/>
    <p:sldId id="303" r:id="rId28"/>
    <p:sldId id="265" r:id="rId29"/>
    <p:sldId id="266" r:id="rId30"/>
    <p:sldId id="307" r:id="rId31"/>
    <p:sldId id="267" r:id="rId32"/>
    <p:sldId id="268" r:id="rId33"/>
    <p:sldId id="269" r:id="rId34"/>
    <p:sldId id="308" r:id="rId35"/>
    <p:sldId id="312" r:id="rId36"/>
    <p:sldId id="309" r:id="rId37"/>
    <p:sldId id="270" r:id="rId38"/>
    <p:sldId id="311" r:id="rId39"/>
    <p:sldId id="258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8" autoAdjust="0"/>
    <p:restoredTop sz="94660"/>
  </p:normalViewPr>
  <p:slideViewPr>
    <p:cSldViewPr>
      <p:cViewPr>
        <p:scale>
          <a:sx n="66" d="100"/>
          <a:sy n="66" d="100"/>
        </p:scale>
        <p:origin x="-1668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14.12.2014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14.12.2014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14.12.2014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14.12.2014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14.12.2014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14.12.2014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14.12.2014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357166"/>
            <a:ext cx="9144000" cy="6500834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 userDrawn="1"/>
        </p:nvSpPr>
        <p:spPr>
          <a:xfrm>
            <a:off x="0" y="6572272"/>
            <a:ext cx="9144000" cy="28572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1285860"/>
            <a:ext cx="9144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it.wallpaperswiki.org/wallpapers/2012/11/Dark-Blue-485x728.jpg" TargetMode="External"/><Relationship Id="rId2" Type="http://schemas.openxmlformats.org/officeDocument/2006/relationships/hyperlink" Target="http://linda6035.ucoz.ru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764704"/>
            <a:ext cx="65533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</a:rPr>
              <a:t>«ПО 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</a:rPr>
              <a:t>ПРИРОДНЫМ</a:t>
            </a:r>
          </a:p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</a:rPr>
              <a:t> </a:t>
            </a:r>
            <a:r>
              <a:rPr lang="ru-RU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ea typeface="Calibri"/>
              </a:rPr>
              <a:t>ЗОНАМ РОССИИ»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0253" y="3067219"/>
            <a:ext cx="68828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ОБОБЩАЮЩИЙ УРОК-ИГРА</a:t>
            </a:r>
            <a:endParaRPr lang="ru-RU" sz="3600" b="1" cap="none" spc="0" dirty="0">
              <a:ln w="1905">
                <a:solidFill>
                  <a:srgbClr val="00206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7596" y="3713550"/>
            <a:ext cx="72348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44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Класс : 4 «Б»</a:t>
            </a:r>
          </a:p>
          <a:p>
            <a:pPr lvl="0" algn="r">
              <a:defRPr/>
            </a:pPr>
            <a:r>
              <a:rPr lang="ru-RU" sz="44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Учитель:  Бурцева А.А.</a:t>
            </a:r>
          </a:p>
          <a:p>
            <a:pPr lvl="0" algn="ctr">
              <a:defRPr/>
            </a:pPr>
            <a:r>
              <a:rPr lang="ru-RU" sz="44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lvl="0" algn="ctr">
              <a:defRPr/>
            </a:pPr>
            <a:r>
              <a:rPr lang="ru-RU" sz="4400" b="1" dirty="0" smtClean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МБОУ ООШ    г. Кирсанова</a:t>
            </a:r>
            <a:endParaRPr lang="ru-RU" sz="4400" b="1" dirty="0">
              <a:ln w="19050">
                <a:solidFill>
                  <a:srgbClr val="002060"/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6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445390"/>
              </p:ext>
            </p:extLst>
          </p:nvPr>
        </p:nvGraphicFramePr>
        <p:xfrm>
          <a:off x="323528" y="476673"/>
          <a:ext cx="8496939" cy="5829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</a:tblGrid>
              <a:tr h="3692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                                          11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79712" y="4509120"/>
            <a:ext cx="5904656" cy="1872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573016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24028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50242" y="4150257"/>
            <a:ext cx="1071736" cy="717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884368" y="5364100"/>
            <a:ext cx="108850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4150257"/>
            <a:ext cx="1080120" cy="468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8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142293"/>
              </p:ext>
            </p:extLst>
          </p:nvPr>
        </p:nvGraphicFramePr>
        <p:xfrm>
          <a:off x="323528" y="476673"/>
          <a:ext cx="8496939" cy="5829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</a:tblGrid>
              <a:tr h="3692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                                          11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Й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79712" y="4509120"/>
            <a:ext cx="5904656" cy="1872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573016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24028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50242" y="4150257"/>
            <a:ext cx="1071736" cy="717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884368" y="5364100"/>
            <a:ext cx="108850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4150257"/>
            <a:ext cx="1080120" cy="468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77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707420"/>
              </p:ext>
            </p:extLst>
          </p:nvPr>
        </p:nvGraphicFramePr>
        <p:xfrm>
          <a:off x="323528" y="476673"/>
          <a:ext cx="8496939" cy="5829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</a:tblGrid>
              <a:tr h="3692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                                          11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Й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79712" y="4509120"/>
            <a:ext cx="5904656" cy="1872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573016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24028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50242" y="4150257"/>
            <a:ext cx="1071736" cy="717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884368" y="5364100"/>
            <a:ext cx="108850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4150257"/>
            <a:ext cx="1080120" cy="468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427704"/>
              </p:ext>
            </p:extLst>
          </p:nvPr>
        </p:nvGraphicFramePr>
        <p:xfrm>
          <a:off x="323528" y="476673"/>
          <a:ext cx="8496939" cy="5829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</a:tblGrid>
              <a:tr h="3692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                                          11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Й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79712" y="4509120"/>
            <a:ext cx="5904656" cy="1872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573016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24028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50242" y="4150257"/>
            <a:ext cx="1071736" cy="717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884368" y="5364100"/>
            <a:ext cx="108850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4150257"/>
            <a:ext cx="1080120" cy="468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59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756604"/>
              </p:ext>
            </p:extLst>
          </p:nvPr>
        </p:nvGraphicFramePr>
        <p:xfrm>
          <a:off x="323528" y="476673"/>
          <a:ext cx="8496939" cy="5829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</a:tblGrid>
              <a:tr h="3692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                                          11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Й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79712" y="4509120"/>
            <a:ext cx="5904656" cy="1872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573016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24028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50242" y="4150257"/>
            <a:ext cx="1071736" cy="717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884368" y="5364100"/>
            <a:ext cx="108850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4150257"/>
            <a:ext cx="1080120" cy="468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3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855123"/>
              </p:ext>
            </p:extLst>
          </p:nvPr>
        </p:nvGraphicFramePr>
        <p:xfrm>
          <a:off x="323528" y="476673"/>
          <a:ext cx="8496939" cy="5829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</a:tblGrid>
              <a:tr h="3692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                                          11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Й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79712" y="4509120"/>
            <a:ext cx="5904656" cy="1872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573016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24028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50242" y="4150257"/>
            <a:ext cx="1071736" cy="717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84368" y="5364100"/>
            <a:ext cx="108850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4150257"/>
            <a:ext cx="1080120" cy="468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00858" y="6285299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7597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04664"/>
            <a:ext cx="5872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Ботанический сад</a:t>
            </a:r>
            <a:endParaRPr lang="ru-RU" sz="5400" b="1" cap="none" spc="0" dirty="0">
              <a:ln w="1905">
                <a:solidFill>
                  <a:srgbClr val="00206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868144" y="6154427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42" y="420246"/>
            <a:ext cx="1800200" cy="1565804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89045" y="1203148"/>
            <a:ext cx="8825297" cy="5235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1000"/>
              </a:lnSpc>
              <a:spcAft>
                <a:spcPts val="0"/>
              </a:spcAft>
              <a:buAutoNum type="arabicParenR"/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Это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растение похоже на накипь или корочку, растет на валунах </a:t>
            </a:r>
            <a:endParaRPr lang="ru-RU" sz="1600" b="1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1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и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скалах. 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11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2) У этого растения могучий ствол, огромная крона, красивые резные листовые пластинки, а плодами любят лакомиться кабаны, белки, мыши. 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11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3) Это таежное дерево имеет </a:t>
            </a:r>
            <a:r>
              <a:rPr lang="ru-RU" sz="1600" b="1" dirty="0" err="1">
                <a:latin typeface="Times New Roman"/>
                <a:ea typeface="Calibri"/>
                <a:cs typeface="Times New Roman"/>
              </a:rPr>
              <a:t>негниющую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 древесину и,  в отличие от своих сородичей,  полностью раздевается на зиму. </a:t>
            </a:r>
            <a:endParaRPr lang="ru-RU" sz="1600" b="1" dirty="0"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11000"/>
              </a:lnSpc>
              <a:spcAft>
                <a:spcPts val="0"/>
              </a:spcAft>
            </a:pPr>
            <a:r>
              <a:rPr lang="ru-RU" sz="1600" b="1" dirty="0">
                <a:latin typeface="Times New Roman"/>
                <a:ea typeface="Calibri"/>
                <a:cs typeface="Times New Roman"/>
              </a:rPr>
              <a:t>4) Высокое растение, достигает 35 м в высоту, долгожитель – живет до тысячи лет. Листовые пластинки продолговатые с зубчиками. Плоды этого растения человек употребляет в пищу. </a:t>
            </a:r>
            <a:endParaRPr lang="ru-RU" sz="1600" b="1" i="1" dirty="0">
              <a:latin typeface="Times New Roman"/>
              <a:ea typeface="Calibri"/>
              <a:cs typeface="Times New Roman"/>
            </a:endParaRPr>
          </a:p>
          <a:p>
            <a:pPr indent="228600" algn="just">
              <a:lnSpc>
                <a:spcPct val="111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5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) Это растение за год вырастает на толщину спички, похоже на миниатюрный кустарник, является пищей для северных оленей. </a:t>
            </a:r>
            <a:endParaRPr lang="ru-RU" sz="1600" b="1" dirty="0" smtClean="0">
              <a:latin typeface="Times New Roman"/>
              <a:ea typeface="Calibri"/>
              <a:cs typeface="Times New Roman"/>
            </a:endParaRPr>
          </a:p>
          <a:p>
            <a:pPr indent="228600" algn="just">
              <a:lnSpc>
                <a:spcPct val="111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6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) Это травянистое растение с корнем «метелочкой», узкими листьями и мягкими волосками. </a:t>
            </a:r>
            <a:endParaRPr lang="ru-RU" sz="1600" b="1" i="1" dirty="0">
              <a:latin typeface="Times New Roman"/>
              <a:ea typeface="Calibri"/>
              <a:cs typeface="Times New Roman"/>
            </a:endParaRPr>
          </a:p>
          <a:p>
            <a:pPr indent="228600" algn="just">
              <a:lnSpc>
                <a:spcPct val="111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7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) У этого растения твердый каменный ствол, его корни уходят глубоко в землю, ветви корявые, перекрученные, листья в виде тонких палочек, похожи на вязальные спицы. </a:t>
            </a:r>
            <a:endParaRPr lang="ru-RU" sz="1600" b="1" dirty="0" smtClean="0">
              <a:latin typeface="Times New Roman"/>
              <a:ea typeface="Calibri"/>
              <a:cs typeface="Times New Roman"/>
            </a:endParaRPr>
          </a:p>
          <a:p>
            <a:pPr indent="228600" algn="just">
              <a:lnSpc>
                <a:spcPct val="111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8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) Дерево с листьями в форме сердечка. Летом при цветении распространяет чудесный аромат. Плоды – темные орешки, сидящие по несколько штук под одним крылышком. </a:t>
            </a:r>
            <a:endParaRPr lang="ru-RU" sz="1600" b="1" dirty="0" smtClean="0">
              <a:latin typeface="Times New Roman"/>
              <a:ea typeface="Calibri"/>
              <a:cs typeface="Times New Roman"/>
            </a:endParaRPr>
          </a:p>
          <a:p>
            <a:pPr indent="228600" algn="just">
              <a:lnSpc>
                <a:spcPct val="111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9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) Лиственное дерево, листья которого дрожат от ветра. </a:t>
            </a:r>
            <a:endParaRPr lang="ru-RU" sz="1600" b="1" i="1" dirty="0">
              <a:latin typeface="Times New Roman"/>
              <a:ea typeface="Calibri"/>
              <a:cs typeface="Times New Roman"/>
            </a:endParaRPr>
          </a:p>
          <a:p>
            <a:pPr indent="228600" algn="just">
              <a:lnSpc>
                <a:spcPct val="111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10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) Длинный корень этого растения проникает на глубину 20 метров. </a:t>
            </a:r>
            <a:endParaRPr lang="ru-RU" sz="16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0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638817"/>
              </p:ext>
            </p:extLst>
          </p:nvPr>
        </p:nvGraphicFramePr>
        <p:xfrm>
          <a:off x="467544" y="764704"/>
          <a:ext cx="8123949" cy="53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2661"/>
                <a:gridCol w="902661"/>
                <a:gridCol w="902661"/>
                <a:gridCol w="902661"/>
                <a:gridCol w="902661"/>
                <a:gridCol w="902661"/>
                <a:gridCol w="902661"/>
                <a:gridCol w="902661"/>
                <a:gridCol w="902661"/>
              </a:tblGrid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6237312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2648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209573"/>
              </p:ext>
            </p:extLst>
          </p:nvPr>
        </p:nvGraphicFramePr>
        <p:xfrm>
          <a:off x="480502" y="980728"/>
          <a:ext cx="8123949" cy="5400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2661"/>
                <a:gridCol w="902661"/>
                <a:gridCol w="902661"/>
                <a:gridCol w="902661"/>
                <a:gridCol w="902661"/>
                <a:gridCol w="902661"/>
                <a:gridCol w="902661"/>
                <a:gridCol w="902661"/>
                <a:gridCol w="902661"/>
              </a:tblGrid>
              <a:tr h="67507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07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07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07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07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07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07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07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n>
                            <a:solidFill>
                              <a:srgbClr val="002060"/>
                            </a:solidFill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n>
                          <a:solidFill>
                            <a:srgbClr val="002060"/>
                          </a:solidFill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482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736160"/>
              </p:ext>
            </p:extLst>
          </p:nvPr>
        </p:nvGraphicFramePr>
        <p:xfrm>
          <a:off x="179509" y="908720"/>
          <a:ext cx="8612343" cy="53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</a:tblGrid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25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3" y="1772816"/>
            <a:ext cx="1792814" cy="1514378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584" y="476672"/>
            <a:ext cx="1800200" cy="1565804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56" y="4633119"/>
            <a:ext cx="2049381" cy="1808054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0728"/>
            <a:ext cx="1999286" cy="1719264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Объект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40" y="3206468"/>
            <a:ext cx="1968243" cy="1692206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Объект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437112"/>
            <a:ext cx="2162662" cy="1855998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Объект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00" y="404664"/>
            <a:ext cx="2012032" cy="1551956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1" y="4320511"/>
            <a:ext cx="2150613" cy="158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Выгнутая влево стрелка 8"/>
          <p:cNvSpPr/>
          <p:nvPr/>
        </p:nvSpPr>
        <p:spPr>
          <a:xfrm rot="13720273" flipH="1">
            <a:off x="1366599" y="673248"/>
            <a:ext cx="534211" cy="99575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26180" flipH="1">
            <a:off x="4024772" y="1427587"/>
            <a:ext cx="808887" cy="8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1658">
            <a:off x="6485536" y="548134"/>
            <a:ext cx="847725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79839" flipH="1">
            <a:off x="6383354" y="2390550"/>
            <a:ext cx="1100865" cy="121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95876">
            <a:off x="7634766" y="5094156"/>
            <a:ext cx="847725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55492" flipH="1">
            <a:off x="4434296" y="3856743"/>
            <a:ext cx="1064472" cy="115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26" y="3344685"/>
            <a:ext cx="21655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Географический </a:t>
            </a:r>
            <a:endParaRPr lang="ru-RU" sz="2000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остров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11760" y="2115476"/>
            <a:ext cx="18498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Ботанический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сад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13792" y="2011074"/>
            <a:ext cx="12072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Игровое </a:t>
            </a:r>
            <a:endParaRPr lang="ru-RU" sz="2000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поле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33858" y="580618"/>
            <a:ext cx="2366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Зоологический лес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46390" y="2844224"/>
            <a:ext cx="2606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Экологическое озеро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49944" y="3925233"/>
            <a:ext cx="10926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горы </a:t>
            </a:r>
            <a:endParaRPr lang="ru-RU" sz="2000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</a:rPr>
              <a:t>Успехов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69311" y="3925233"/>
            <a:ext cx="1657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</a:rPr>
              <a:t>море Знаний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703" y="6256507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329589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040521"/>
              </p:ext>
            </p:extLst>
          </p:nvPr>
        </p:nvGraphicFramePr>
        <p:xfrm>
          <a:off x="179509" y="908720"/>
          <a:ext cx="8612343" cy="53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</a:tblGrid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7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103004"/>
              </p:ext>
            </p:extLst>
          </p:nvPr>
        </p:nvGraphicFramePr>
        <p:xfrm>
          <a:off x="179509" y="908720"/>
          <a:ext cx="8612343" cy="53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</a:tblGrid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34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668246"/>
              </p:ext>
            </p:extLst>
          </p:nvPr>
        </p:nvGraphicFramePr>
        <p:xfrm>
          <a:off x="179509" y="908720"/>
          <a:ext cx="8612343" cy="53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</a:tblGrid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621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447767"/>
              </p:ext>
            </p:extLst>
          </p:nvPr>
        </p:nvGraphicFramePr>
        <p:xfrm>
          <a:off x="179509" y="908720"/>
          <a:ext cx="8612343" cy="53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</a:tblGrid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48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425525"/>
              </p:ext>
            </p:extLst>
          </p:nvPr>
        </p:nvGraphicFramePr>
        <p:xfrm>
          <a:off x="179509" y="908720"/>
          <a:ext cx="8612343" cy="53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</a:tblGrid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083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013618"/>
              </p:ext>
            </p:extLst>
          </p:nvPr>
        </p:nvGraphicFramePr>
        <p:xfrm>
          <a:off x="179509" y="908720"/>
          <a:ext cx="8612343" cy="53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</a:tblGrid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136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912962"/>
              </p:ext>
            </p:extLst>
          </p:nvPr>
        </p:nvGraphicFramePr>
        <p:xfrm>
          <a:off x="179509" y="908720"/>
          <a:ext cx="8612343" cy="53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</a:tblGrid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53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367379"/>
              </p:ext>
            </p:extLst>
          </p:nvPr>
        </p:nvGraphicFramePr>
        <p:xfrm>
          <a:off x="179509" y="908720"/>
          <a:ext cx="8612343" cy="53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  <a:gridCol w="956927"/>
              </a:tblGrid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</a:tr>
              <a:tr h="66607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04860" y="6267858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96254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5391" y="720981"/>
            <a:ext cx="4572000" cy="453047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КОРНИ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ЛУКОВИЦЫ</a:t>
            </a:r>
          </a:p>
          <a:p>
            <a:pPr indent="228600" algn="just">
              <a:lnSpc>
                <a:spcPct val="115000"/>
              </a:lnSpc>
              <a:spcAft>
                <a:spcPts val="600"/>
              </a:spcAft>
            </a:pP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ДЛИННЫЕ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КОРНИ</a:t>
            </a:r>
          </a:p>
          <a:p>
            <a:pPr indent="228600" algn="just">
              <a:lnSpc>
                <a:spcPct val="115000"/>
              </a:lnSpc>
              <a:spcAft>
                <a:spcPts val="600"/>
              </a:spcAft>
            </a:pP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ДЕРЕВЬЯ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ДОЛГОЖИТЕЛИ</a:t>
            </a:r>
          </a:p>
          <a:p>
            <a:pPr indent="228600" algn="just">
              <a:lnSpc>
                <a:spcPct val="115000"/>
              </a:lnSpc>
              <a:spcAft>
                <a:spcPts val="600"/>
              </a:spcAft>
            </a:pP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КАРЛИКОВЫЕ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ДЕРЕВЬЯ</a:t>
            </a:r>
          </a:p>
          <a:p>
            <a:pPr indent="228600" algn="just">
              <a:lnSpc>
                <a:spcPct val="115000"/>
              </a:lnSpc>
              <a:spcAft>
                <a:spcPts val="600"/>
              </a:spcAft>
            </a:pP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15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ЖИВУТ НА КАМНЯХ</a:t>
            </a:r>
            <a:endParaRPr lang="ru-RU" sz="2400" b="1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998569"/>
            <a:ext cx="4572000" cy="553382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r">
              <a:lnSpc>
                <a:spcPct val="115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АРКТИКА</a:t>
            </a:r>
          </a:p>
          <a:p>
            <a:pPr indent="228600" algn="r">
              <a:lnSpc>
                <a:spcPct val="115000"/>
              </a:lnSpc>
              <a:spcAft>
                <a:spcPts val="600"/>
              </a:spcAft>
            </a:pP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r">
              <a:lnSpc>
                <a:spcPct val="115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ТУНДРА</a:t>
            </a:r>
          </a:p>
          <a:p>
            <a:pPr indent="228600" algn="r">
              <a:lnSpc>
                <a:spcPct val="115000"/>
              </a:lnSpc>
              <a:spcAft>
                <a:spcPts val="600"/>
              </a:spcAft>
            </a:pP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r">
              <a:lnSpc>
                <a:spcPct val="115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ЗОНА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ЛЕСОВ</a:t>
            </a:r>
          </a:p>
          <a:p>
            <a:pPr indent="228600" algn="r">
              <a:lnSpc>
                <a:spcPct val="115000"/>
              </a:lnSpc>
              <a:spcAft>
                <a:spcPts val="600"/>
              </a:spcAft>
            </a:pP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r">
              <a:lnSpc>
                <a:spcPct val="115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СТЕПИ</a:t>
            </a:r>
          </a:p>
          <a:p>
            <a:pPr indent="228600" algn="r">
              <a:lnSpc>
                <a:spcPct val="115000"/>
              </a:lnSpc>
              <a:spcAft>
                <a:spcPts val="600"/>
              </a:spcAft>
            </a:pP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r">
              <a:lnSpc>
                <a:spcPct val="115000"/>
              </a:lnSpc>
              <a:spcAft>
                <a:spcPts val="6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ПУСТЫНИ</a:t>
            </a:r>
          </a:p>
          <a:p>
            <a:pPr indent="228600" algn="r">
              <a:lnSpc>
                <a:spcPct val="115000"/>
              </a:lnSpc>
              <a:spcAft>
                <a:spcPts val="600"/>
              </a:spcAft>
            </a:pPr>
            <a:endParaRPr lang="ru-RU" sz="2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r">
              <a:lnSpc>
                <a:spcPct val="115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СУБТРОПИКИ</a:t>
            </a:r>
            <a:endParaRPr lang="ru-RU" sz="2400" b="1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707904" y="1189938"/>
            <a:ext cx="3816424" cy="294077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3491880" y="2073422"/>
            <a:ext cx="3744416" cy="221967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995936" y="3183259"/>
            <a:ext cx="2304256" cy="295346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491880" y="2073422"/>
            <a:ext cx="3456384" cy="29913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313560" y="2348880"/>
            <a:ext cx="2922736" cy="1590463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809504" y="1340768"/>
            <a:ext cx="3138760" cy="3723999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65695" y="6163060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342353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23928" y="548680"/>
            <a:ext cx="4379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Игровое поле</a:t>
            </a:r>
            <a:endParaRPr lang="ru-RU" sz="5400" b="1" cap="none" spc="0" dirty="0">
              <a:ln w="1905">
                <a:solidFill>
                  <a:srgbClr val="00206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728437"/>
            <a:ext cx="7752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>К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76935" y="1772816"/>
            <a:ext cx="782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>Б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08898"/>
            <a:ext cx="2110893" cy="203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24" y="1728437"/>
            <a:ext cx="406411" cy="50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676" y="2622001"/>
            <a:ext cx="40798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528" y="5229200"/>
            <a:ext cx="16225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b="1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>ДЯТ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12" y="4094930"/>
            <a:ext cx="1865313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07" y="4254011"/>
            <a:ext cx="40798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51767"/>
            <a:ext cx="40798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22001"/>
            <a:ext cx="1769567" cy="194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70669" y="3539570"/>
            <a:ext cx="11432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b="1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>СЬ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5017" y="3539570"/>
            <a:ext cx="19795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b="1" u="sng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>КРАБ</a:t>
            </a:r>
            <a:endParaRPr lang="ru-RU" u="sng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65851" y="1728437"/>
            <a:ext cx="22461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b="1" u="sng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>РЫСЬ</a:t>
            </a:r>
            <a:endParaRPr lang="ru-RU" u="sng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24225" y="5440138"/>
            <a:ext cx="25912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b="1" u="sng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>ДЯТЕЛ</a:t>
            </a:r>
            <a:endParaRPr lang="ru-RU" u="sng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46577" y="6178802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4" y="453569"/>
            <a:ext cx="24511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25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419872" y="733758"/>
            <a:ext cx="53629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Остров </a:t>
            </a:r>
            <a:endParaRPr lang="ru-RU" sz="5400" b="1" cap="none" spc="0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Calibri"/>
            </a:endParaRPr>
          </a:p>
          <a:p>
            <a:pPr algn="ctr"/>
            <a:r>
              <a:rPr lang="ru-RU" sz="5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Географический</a:t>
            </a:r>
            <a:endParaRPr lang="ru-RU" sz="54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9077" y="2530463"/>
            <a:ext cx="8794426" cy="363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1. Самые высокие горы России.</a:t>
            </a:r>
            <a:endParaRPr lang="ru-RU" sz="2000" b="1" i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2. У этой равнины плоская поверхность. </a:t>
            </a:r>
            <a:endParaRPr lang="ru-RU" sz="2000" b="1" i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3. Река, впадающая в Каспийское море. </a:t>
            </a:r>
            <a:endParaRPr lang="ru-RU" sz="2000" b="1" i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4. Самая длинная река в России. </a:t>
            </a:r>
            <a:endParaRPr lang="ru-RU" sz="2000" b="1" i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5. Самая северная природная зона России.</a:t>
            </a:r>
            <a:endParaRPr lang="ru-RU" sz="2000" b="1" i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6. Название гор, которые находятся рядом с горами Алтай.</a:t>
            </a:r>
            <a:endParaRPr lang="ru-RU" sz="2000" b="1" i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7. Озеро, которое внесено в список Всемирного наследия.</a:t>
            </a:r>
            <a:endParaRPr lang="ru-RU" sz="2000" b="1" i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8. Природная зона, которая находится южнее зоны лесов.</a:t>
            </a:r>
            <a:endParaRPr lang="ru-RU" sz="2000" b="1" i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9. Самая жаркая природная зона.</a:t>
            </a:r>
            <a:endParaRPr lang="ru-RU" sz="2000" b="1" i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10. Природная зона, которая расположена на Черноморском побережье.</a:t>
            </a:r>
            <a:endParaRPr lang="ru-RU" sz="2000" b="1" i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indent="228600" algn="just">
              <a:lnSpc>
                <a:spcPct val="101000"/>
              </a:lnSpc>
              <a:spcAft>
                <a:spcPts val="60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11. Каменным поясом Земли назвали … горы.</a:t>
            </a:r>
            <a:endParaRPr lang="ru-RU" sz="2000" b="1" i="1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0062" y="6165304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11" y="885042"/>
            <a:ext cx="1792814" cy="1514378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1724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170" y="1124744"/>
            <a:ext cx="1421993" cy="1849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416" y="3464263"/>
            <a:ext cx="1727572" cy="250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1138" y="1466452"/>
            <a:ext cx="11849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b="1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>ТИ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75244" y="1466452"/>
            <a:ext cx="20489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b="1" u="sng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>ТИГР</a:t>
            </a:r>
            <a:endParaRPr lang="ru-RU" u="sng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0622" y="4499049"/>
            <a:ext cx="6607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b="1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>Д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4168" y="5051177"/>
            <a:ext cx="26782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b="1" u="sng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>ДРОФА</a:t>
            </a:r>
            <a:endParaRPr lang="ru-RU" u="sng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38166" y="4489621"/>
            <a:ext cx="1235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5400" b="1" dirty="0" smtClean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</a:rPr>
              <a:t>ФА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52" y="1372676"/>
            <a:ext cx="40798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39" y="1372675"/>
            <a:ext cx="40798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73" y="3983208"/>
            <a:ext cx="40798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95" y="3983208"/>
            <a:ext cx="40798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869" y="6118651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278458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548680"/>
            <a:ext cx="6078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Зоологический лес</a:t>
            </a:r>
            <a:endParaRPr lang="ru-RU" sz="5400" b="1" cap="none" spc="0" dirty="0">
              <a:ln w="1905">
                <a:solidFill>
                  <a:srgbClr val="00206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47862"/>
            <a:ext cx="4859610" cy="40734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0314" y="6237312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0728"/>
            <a:ext cx="1999286" cy="1719264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8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904364"/>
            <a:ext cx="22172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</a:rPr>
              <a:t>Арктика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671" y="1844824"/>
            <a:ext cx="31386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</a:rPr>
              <a:t>Субтропики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0269" y="2780928"/>
            <a:ext cx="18553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</a:rPr>
              <a:t>Тундра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6435" y="3712603"/>
            <a:ext cx="16674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</a:rPr>
              <a:t>Степи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2467" y="4653136"/>
            <a:ext cx="241604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</a:rPr>
              <a:t>Пустыни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6607" y="5589240"/>
            <a:ext cx="29081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</a:rPr>
              <a:t>Зона лесов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60032" y="842807"/>
            <a:ext cx="39325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кит, 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 тюлень</a:t>
            </a:r>
            <a:r>
              <a:rPr lang="ru-RU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, 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 тупик</a:t>
            </a:r>
            <a:endParaRPr lang="ru-RU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816448" y="1844823"/>
            <a:ext cx="51421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богомол, 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 косуля</a:t>
            </a:r>
            <a:r>
              <a:rPr lang="ru-RU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, 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 дельфин</a:t>
            </a:r>
            <a:endParaRPr lang="ru-RU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427802" y="4653134"/>
            <a:ext cx="41725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корсак</a:t>
            </a:r>
            <a:r>
              <a:rPr lang="ru-RU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, 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ушастый ёж</a:t>
            </a:r>
            <a:endParaRPr lang="ru-RU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20072" y="3696083"/>
            <a:ext cx="33802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кобылка, 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 суслик</a:t>
            </a:r>
            <a:endParaRPr lang="ru-RU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710398" y="5600998"/>
            <a:ext cx="28899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рысь</a:t>
            </a:r>
            <a:r>
              <a:rPr lang="ru-RU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, 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глухарь</a:t>
            </a:r>
            <a:endParaRPr lang="ru-RU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747804" y="2780926"/>
            <a:ext cx="50447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лемминг</a:t>
            </a:r>
            <a:r>
              <a:rPr lang="ru-RU" sz="32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,  </a:t>
            </a:r>
            <a:r>
              <a:rPr lang="ru-RU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северный олень</a:t>
            </a:r>
            <a:endParaRPr lang="ru-RU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" name="Стрелка вправо 31"/>
          <p:cNvSpPr/>
          <p:nvPr/>
        </p:nvSpPr>
        <p:spPr>
          <a:xfrm>
            <a:off x="3059832" y="927881"/>
            <a:ext cx="1224136" cy="56125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3" name="Стрелка вправо 32"/>
          <p:cNvSpPr/>
          <p:nvPr/>
        </p:nvSpPr>
        <p:spPr>
          <a:xfrm>
            <a:off x="2471912" y="2804445"/>
            <a:ext cx="1224136" cy="56125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4" name="Стрелка вправо 33"/>
          <p:cNvSpPr/>
          <p:nvPr/>
        </p:nvSpPr>
        <p:spPr>
          <a:xfrm>
            <a:off x="2712706" y="3752059"/>
            <a:ext cx="2291341" cy="56125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3059832" y="4687734"/>
            <a:ext cx="1224136" cy="56125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6" name="Стрелка вправо 35"/>
          <p:cNvSpPr/>
          <p:nvPr/>
        </p:nvSpPr>
        <p:spPr>
          <a:xfrm>
            <a:off x="3686482" y="5600998"/>
            <a:ext cx="1749614" cy="56125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7" name="Стрелка вправо 36"/>
          <p:cNvSpPr/>
          <p:nvPr/>
        </p:nvSpPr>
        <p:spPr>
          <a:xfrm>
            <a:off x="3255456" y="1868341"/>
            <a:ext cx="612068" cy="56125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8472" y="6185773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55876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2" grpId="0"/>
      <p:bldP spid="13" grpId="0"/>
      <p:bldP spid="14" grpId="0"/>
      <p:bldP spid="21" grpId="0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5070" y="764704"/>
            <a:ext cx="6725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Экологическое озеро</a:t>
            </a:r>
            <a:endParaRPr lang="ru-RU" sz="5400" b="1" cap="none" spc="0" dirty="0">
              <a:ln w="1905">
                <a:solidFill>
                  <a:srgbClr val="00206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872016"/>
            <a:ext cx="6539162" cy="5600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indent="228600" algn="ctr">
              <a:lnSpc>
                <a:spcPct val="101000"/>
              </a:lnSpc>
              <a:spcAft>
                <a:spcPts val="0"/>
              </a:spcAft>
            </a:pPr>
            <a:r>
              <a:rPr lang="ru-RU" sz="32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ива </a:t>
            </a:r>
            <a:r>
              <a:rPr lang="x-none" sz="3200" b="1" cap="none" spc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  <a:ea typeface="Calibri"/>
                <a:cs typeface="Symbol"/>
              </a:rPr>
              <a:t>®</a:t>
            </a:r>
            <a:r>
              <a:rPr lang="ru-RU" sz="32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белая куропатка – кречет </a:t>
            </a:r>
            <a:endParaRPr lang="ru-RU" sz="32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7105" y="4356278"/>
            <a:ext cx="8136904" cy="560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>
              <a:lnSpc>
                <a:spcPct val="101000"/>
              </a:lnSpc>
              <a:spcAft>
                <a:spcPts val="0"/>
              </a:spcAft>
            </a:pPr>
            <a:r>
              <a:rPr lang="ru-RU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растения </a:t>
            </a:r>
            <a:r>
              <a:rPr lang="x-none" sz="3200" b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  <a:ea typeface="Calibri"/>
                <a:cs typeface="Symbol"/>
              </a:rPr>
              <a:t>®</a:t>
            </a:r>
            <a:r>
              <a:rPr lang="ru-RU" sz="32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тушканчик – змея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5542" y="3120234"/>
            <a:ext cx="8460027" cy="560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>
              <a:lnSpc>
                <a:spcPct val="101000"/>
              </a:lnSpc>
              <a:spcAft>
                <a:spcPts val="0"/>
              </a:spcAft>
            </a:pPr>
            <a:r>
              <a:rPr lang="ru-RU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дуб </a:t>
            </a:r>
            <a:r>
              <a:rPr lang="x-none" sz="3200" b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  <a:ea typeface="Calibri"/>
                <a:cs typeface="Symbol"/>
              </a:rPr>
              <a:t>®</a:t>
            </a:r>
            <a:r>
              <a:rPr lang="ru-RU" sz="32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сойка </a:t>
            </a:r>
            <a:r>
              <a:rPr lang="x-none" sz="3200" b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  <a:ea typeface="Calibri"/>
                <a:cs typeface="Symbol"/>
              </a:rPr>
              <a:t>®</a:t>
            </a:r>
            <a:r>
              <a:rPr lang="ru-RU" sz="32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сова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157" y="6021288"/>
            <a:ext cx="6350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ln w="19050">
                  <a:solidFill>
                    <a:srgbClr val="1F497D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37608" y="2276872"/>
            <a:ext cx="2082685" cy="7140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>
              <a:lnSpc>
                <a:spcPct val="101000"/>
              </a:lnSpc>
              <a:spcAft>
                <a:spcPts val="0"/>
              </a:spcAft>
            </a:pPr>
            <a:r>
              <a:rPr lang="ru-RU" sz="4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тундра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10321" y="3429000"/>
            <a:ext cx="305340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>
              <a:lnSpc>
                <a:spcPct val="105000"/>
              </a:lnSpc>
              <a:spcAft>
                <a:spcPts val="0"/>
              </a:spcAft>
            </a:pPr>
            <a:r>
              <a:rPr lang="ru-RU" sz="4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лесная зона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97722" y="4797152"/>
            <a:ext cx="248176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>
              <a:lnSpc>
                <a:spcPct val="105000"/>
              </a:lnSpc>
              <a:spcAft>
                <a:spcPts val="0"/>
              </a:spcAft>
            </a:pPr>
            <a:r>
              <a:rPr lang="ru-RU" sz="4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пустыни</a:t>
            </a:r>
            <a:endParaRPr lang="ru-RU" sz="32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48" y="548680"/>
            <a:ext cx="2420937" cy="277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35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835" y="1484784"/>
            <a:ext cx="8424936" cy="560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>
              <a:lnSpc>
                <a:spcPct val="101000"/>
              </a:lnSpc>
              <a:spcAft>
                <a:spcPts val="0"/>
              </a:spcAft>
            </a:pPr>
            <a:r>
              <a:rPr lang="ru-RU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рыба </a:t>
            </a:r>
            <a:r>
              <a:rPr lang="x-none" sz="3200" b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  <a:ea typeface="Calibri"/>
                <a:cs typeface="Symbol"/>
              </a:rPr>
              <a:t>®</a:t>
            </a:r>
            <a:r>
              <a:rPr lang="ru-RU" sz="32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тюлень </a:t>
            </a:r>
            <a:r>
              <a:rPr lang="x-none" sz="3200" b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  <a:ea typeface="Calibri"/>
                <a:cs typeface="Symbol"/>
              </a:rPr>
              <a:t>®</a:t>
            </a:r>
            <a:r>
              <a:rPr lang="ru-RU" sz="32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белый медведь </a:t>
            </a:r>
            <a:endParaRPr lang="ru-RU" sz="3200" b="1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83303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Экологическое озеро</a:t>
            </a:r>
            <a:endParaRPr lang="ru-RU" sz="5400" b="1" dirty="0">
              <a:ln w="1905">
                <a:solidFill>
                  <a:srgbClr val="00206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225" y="2852936"/>
            <a:ext cx="8299243" cy="560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>
              <a:lnSpc>
                <a:spcPct val="101000"/>
              </a:lnSpc>
              <a:spcAft>
                <a:spcPts val="0"/>
              </a:spcAft>
            </a:pPr>
            <a:r>
              <a:rPr lang="ru-RU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растения </a:t>
            </a:r>
            <a:r>
              <a:rPr lang="x-none" sz="3200" b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  <a:ea typeface="Calibri"/>
                <a:cs typeface="Symbol"/>
              </a:rPr>
              <a:t>®</a:t>
            </a:r>
            <a:r>
              <a:rPr lang="ru-RU" sz="32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косуля </a:t>
            </a:r>
            <a:r>
              <a:rPr lang="x-none" sz="3200" b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  <a:ea typeface="Calibri"/>
                <a:cs typeface="Symbol"/>
              </a:rPr>
              <a:t>®</a:t>
            </a:r>
            <a:r>
              <a:rPr lang="ru-RU" sz="32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барс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1941" y="4605401"/>
            <a:ext cx="8964487" cy="52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ctr">
              <a:lnSpc>
                <a:spcPct val="101000"/>
              </a:lnSpc>
              <a:spcAft>
                <a:spcPts val="0"/>
              </a:spcAft>
            </a:pPr>
            <a:r>
              <a:rPr lang="ru-RU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рыба </a:t>
            </a:r>
            <a:r>
              <a:rPr lang="x-none" sz="2800" b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  <a:ea typeface="Calibri"/>
                <a:cs typeface="Symbol"/>
              </a:rPr>
              <a:t>®</a:t>
            </a:r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растения </a:t>
            </a:r>
            <a:r>
              <a:rPr lang="x-none" sz="2800" b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  <a:ea typeface="Calibri"/>
                <a:cs typeface="Symbol"/>
              </a:rPr>
              <a:t>®</a:t>
            </a:r>
            <a:r>
              <a:rPr lang="ru-RU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суслик </a:t>
            </a:r>
            <a:r>
              <a:rPr lang="x-none" sz="2800" b="1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/>
                <a:ea typeface="Calibri"/>
                <a:cs typeface="Symbol"/>
              </a:rPr>
              <a:t>®</a:t>
            </a:r>
            <a:r>
              <a:rPr lang="ru-RU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орел-беркут</a:t>
            </a:r>
            <a:endParaRPr lang="ru-RU" sz="28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093296"/>
            <a:ext cx="6522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ln w="19050">
                  <a:solidFill>
                    <a:srgbClr val="1F497D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96999" y="1982164"/>
            <a:ext cx="245426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>
              <a:lnSpc>
                <a:spcPct val="105000"/>
              </a:lnSpc>
              <a:spcAft>
                <a:spcPts val="0"/>
              </a:spcAft>
            </a:pPr>
            <a:r>
              <a:rPr lang="ru-RU" sz="4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Арктика</a:t>
            </a:r>
            <a:endParaRPr lang="ru-RU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05691" y="3280853"/>
            <a:ext cx="31515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>
              <a:lnSpc>
                <a:spcPct val="105000"/>
              </a:lnSpc>
              <a:spcAft>
                <a:spcPts val="0"/>
              </a:spcAft>
            </a:pPr>
            <a:r>
              <a:rPr lang="ru-RU" sz="4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субтропики</a:t>
            </a:r>
            <a:endParaRPr lang="ru-RU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67078" y="4869160"/>
            <a:ext cx="183383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 algn="ctr">
              <a:lnSpc>
                <a:spcPct val="105000"/>
              </a:lnSpc>
              <a:spcAft>
                <a:spcPts val="0"/>
              </a:spcAft>
            </a:pPr>
            <a:r>
              <a:rPr lang="ru-RU" sz="4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  <a:cs typeface="Times New Roman"/>
              </a:rPr>
              <a:t>степи</a:t>
            </a:r>
            <a:endParaRPr lang="ru-RU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452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772816"/>
            <a:ext cx="820891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…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лесов по берегам рек приводит к тому, что реки мелеют и высыхают. …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земель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приводит к тому, что птицы переселяются на поля и там строят гнезда, которые уничтожаются  во время полевых работ. Сточные воды и мусор, попадающие в моря, приводят к их …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 Неумеренное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…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приводит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к тому, что в почве накапливается большое количество соли. От вездеходов и тракторов в тундре нарушается 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… .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5445224"/>
            <a:ext cx="77017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Слова для справок: распашка, загрязнению, </a:t>
            </a:r>
            <a:r>
              <a:rPr lang="ru-RU" sz="2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поверхность </a:t>
            </a:r>
            <a:endParaRPr lang="ru-RU" sz="2400" i="1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ru-RU" sz="2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почв , вырубка,</a:t>
            </a:r>
            <a:r>
              <a:rPr lang="ru-RU" sz="24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орошение.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4067" y="1049215"/>
            <a:ext cx="38459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</a:rPr>
              <a:t>Задание № </a:t>
            </a:r>
            <a:r>
              <a:rPr lang="ru-RU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</a:rPr>
              <a:t>2.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107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583" y="1124744"/>
            <a:ext cx="8568952" cy="4596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5000"/>
              </a:lnSpc>
              <a:spcAft>
                <a:spcPts val="0"/>
              </a:spcAft>
            </a:pPr>
            <a:r>
              <a:rPr lang="ru-RU" sz="2800" b="1" i="1" u="sng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Вырубка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лесов по берегам рек приводит к тому, что реки мелеют и высыхают.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Распашка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земель приводит к тому, что птицы переселяются на поля и там строят гнезда, которые уничтожаются  во время полевых работ. Сточные воды и мусор, попадающие в моря, приводят к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их 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загрязнению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Неумеренное 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орошение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приводит к тому, что в почве накапливается большое количество соли. От вездеходов и тракторов в тундре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нарушается </a:t>
            </a:r>
            <a:r>
              <a:rPr lang="ru-RU" sz="2800" b="1" i="1" u="sng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поверхность почв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2800" b="1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29880" y="6076078"/>
            <a:ext cx="6390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3200" b="1" dirty="0">
                <a:ln w="19050">
                  <a:solidFill>
                    <a:srgbClr val="1F497D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256100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0712" y="692696"/>
            <a:ext cx="8999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Гора Успехов и море Знаний</a:t>
            </a:r>
            <a:endParaRPr lang="ru-RU" sz="5400" b="1" cap="none" spc="0" dirty="0">
              <a:ln w="1905">
                <a:solidFill>
                  <a:srgbClr val="002060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04686" y="2996952"/>
            <a:ext cx="7272808" cy="29064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П</a:t>
            </a:r>
            <a:r>
              <a:rPr lang="ru-RU" sz="5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одведение </a:t>
            </a:r>
          </a:p>
          <a:p>
            <a:pPr algn="ctr"/>
            <a:r>
              <a:rPr lang="ru-RU" sz="5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итогов </a:t>
            </a:r>
            <a:r>
              <a:rPr lang="ru-RU" sz="5400" b="1" cap="none" spc="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путешествия</a:t>
            </a:r>
            <a:endParaRPr lang="ru-RU" sz="54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51" y="6021288"/>
            <a:ext cx="6692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>
                <a:ln w="19050">
                  <a:solidFill>
                    <a:srgbClr val="1F497D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2188"/>
            <a:ext cx="2049381" cy="1808054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Объект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77" y="1616026"/>
            <a:ext cx="2162662" cy="1855998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1634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356992"/>
            <a:ext cx="3009900" cy="2800350"/>
          </a:xfrm>
        </p:spPr>
      </p:pic>
      <p:sp>
        <p:nvSpPr>
          <p:cNvPr id="7" name="Прямоугольник 6"/>
          <p:cNvSpPr/>
          <p:nvPr/>
        </p:nvSpPr>
        <p:spPr>
          <a:xfrm>
            <a:off x="467544" y="548680"/>
            <a:ext cx="820891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algn="just" eaLnBrk="0" hangingPunct="0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Домашнее задание:</a:t>
            </a:r>
          </a:p>
          <a:p>
            <a:pPr marL="342900" lvl="0" algn="just" eaLnBrk="0" hangingPunct="0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Мини-сочинение «Что ты называешь родным краем».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7777" y="2276872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cap="all" dirty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работу!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298" y="6021288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dirty="0" smtClean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  <a:endParaRPr lang="ru-RU" sz="3200" b="1" dirty="0">
              <a:ln w="19050">
                <a:solidFill>
                  <a:schemeClr val="tx2"/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395573" y="2636912"/>
            <a:ext cx="8358247" cy="804011"/>
            <a:chOff x="643712" y="257497"/>
            <a:chExt cx="7925152" cy="119790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43712" y="257497"/>
              <a:ext cx="7925152" cy="550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dirty="0">
                  <a:solidFill>
                    <a:prstClr val="black"/>
                  </a:solidFill>
                  <a:latin typeface="Monotype Corsiva" pitchFamily="66" charset="0"/>
                </a:rPr>
                <a:t>И</a:t>
              </a:r>
              <a:r>
                <a:rPr lang="ru-RU" dirty="0" smtClean="0">
                  <a:solidFill>
                    <a:prstClr val="black"/>
                  </a:solidFill>
                  <a:latin typeface="Monotype Corsiva" pitchFamily="66" charset="0"/>
                </a:rPr>
                <a:t>сточник </a:t>
              </a:r>
              <a:r>
                <a:rPr lang="ru-RU" dirty="0">
                  <a:solidFill>
                    <a:prstClr val="black"/>
                  </a:solidFill>
                  <a:latin typeface="Monotype Corsiva" pitchFamily="66" charset="0"/>
                </a:rPr>
                <a:t>шаблона: </a:t>
              </a:r>
              <a:r>
                <a:rPr lang="ru-RU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Фокина </a:t>
              </a:r>
              <a:r>
                <a:rPr lang="ru-RU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Лидия </a:t>
              </a:r>
              <a:r>
                <a:rPr lang="ru-RU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Петровна</a:t>
              </a:r>
              <a:r>
                <a:rPr lang="en-US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? </a:t>
              </a:r>
              <a:r>
                <a:rPr lang="ru-RU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учитель </a:t>
              </a:r>
              <a:r>
                <a:rPr lang="ru-RU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начальных </a:t>
              </a:r>
              <a:r>
                <a:rPr lang="ru-RU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классов</a:t>
              </a:r>
              <a:endPara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672899" y="807770"/>
              <a:ext cx="3628503" cy="647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prstClr val="black"/>
                  </a:solidFill>
                  <a:latin typeface="Monotype Corsiva" pitchFamily="66" charset="0"/>
                </a:rPr>
                <a:t>Сайт </a:t>
              </a:r>
              <a:r>
                <a:rPr lang="en-US" sz="2000" b="1" dirty="0">
                  <a:solidFill>
                    <a:prstClr val="black"/>
                  </a:solidFill>
                  <a:latin typeface="Monotype Corsiva" pitchFamily="66" charset="0"/>
                  <a:hlinkClick r:id="rId2"/>
                </a:rPr>
                <a:t>http://linda6035.ucoz.ru/</a:t>
              </a:r>
              <a:r>
                <a:rPr lang="ru-RU" sz="2000" b="1" dirty="0">
                  <a:solidFill>
                    <a:prstClr val="black"/>
                  </a:solidFill>
                  <a:latin typeface="Monotype Corsiva" pitchFamily="66" charset="0"/>
                </a:rPr>
                <a:t>    </a:t>
              </a:r>
              <a:r>
                <a:rPr lang="ru-RU" sz="2000" b="1" i="1" dirty="0">
                  <a:solidFill>
                    <a:prstClr val="black"/>
                  </a:solidFill>
                  <a:latin typeface="Monotype Corsiva" pitchFamily="66" charset="0"/>
                </a:rPr>
                <a:t>  </a:t>
              </a:r>
              <a:endParaRPr lang="ru-RU" sz="2000" b="1" dirty="0">
                <a:solidFill>
                  <a:prstClr val="black"/>
                </a:solidFill>
                <a:latin typeface="Monotype Corsiva" pitchFamily="66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85720" y="1000108"/>
            <a:ext cx="85779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Интернет-ресурсы:</a:t>
            </a: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Фон для рамки  </a:t>
            </a:r>
            <a:r>
              <a:rPr 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http://it.wallpaperswiki.org/wallpapers/2012/11/Dark-Blue-485x728.jpg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86298"/>
              </p:ext>
            </p:extLst>
          </p:nvPr>
        </p:nvGraphicFramePr>
        <p:xfrm>
          <a:off x="323528" y="476673"/>
          <a:ext cx="8496939" cy="57691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</a:tblGrid>
              <a:tr h="3962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                                          11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5052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79712" y="4509120"/>
            <a:ext cx="5904656" cy="1872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573016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24028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50242" y="4150257"/>
            <a:ext cx="1071736" cy="717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884368" y="5364100"/>
            <a:ext cx="108850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4150257"/>
            <a:ext cx="1080120" cy="468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715462" y="6196662"/>
            <a:ext cx="292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ln w="19050">
                  <a:solidFill>
                    <a:schemeClr val="tx2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Бурцева Анжела Александровна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86298"/>
              </p:ext>
            </p:extLst>
          </p:nvPr>
        </p:nvGraphicFramePr>
        <p:xfrm>
          <a:off x="323528" y="500245"/>
          <a:ext cx="8496939" cy="57691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</a:tblGrid>
              <a:tr h="3962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                                          11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5052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298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439181"/>
              </p:ext>
            </p:extLst>
          </p:nvPr>
        </p:nvGraphicFramePr>
        <p:xfrm>
          <a:off x="323528" y="476673"/>
          <a:ext cx="8496939" cy="5864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</a:tblGrid>
              <a:tr h="3692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                                          11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79712" y="4509120"/>
            <a:ext cx="5904656" cy="1872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573016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24028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50242" y="4150257"/>
            <a:ext cx="1071736" cy="717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884368" y="5364100"/>
            <a:ext cx="108850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4150257"/>
            <a:ext cx="1080120" cy="468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319319"/>
              </p:ext>
            </p:extLst>
          </p:nvPr>
        </p:nvGraphicFramePr>
        <p:xfrm>
          <a:off x="323528" y="476673"/>
          <a:ext cx="8496939" cy="5864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</a:tblGrid>
              <a:tr h="3692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                                          11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79712" y="4509120"/>
            <a:ext cx="5904656" cy="1872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573016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24028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50242" y="4150257"/>
            <a:ext cx="1071736" cy="717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884368" y="5364100"/>
            <a:ext cx="108850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4150257"/>
            <a:ext cx="1080120" cy="468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11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364539"/>
              </p:ext>
            </p:extLst>
          </p:nvPr>
        </p:nvGraphicFramePr>
        <p:xfrm>
          <a:off x="323528" y="476673"/>
          <a:ext cx="8496939" cy="5829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</a:tblGrid>
              <a:tr h="3692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                                          11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79712" y="4509120"/>
            <a:ext cx="5904656" cy="1872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573016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24028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50242" y="4150257"/>
            <a:ext cx="1071736" cy="717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884368" y="5364100"/>
            <a:ext cx="108850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4150257"/>
            <a:ext cx="1080120" cy="468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34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368307"/>
              </p:ext>
            </p:extLst>
          </p:nvPr>
        </p:nvGraphicFramePr>
        <p:xfrm>
          <a:off x="323528" y="476673"/>
          <a:ext cx="8496939" cy="5829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</a:tblGrid>
              <a:tr h="3692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                                          11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79712" y="4509120"/>
            <a:ext cx="5904656" cy="1872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573016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24028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50242" y="4150257"/>
            <a:ext cx="1071736" cy="717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884368" y="5364100"/>
            <a:ext cx="108850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4150257"/>
            <a:ext cx="1080120" cy="468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56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557438"/>
              </p:ext>
            </p:extLst>
          </p:nvPr>
        </p:nvGraphicFramePr>
        <p:xfrm>
          <a:off x="323528" y="476673"/>
          <a:ext cx="8496939" cy="5829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  <a:gridCol w="772449"/>
              </a:tblGrid>
              <a:tr h="36921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 grid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</a:rPr>
                        <a:t>                                              11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З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86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Ы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979712" y="4509120"/>
            <a:ext cx="5904656" cy="1872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55776" y="3573016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24028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52120" y="3544799"/>
            <a:ext cx="21602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50242" y="4150257"/>
            <a:ext cx="1071736" cy="717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884368" y="5364100"/>
            <a:ext cx="1088504" cy="9361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012160" y="4150257"/>
            <a:ext cx="1080120" cy="4680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5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66092"/>
      </a:hlink>
      <a:folHlink>
        <a:srgbClr val="24406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2269</Words>
  <Application>Microsoft Office PowerPoint</Application>
  <PresentationFormat>Экран (4:3)</PresentationFormat>
  <Paragraphs>1691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31</cp:revision>
  <dcterms:created xsi:type="dcterms:W3CDTF">2014-06-24T15:51:35Z</dcterms:created>
  <dcterms:modified xsi:type="dcterms:W3CDTF">2014-12-14T06:38:25Z</dcterms:modified>
</cp:coreProperties>
</file>