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b="1" sz="4800"/>
            </a:lvl1pPr>
            <a:lvl2pPr lvl="1">
              <a:spcBef>
                <a:spcPts val="0"/>
              </a:spcBef>
              <a:buSzPct val="100000"/>
              <a:defRPr b="1" sz="4800"/>
            </a:lvl2pPr>
            <a:lvl3pPr lvl="2">
              <a:spcBef>
                <a:spcPts val="0"/>
              </a:spcBef>
              <a:buSzPct val="100000"/>
              <a:defRPr b="1" sz="4800"/>
            </a:lvl3pPr>
            <a:lvl4pPr lvl="3">
              <a:spcBef>
                <a:spcPts val="0"/>
              </a:spcBef>
              <a:buSzPct val="100000"/>
              <a:defRPr b="1" sz="4800"/>
            </a:lvl4pPr>
            <a:lvl5pPr lvl="4">
              <a:spcBef>
                <a:spcPts val="0"/>
              </a:spcBef>
              <a:buSzPct val="100000"/>
              <a:defRPr b="1" sz="4800"/>
            </a:lvl5pPr>
            <a:lvl6pPr lvl="5">
              <a:spcBef>
                <a:spcPts val="0"/>
              </a:spcBef>
              <a:buSzPct val="100000"/>
              <a:defRPr b="1" sz="4800"/>
            </a:lvl6pPr>
            <a:lvl7pPr lvl="6">
              <a:spcBef>
                <a:spcPts val="0"/>
              </a:spcBef>
              <a:buSzPct val="100000"/>
              <a:defRPr b="1" sz="4800"/>
            </a:lvl7pPr>
            <a:lvl8pPr lvl="7">
              <a:spcBef>
                <a:spcPts val="0"/>
              </a:spcBef>
              <a:buSzPct val="100000"/>
              <a:defRPr b="1" sz="4800"/>
            </a:lvl8pPr>
            <a:lvl9pPr lvl="8"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175" y="1916906"/>
            <a:ext cx="635000" cy="611981"/>
          </a:xfrm>
          <a:custGeom>
            <a:pathLst>
              <a:path extrusionOk="0" h="514" w="40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3175" y="1307306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1307306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52400" y="3226593"/>
            <a:ext cx="1317625" cy="609600"/>
          </a:xfrm>
          <a:custGeom>
            <a:pathLst>
              <a:path extrusionOk="0" h="512" w="83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152400" y="2614612"/>
            <a:ext cx="1317625" cy="611981"/>
          </a:xfrm>
          <a:custGeom>
            <a:pathLst>
              <a:path extrusionOk="0" h="514" w="83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2614612"/>
            <a:ext cx="1322387" cy="611981"/>
          </a:xfrm>
          <a:custGeom>
            <a:pathLst>
              <a:path extrusionOk="0" h="514" w="833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984250" y="4533900"/>
            <a:ext cx="1322387" cy="609600"/>
          </a:xfrm>
          <a:custGeom>
            <a:pathLst>
              <a:path extrusionOk="0" h="512" w="833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984250" y="3924300"/>
            <a:ext cx="1322387" cy="609600"/>
          </a:xfrm>
          <a:custGeom>
            <a:pathLst>
              <a:path extrusionOk="0" h="512" w="833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820863" y="3924300"/>
            <a:ext cx="1317625" cy="609600"/>
          </a:xfrm>
          <a:custGeom>
            <a:pathLst>
              <a:path extrusionOk="0" h="512" w="83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3175" y="6096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52400" y="1916906"/>
            <a:ext cx="1317625" cy="611981"/>
          </a:xfrm>
          <a:custGeom>
            <a:pathLst>
              <a:path extrusionOk="0" h="514" w="83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4250" y="3226593"/>
            <a:ext cx="1322387" cy="609600"/>
          </a:xfrm>
          <a:custGeom>
            <a:pathLst>
              <a:path extrusionOk="0" h="512" w="833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820863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175" y="45339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3175" y="392430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397875" y="2017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397875" y="612225"/>
            <a:ext cx="746125" cy="607183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7" name="Shape 57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5" name="Shape 75"/>
          <p:cNvSpPr/>
          <p:nvPr/>
        </p:nvSpPr>
        <p:spPr>
          <a:xfrm>
            <a:off x="3175" y="2614612"/>
            <a:ext cx="635000" cy="611981"/>
          </a:xfrm>
          <a:custGeom>
            <a:pathLst>
              <a:path extrusionOk="0" h="514" w="40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175" y="3226593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52400" y="4533900"/>
            <a:ext cx="1317625" cy="609600"/>
          </a:xfrm>
          <a:custGeom>
            <a:pathLst>
              <a:path extrusionOk="0" h="512" w="83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52400" y="3924300"/>
            <a:ext cx="1317625" cy="609600"/>
          </a:xfrm>
          <a:custGeom>
            <a:pathLst>
              <a:path extrusionOk="0" h="512" w="83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415211" y="0"/>
            <a:ext cx="1555750" cy="612226"/>
          </a:xfrm>
          <a:custGeom>
            <a:pathLst>
              <a:path extrusionOk="0" h="607" w="98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97875" y="1310183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97875" y="1920392"/>
            <a:ext cx="746125" cy="610209"/>
          </a:xfrm>
          <a:custGeom>
            <a:pathLst>
              <a:path extrusionOk="0" h="605" w="47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7415211" y="612225"/>
            <a:ext cx="1555750" cy="610209"/>
          </a:xfrm>
          <a:custGeom>
            <a:pathLst>
              <a:path extrusionOk="0" h="605" w="98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lvl="4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lvl="5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4533900"/>
            <a:ext cx="635000" cy="609600"/>
          </a:xfrm>
          <a:custGeom>
            <a:pathLst>
              <a:path extrusionOk="0" h="512" w="40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175" y="3924300"/>
            <a:ext cx="635000" cy="609600"/>
          </a:xfrm>
          <a:custGeom>
            <a:pathLst>
              <a:path extrusionOk="0" h="512" w="40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2017"/>
            <a:ext cx="746125" cy="610209"/>
          </a:xfrm>
          <a:custGeom>
            <a:pathLst>
              <a:path extrusionOk="0" h="605" w="47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397875" y="612225"/>
            <a:ext cx="746125" cy="607183"/>
          </a:xfrm>
          <a:custGeom>
            <a:pathLst>
              <a:path extrusionOk="0" h="602" w="47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462525" y="1095850"/>
            <a:ext cx="69354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5500"/>
              <a:t>Интернет. 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3040100" y="2711900"/>
            <a:ext cx="5965800" cy="169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3600">
                <a:solidFill>
                  <a:schemeClr val="lt1"/>
                </a:solidFill>
              </a:rPr>
              <a:t>Поиск информации в интернете.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180750" y="131475"/>
            <a:ext cx="8506200" cy="471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/>
              <a:t>Через некоторое время после отправки запроса поисковая система вернет список Интернет-адресов документов, в которых были найдены заданные ключевые слова. Для просмотра этого документа в браузере достаточно активизировать указывающую на него ссылку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800" y="2330100"/>
            <a:ext cx="4284500" cy="27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197200" y="328650"/>
            <a:ext cx="8824499" cy="4501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/>
              <a:t>Если ключевые слова были выбраны неудачно, то список адресов документов может быть слишком большим (может содержать десятки и даже сотни тысяч ссылок). Для того чтобы уменьшить список, можно в поле поиска ввести дополнительные ключевые слова или воспользоваться каталогом поисковой системы.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25" y="2578100"/>
            <a:ext cx="3380650" cy="22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539375" y="213625"/>
            <a:ext cx="4554900" cy="474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/>
              <a:t>Одной из наиболее полных и мощных поисковых систем является </a:t>
            </a:r>
            <a:r>
              <a:rPr lang="ru" sz="1800" u="sng"/>
              <a:t>Google (www.google.ru)</a:t>
            </a:r>
            <a:r>
              <a:rPr lang="ru" sz="1800"/>
              <a:t>, в базе данных которой хранятся 8 миллиардов Web-страниц и каждый месяц программы-роботы заносят в нее 5 миллионов новых страниц.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/>
              <a:t> В Рунете (российской части Интернета) обширные базы данных, содержащие по 200 миллионов документов, имеют поисковые системы </a:t>
            </a:r>
            <a:r>
              <a:rPr lang="ru" sz="1800" u="sng"/>
              <a:t>Яndех (www.yandex.ru)</a:t>
            </a:r>
            <a:r>
              <a:rPr lang="ru" sz="1800"/>
              <a:t> и </a:t>
            </a:r>
            <a:r>
              <a:rPr lang="ru" sz="1800" u="sng"/>
              <a:t>Rambler (www.rambler.ru).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600" y="723024"/>
            <a:ext cx="3786725" cy="330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131475" y="213625"/>
            <a:ext cx="5373600" cy="4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</a:rPr>
              <a:t>Интернет</a:t>
            </a:r>
            <a:r>
              <a:rPr lang="ru" sz="2400">
                <a:solidFill>
                  <a:schemeClr val="dk1"/>
                </a:solidFill>
              </a:rPr>
              <a:t> – </a:t>
            </a:r>
            <a:r>
              <a:rPr lang="ru" sz="2800">
                <a:solidFill>
                  <a:schemeClr val="dk1"/>
                </a:solidFill>
              </a:rPr>
              <a:t>это объединенные между собой компьютерные сети, глобальная мировая система передачи информации с помощью информационно-</a:t>
            </a: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вычислительных ресурсов.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383B43"/>
              </a:solidFill>
              <a:highlight>
                <a:srgbClr val="DFDFDF"/>
              </a:highlight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383B43"/>
              </a:solidFill>
              <a:highlight>
                <a:srgbClr val="DFDFD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325" y="1606150"/>
            <a:ext cx="3429974" cy="322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97200" y="205950"/>
            <a:ext cx="2530799" cy="11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Развитие интернета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38100"/>
            <a:ext cx="60960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97200" y="1774750"/>
            <a:ext cx="2366400" cy="3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chemeClr val="dk1"/>
                </a:solidFill>
              </a:rPr>
              <a:t>***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Контент это любое информационное наполнение чего-либо (картинки, текст, видеоролики и т.д.) (англ.content — содержание).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2974350" y="164325"/>
            <a:ext cx="5827499" cy="4529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solidFill>
                  <a:schemeClr val="dk1"/>
                </a:solidFill>
              </a:rPr>
              <a:t>Интернет часто упоминается как Всемирная сеть и Глобальная сеть.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На основе интернета работает Всемирная паутина (World Wide Web, WWW) и множество других систем передачи данных.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4948"/>
            <a:ext cx="2974349" cy="223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161425" y="131475"/>
            <a:ext cx="5130000" cy="469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chemeClr val="dk1"/>
                </a:solidFill>
              </a:rPr>
              <a:t>WWW-страницы (веб-страницы) представляют собой гипертекстовые документы. Веб-страницы, объединенные одной темой, имеющие одинаковый дизайн и находящиеся на одном веб-серверы, представляют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собой веб-сайт.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225" y="2266950"/>
            <a:ext cx="43815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5028475" y="246500"/>
            <a:ext cx="3658200" cy="4583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</a:rPr>
              <a:t>Просматривать веб-страницы можно с помощью специальной программы – браузера.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50" y="395375"/>
            <a:ext cx="41814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5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Поиск информации в интернете.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0" y="1063375"/>
            <a:ext cx="5028600" cy="3767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Зайдите на поисковый сервер, введите в строке то, что вам необходимо найти. Перед вами откроется окно с поисковой выдачей, соответствующей вашему запросу.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600" y="1413225"/>
            <a:ext cx="3964949" cy="27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ru"/>
              <a:t>Если поиск не дал ожидаемых результатов? Обратите внимание как вы ввели свой запрос. Возможно, он слишком сложный или специфичный.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Поиск по ключевым словам.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/>
              <a:t>Поиск документа в базе данных поисковой системы осуществляется с помощью введения запросов в поле поиска.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/>
              <a:t>Запрос должен содержать одно или несколько ключевых слов, которые являются главными для этого документа. Например, для поиска самих систем поиска в Интернете можно в поле поиска ввести ключевые слова "российская система поиска информации Интернет"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