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1B5-1F9F-4414-A71A-AFAF70640D70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56AD-D933-40DB-941B-3484513181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1B5-1F9F-4414-A71A-AFAF70640D70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56AD-D933-40DB-941B-34845131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1B5-1F9F-4414-A71A-AFAF70640D70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56AD-D933-40DB-941B-34845131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1B5-1F9F-4414-A71A-AFAF70640D70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56AD-D933-40DB-941B-34845131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1B5-1F9F-4414-A71A-AFAF70640D70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04256AD-D933-40DB-941B-3484513181A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1B5-1F9F-4414-A71A-AFAF70640D70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56AD-D933-40DB-941B-34845131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1B5-1F9F-4414-A71A-AFAF70640D70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56AD-D933-40DB-941B-34845131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1B5-1F9F-4414-A71A-AFAF70640D70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56AD-D933-40DB-941B-34845131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1B5-1F9F-4414-A71A-AFAF70640D70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56AD-D933-40DB-941B-34845131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1B5-1F9F-4414-A71A-AFAF70640D70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56AD-D933-40DB-941B-34845131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1B5-1F9F-4414-A71A-AFAF70640D70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56AD-D933-40DB-941B-34845131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B2F1B5-1F9F-4414-A71A-AFAF70640D70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4256AD-D933-40DB-941B-3484513181A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E%D0%B1%D0%BE%D1%80_%D0%A1%D0%B2%D1%8F%D1%82%D0%BE%D0%B9_%D0%A1%D0%BE%D1%84%D0%B8%D0%B8_(%D0%9A%D0%BE%D0%BD%D1%81%D1%82%D0%B0%D0%BD%D1%82%D0%B8%D0%BD%D0%BE%D0%BF%D0%BE%D0%BB%D1%8C)" TargetMode="External"/><Relationship Id="rId13" Type="http://schemas.openxmlformats.org/officeDocument/2006/relationships/hyperlink" Target="https://ru.wikipedia.org/wiki/%D0%A4%D0%B5%D0%BE%D0%B4%D0%BE%D1%81%D0%B8%D0%B9_I" TargetMode="External"/><Relationship Id="rId18" Type="http://schemas.openxmlformats.org/officeDocument/2006/relationships/hyperlink" Target="https://ru.wikipedia.org/wiki/415_%D0%B3%D0%BE%D0%B4" TargetMode="External"/><Relationship Id="rId3" Type="http://schemas.openxmlformats.org/officeDocument/2006/relationships/hyperlink" Target="https://ru.wikipedia.org/wiki/324" TargetMode="External"/><Relationship Id="rId21" Type="http://schemas.openxmlformats.org/officeDocument/2006/relationships/hyperlink" Target="https://ru.wikipedia.org/wiki/532_%D0%B3%D0%BE%D0%B4" TargetMode="External"/><Relationship Id="rId7" Type="http://schemas.openxmlformats.org/officeDocument/2006/relationships/hyperlink" Target="https://ru.wikipedia.org/wiki/%D0%9A%D0%BE%D0%BD%D1%81%D1%82%D0%B0%D0%BD%D1%86%D0%B8%D0%B9_II" TargetMode="External"/><Relationship Id="rId12" Type="http://schemas.openxmlformats.org/officeDocument/2006/relationships/hyperlink" Target="https://ru.wikipedia.org/wiki/%D0%90%D1%80%D0%B8%D0%B0%D0%BD%D1%81%D1%82%D0%B2%D0%BE" TargetMode="External"/><Relationship Id="rId17" Type="http://schemas.openxmlformats.org/officeDocument/2006/relationships/hyperlink" Target="https://ru.wikipedia.org/wiki/404_%D0%B3%D0%BE%D0%B4" TargetMode="External"/><Relationship Id="rId2" Type="http://schemas.openxmlformats.org/officeDocument/2006/relationships/hyperlink" Target="https://ru.wikipedia.org/wiki/%D0%90%D0%B2%D0%B3%D1%83%D1%81%D1%82%D0%B5%D0%BE%D0%BD" TargetMode="External"/><Relationship Id="rId16" Type="http://schemas.openxmlformats.org/officeDocument/2006/relationships/hyperlink" Target="https://ru.wikipedia.org/wiki/%D0%9F%D0%B0%D1%82%D1%80%D0%B8%D0%B0%D1%80%D1%85_%D0%9A%D0%BE%D0%BD%D1%81%D1%82%D0%B0%D0%BD%D1%82%D0%B8%D0%BD%D0%BE%D0%BF%D0%BE%D0%BB%D1%8C%D1%81%D0%BA%D0%B8%D0%B9" TargetMode="External"/><Relationship Id="rId20" Type="http://schemas.openxmlformats.org/officeDocument/2006/relationships/hyperlink" Target="https://ru.wikipedia.org/wiki/%D0%91%D0%B0%D0%B7%D0%B8%D0%BB%D0%B8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E%D0%BA%D1%80%D0%B0%D1%82_%D0%A1%D1%85%D0%BE%D0%BB%D0%B0%D1%81%D1%82%D0%B8%D0%BA" TargetMode="External"/><Relationship Id="rId11" Type="http://schemas.openxmlformats.org/officeDocument/2006/relationships/hyperlink" Target="https://ru.wikipedia.org/wiki/%D0%AE%D0%BB%D0%B8%D0%B0%D0%BD_%D0%9E%D1%82%D1%81%D1%82%D1%83%D0%BF%D0%BD%D0%B8%D0%BA" TargetMode="External"/><Relationship Id="rId24" Type="http://schemas.openxmlformats.org/officeDocument/2006/relationships/hyperlink" Target="https://ru.wikipedia.org/wiki/%D0%A6%D0%B5%D1%80%D0%BA%D0%BE%D0%B2%D1%8C_%D0%A1%D0%B2%D1%8F%D1%82%D0%BE%D0%B9_%D0%98%D1%80%D0%B8%D0%BD%D1%8B" TargetMode="External"/><Relationship Id="rId5" Type="http://schemas.openxmlformats.org/officeDocument/2006/relationships/hyperlink" Target="https://ru.wikipedia.org/wiki/%D0%98%D0%BC%D0%BF%D0%B5%D1%80%D0%B0%D1%82%D0%BE%D1%80" TargetMode="External"/><Relationship Id="rId15" Type="http://schemas.openxmlformats.org/officeDocument/2006/relationships/hyperlink" Target="https://ru.wikipedia.org/wiki/%D0%93%D1%80%D0%B8%D0%B3%D0%BE%D1%80%D0%B8%D0%B9_%D0%91%D0%BE%D0%B3%D0%BE%D1%81%D0%BB%D0%BE%D0%B2" TargetMode="External"/><Relationship Id="rId23" Type="http://schemas.openxmlformats.org/officeDocument/2006/relationships/hyperlink" Target="https://ru.wikipedia.org/wiki/%D0%9D%D0%B5%D1%84" TargetMode="External"/><Relationship Id="rId10" Type="http://schemas.openxmlformats.org/officeDocument/2006/relationships/hyperlink" Target="https://ru.wikipedia.org/wiki/%D0%95%D0%B2%D0%B4%D0%BE%D0%BA%D1%81%D0%B8%D0%B9_%D0%90%D0%BD%D1%82%D0%B8%D0%BE%D1%85%D0%B8%D0%B9%D1%81%D0%BA%D0%B8%D0%B9" TargetMode="External"/><Relationship Id="rId19" Type="http://schemas.openxmlformats.org/officeDocument/2006/relationships/hyperlink" Target="https://ru.wikipedia.org/wiki/%D0%A4%D0%B5%D0%BE%D0%B4%D0%BE%D1%81%D0%B8%D0%B9_II" TargetMode="External"/><Relationship Id="rId4" Type="http://schemas.openxmlformats.org/officeDocument/2006/relationships/hyperlink" Target="https://ru.wikipedia.org/wiki/337_%D0%B3%D0%BE%D0%B4" TargetMode="External"/><Relationship Id="rId9" Type="http://schemas.openxmlformats.org/officeDocument/2006/relationships/hyperlink" Target="https://ru.wikipedia.org/wiki/%D0%9A%D0%BE%D0%BD%D0%B4%D0%B0%D0%BA%D0%BE%D0%B2,_%D0%9D%D0%B8%D0%BA%D0%BE%D0%B4%D0%B8%D0%BC_%D0%9F%D0%B0%D0%B2%D0%BB%D0%BE%D0%B2%D0%B8%D1%87" TargetMode="External"/><Relationship Id="rId14" Type="http://schemas.openxmlformats.org/officeDocument/2006/relationships/hyperlink" Target="https://ru.wikipedia.org/wiki/380_%D0%B3%D0%BE%D0%B4" TargetMode="External"/><Relationship Id="rId22" Type="http://schemas.openxmlformats.org/officeDocument/2006/relationships/hyperlink" Target="https://ru.wikipedia.org/wiki/%D0%9D%D0%B8%D0%BA%D0%B0_(%D0%B2%D0%BE%D1%81%D1%81%D1%82%D0%B0%D0%BD%D0%B8%D0%B5)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0%D1%80%D0%BC%D0%B0%D1%80%D0%B0" TargetMode="External"/><Relationship Id="rId7" Type="http://schemas.openxmlformats.org/officeDocument/2006/relationships/hyperlink" Target="https://ru.wikipedia.org/wiki/%D0%AD%D1%84%D0%B5%D1%81_(%D0%B3%D0%BE%D1%80%D0%BE%D0%B4)" TargetMode="External"/><Relationship Id="rId2" Type="http://schemas.openxmlformats.org/officeDocument/2006/relationships/hyperlink" Target="https://ru.wikipedia.org/wiki/%D0%9C%D1%80%D0%B0%D0%BC%D0%BE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8%D0%BC" TargetMode="External"/><Relationship Id="rId5" Type="http://schemas.openxmlformats.org/officeDocument/2006/relationships/hyperlink" Target="https://ru.wikipedia.org/wiki/%D0%98%D0%B5%D1%80%D0%B0%D0%BF%D0%BE%D0%BB%D1%8C" TargetMode="External"/><Relationship Id="rId4" Type="http://schemas.openxmlformats.org/officeDocument/2006/relationships/hyperlink" Target="https://ru.wikipedia.org/wiki/%D0%9D%D1%83%D0%BC%D0%B8%D0%B4%D0%B8%D1%8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E%D1%80%D0%BE%D0%B1%D0%BE%D0%B2%D1%8B%D0%B9_%D1%81%D0%B2%D0%BE%D0%B4" TargetMode="External"/><Relationship Id="rId3" Type="http://schemas.openxmlformats.org/officeDocument/2006/relationships/hyperlink" Target="https://ru.wikipedia.org/wiki/%D0%91%D0%B0%D0%B7%D0%B8%D0%BB%D0%B8%D0%BA%D0%B0" TargetMode="External"/><Relationship Id="rId7" Type="http://schemas.openxmlformats.org/officeDocument/2006/relationships/hyperlink" Target="https://ru.wikipedia.org/wiki/%D0%90%D0%BF%D1%81%D0%B8%D0%B4%D0%B0" TargetMode="External"/><Relationship Id="rId2" Type="http://schemas.openxmlformats.org/officeDocument/2006/relationships/hyperlink" Target="https://ru.wikipedia.org/wiki/%D0%9D%D0%B5%D1%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E%D0%B1%D0%BE%D1%80_%D0%A1%D0%B2%D1%8F%D1%82%D0%BE%D0%B9_%D0%A1%D0%BE%D1%84%D0%B8%D0%B8_(%D0%9A%D0%BE%D0%BD%D1%81%D1%82%D0%B0%D0%BD%D1%82%D0%B8%D0%BD%D0%BE%D0%BF%D0%BE%D0%BB%D1%8C)" TargetMode="External"/><Relationship Id="rId5" Type="http://schemas.openxmlformats.org/officeDocument/2006/relationships/hyperlink" Target="https://ru.wikipedia.org/wiki/%D0%9A%D1%83%D0%BF%D0%BE%D0%BB" TargetMode="External"/><Relationship Id="rId4" Type="http://schemas.openxmlformats.org/officeDocument/2006/relationships/hyperlink" Target="https://ru.wikipedia.org/wiki/%D0%A1%D1%80%D0%B5%D0%B4%D0%BE%D0%BA%D1%80%D0%B5%D1%81%D1%82%D0%B8%D0%B5" TargetMode="External"/><Relationship Id="rId9" Type="http://schemas.openxmlformats.org/officeDocument/2006/relationships/hyperlink" Target="https://ru.wikipedia.org/wiki/%D0%9F%D1%80%D0%B8%D1%82%D0%B2%D0%BE%D1%8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5%D1%80%D0%B0%D0%BC_%D0%90%D1%80%D1%82%D0%B5%D0%BC%D0%B8%D0%B4%D1%8B_%D0%B2_%D0%AD%D1%84%D0%B5%D1%81%D0%B5" TargetMode="External"/><Relationship Id="rId3" Type="http://schemas.openxmlformats.org/officeDocument/2006/relationships/hyperlink" Target="https://ru.wikipedia.org/wiki/%D0%9C%D0%B0%D0%BB%D0%B0%D1%85%D0%B8%D1%82" TargetMode="External"/><Relationship Id="rId7" Type="http://schemas.openxmlformats.org/officeDocument/2006/relationships/hyperlink" Target="https://ru.wikipedia.org/wiki/%D0%AF%D1%88%D0%BC%D0%B0" TargetMode="External"/><Relationship Id="rId2" Type="http://schemas.openxmlformats.org/officeDocument/2006/relationships/hyperlink" Target="https://ru.wikipedia.org/wiki/%D0%9F%D0%BE%D1%80%D1%84%D0%B8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3%D0%B8%D0%BD%D0%B5%D0%BA%D0%B5%D0%B9" TargetMode="External"/><Relationship Id="rId5" Type="http://schemas.openxmlformats.org/officeDocument/2006/relationships/hyperlink" Target="https://ru.wikipedia.org/wiki/%D0%A1%D0%BE%D0%B1%D0%BE%D1%80_%D0%A1%D0%B2%D1%8F%D1%82%D0%BE%D0%B9_%D0%A1%D0%BE%D1%84%D0%B8%D0%B8_(%D0%9A%D0%BE%D0%BD%D1%81%D1%82%D0%B0%D0%BD%D1%82%D0%B8%D0%BD%D0%BE%D0%BF%D0%BE%D0%BB%D1%8C)" TargetMode="External"/><Relationship Id="rId4" Type="http://schemas.openxmlformats.org/officeDocument/2006/relationships/hyperlink" Target="https://ru.wikipedia.org/wiki/%D0%9A%D0%BE%D0%BB%D0%BE%D0%BD%D0%BD%D0%B0_(%D0%B0%D1%80%D1%85%D0%B8%D1%82%D0%B5%D0%BA%D1%82%D1%83%D1%80%D0%B0)" TargetMode="Externa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0%BE%D0%B3%D0%BE%D1%80%D0%BE%D0%B4%D0%B8%D1%86%D0%B0" TargetMode="External"/><Relationship Id="rId13" Type="http://schemas.openxmlformats.org/officeDocument/2006/relationships/hyperlink" Target="https://ru.wikipedia.org/wiki/%D0%9B%D0%B0%D0%B7%D0%B0%D1%80%D1%8C_%D0%9A%D0%BE%D0%BD%D1%81%D1%82%D0%B0%D0%BD%D1%82%D0%B8%D0%BD%D0%BE%D0%BF%D0%BE%D0%BB%D1%8C%D1%81%D0%BA%D0%B8%D0%B9" TargetMode="External"/><Relationship Id="rId3" Type="http://schemas.openxmlformats.org/officeDocument/2006/relationships/hyperlink" Target="https://ru.wikipedia.org/wiki/867_%D0%B3%D0%BE%D0%B4" TargetMode="External"/><Relationship Id="rId7" Type="http://schemas.openxmlformats.org/officeDocument/2006/relationships/hyperlink" Target="https://ru.wikipedia.org/wiki/%D0%A1%D0%BE%D0%B1%D0%BE%D1%80_%D0%A1%D0%B2%D1%8F%D1%82%D0%BE%D0%B9_%D0%A1%D0%BE%D1%84%D0%B8%D0%B8_(%D0%9A%D0%BE%D0%BD%D1%81%D1%82%D0%B0%D0%BD%D1%82%D0%B8%D0%BD%D0%BE%D0%BF%D0%BE%D0%BB%D1%8C)" TargetMode="External"/><Relationship Id="rId12" Type="http://schemas.openxmlformats.org/officeDocument/2006/relationships/hyperlink" Target="https://ru.wikipedia.org/wiki/1200_%D0%B3%D0%BE%D0%B4" TargetMode="External"/><Relationship Id="rId2" Type="http://schemas.openxmlformats.org/officeDocument/2006/relationships/hyperlink" Target="https://ru.wikipedia.org/wiki/%D0%98%D0%BA%D0%BE%D0%BD%D0%BE%D0%B1%D0%BE%D1%80%D1%87%D0%B5%D1%81%D1%82%D0%B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VII_%D0%B2%D0%B5%D0%BA" TargetMode="External"/><Relationship Id="rId11" Type="http://schemas.openxmlformats.org/officeDocument/2006/relationships/hyperlink" Target="https://ru.wikipedia.org/wiki/%D0%90%D0%BD%D1%82%D0%BE%D0%BD%D0%B8%D0%B9_%D0%9D%D0%BE%D0%B2%D0%B3%D0%BE%D1%80%D0%BE%D0%B4%D1%81%D0%BA%D0%B8%D0%B9" TargetMode="External"/><Relationship Id="rId5" Type="http://schemas.openxmlformats.org/officeDocument/2006/relationships/hyperlink" Target="https://ru.wikipedia.org/wiki/%D0%92%D0%B8%D0%BC%D0%B0" TargetMode="External"/><Relationship Id="rId15" Type="http://schemas.openxmlformats.org/officeDocument/2006/relationships/image" Target="../media/image4.jpeg"/><Relationship Id="rId10" Type="http://schemas.openxmlformats.org/officeDocument/2006/relationships/hyperlink" Target="https://ru.wikipedia.org/wiki/%D0%90%D1%80%D1%85%D0%B0%D0%BD%D0%B3%D0%B5%D0%BB_%D0%93%D0%B0%D0%B2%D1%80%D0%B8%D0%B8%D0%BB" TargetMode="External"/><Relationship Id="rId4" Type="http://schemas.openxmlformats.org/officeDocument/2006/relationships/hyperlink" Target="https://ru.wikipedia.org/wiki/%D0%90%D0%BF%D1%81%D0%B8%D0%B4%D0%B0" TargetMode="External"/><Relationship Id="rId9" Type="http://schemas.openxmlformats.org/officeDocument/2006/relationships/hyperlink" Target="https://ru.wikipedia.org/wiki/%D0%90%D1%80%D1%85%D0%B0%D0%BD%D0%B3%D0%B5%D0%BB%D1%8B" TargetMode="External"/><Relationship Id="rId14" Type="http://schemas.openxmlformats.org/officeDocument/2006/relationships/hyperlink" Target="https://ru.wikipedia.org/wiki/%D0%A2%D0%BE%D1%80%D0%B6%D0%B5%D1%81%D1%82%D0%B2%D0%BE_%D0%9F%D1%80%D0%B0%D0%B2%D0%BE%D1%81%D0%BB%D0%B0%D0%B2%D0%B8%D1%8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E%D1%80%D0%BE%D0%BD%D0%B0" TargetMode="External"/><Relationship Id="rId13" Type="http://schemas.openxmlformats.org/officeDocument/2006/relationships/hyperlink" Target="https://ru.wikipedia.org/wiki/%D0%9C%D0%B5%D0%B4%D0%B0%D0%BB%D1%8C%D0%BE%D0%BD" TargetMode="External"/><Relationship Id="rId3" Type="http://schemas.openxmlformats.org/officeDocument/2006/relationships/hyperlink" Target="https://ru.wikipedia.org/wiki/1958_%D0%B3%D0%BE%D0%B4" TargetMode="External"/><Relationship Id="rId7" Type="http://schemas.openxmlformats.org/officeDocument/2006/relationships/hyperlink" Target="https://ru.wikipedia.org/w/index.php?title=%D0%9B%D0%BE%D1%80_(%D0%B8%D0%BA%D0%BE%D0%BD%D0%BE%D0%BF%D0%B8%D1%81%D1%8C)&amp;action=edit&amp;redlink=1" TargetMode="External"/><Relationship Id="rId12" Type="http://schemas.openxmlformats.org/officeDocument/2006/relationships/hyperlink" Target="https://ru.wikipedia.org/wiki/%D0%A8%D1%91%D0%BB%D0%BA" TargetMode="External"/><Relationship Id="rId17" Type="http://schemas.openxmlformats.org/officeDocument/2006/relationships/image" Target="../media/image5.jpeg"/><Relationship Id="rId2" Type="http://schemas.openxmlformats.org/officeDocument/2006/relationships/hyperlink" Target="https://ru.wikipedia.org/wiki/%D0%90%D0%BB%D0%B5%D0%BA%D1%81%D0%B0%D0%BD%D0%B4%D1%80_(%D0%B2%D0%B8%D0%B7%D0%B0%D0%BD%D1%82%D0%B8%D0%B9%D1%81%D0%BA%D0%B8%D0%B9_%D0%B8%D0%BC%D0%BF%D0%B5%D1%80%D0%B0%D1%82%D0%BE%D1%80)" TargetMode="External"/><Relationship Id="rId16" Type="http://schemas.openxmlformats.org/officeDocument/2006/relationships/hyperlink" Target="https://ru.wikipedia.org/wiki/%D0%A4%D1%80%D0%B5%D1%81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2%D0%BE%D1%82%D0%B8%D0%B2%D0%BD%D1%8B%D0%B5_%D0%BF%D1%80%D0%B5%D0%B4%D0%BC%D0%B5%D1%82%D1%8B" TargetMode="External"/><Relationship Id="rId11" Type="http://schemas.openxmlformats.org/officeDocument/2006/relationships/hyperlink" Target="https://ru.wikipedia.org/wiki/%D0%93%D0%B5%D0%BE%D1%80%D0%B3%D0%B8%D0%B9_%D0%9A%D0%BE%D0%B4%D0%B8%D0%BD" TargetMode="External"/><Relationship Id="rId5" Type="http://schemas.openxmlformats.org/officeDocument/2006/relationships/hyperlink" Target="https://ru.wikipedia.org/wiki/%D0%A1%D0%BE%D0%B1%D0%BE%D1%80_%D0%A1%D0%B2%D1%8F%D1%82%D0%BE%D0%B9_%D0%A1%D0%BE%D1%84%D0%B8%D0%B8_(%D0%9A%D0%BE%D0%BD%D1%81%D1%82%D0%B0%D0%BD%D1%82%D0%B8%D0%BD%D0%BE%D0%BF%D0%BE%D0%BB%D1%8C)" TargetMode="External"/><Relationship Id="rId15" Type="http://schemas.openxmlformats.org/officeDocument/2006/relationships/hyperlink" Target="https://ru.wikipedia.org/wiki/%D0%90%D0%BA%D0%B0%D0%BD%D1%82_(%D0%BE%D1%80%D0%BD%D0%B0%D0%BC%D0%B5%D0%BD%D1%82)" TargetMode="External"/><Relationship Id="rId10" Type="http://schemas.openxmlformats.org/officeDocument/2006/relationships/hyperlink" Target="https://ru.wikipedia.org/wiki/%D0%9F%D0%B0%D1%81%D1%85%D0%B0%D0%BB%D1%8C%D0%BD%D0%BE%D0%B5_%D0%B1%D0%BE%D0%B3%D0%BE%D1%81%D0%BB%D1%83%D0%B6%D0%B5%D0%BD%D0%B8%D0%B5" TargetMode="External"/><Relationship Id="rId4" Type="http://schemas.openxmlformats.org/officeDocument/2006/relationships/hyperlink" Target="https://ru.wikipedia.org/wiki/912_%D0%B3%D0%BE%D0%B4" TargetMode="External"/><Relationship Id="rId9" Type="http://schemas.openxmlformats.org/officeDocument/2006/relationships/hyperlink" Target="https://ru.wikipedia.org/wiki/%D0%94%D0%B5%D1%80%D0%B6%D0%B0%D0%B2%D0%B0" TargetMode="External"/><Relationship Id="rId14" Type="http://schemas.openxmlformats.org/officeDocument/2006/relationships/hyperlink" Target="https://ru.wikipedia.org/wiki/%D0%9C%D0%BE%D0%BD%D0%BE%D0%B3%D1%80%D0%B0%D0%BC%D0%BC%D0%B0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E%D0%B1%D0%BE%D1%80_%D0%A1%D0%B2%D1%8F%D1%82%D0%BE%D0%B9_%D0%A1%D0%BE%D1%84%D0%B8%D0%B8_(%D0%9A%D0%BE%D0%BD%D1%81%D1%82%D0%B0%D0%BD%D1%82%D0%B8%D0%BD%D0%BE%D0%BF%D0%BE%D0%BB%D1%8C)" TargetMode="External"/><Relationship Id="rId3" Type="http://schemas.openxmlformats.org/officeDocument/2006/relationships/hyperlink" Target="https://ru.wikipedia.org/wiki/%D0%A1%D0%BE%D1%84%D0%B8%D0%B9%D1%81%D0%BA%D0%B8%D0%B9_%D1%81%D0%BE%D0%B1%D0%BE%D1%80_(%D0%9A%D0%BE%D0%BD%D1%81%D1%82%D0%B0%D0%BD%D1%82%D0%B8%D0%BD%D0%BE%D0%BF%D0%BE%D0%BB%D1%8C)" TargetMode="External"/><Relationship Id="rId7" Type="http://schemas.openxmlformats.org/officeDocument/2006/relationships/hyperlink" Target="https://ru.wikipedia.org/wiki/%D0%A1%D1%80%D0%B5%D0%B4%D0%BD%D0%B8%D0%B5_%D0%B2%D0%B5%D0%BA%D0%B0" TargetMode="External"/><Relationship Id="rId2" Type="http://schemas.openxmlformats.org/officeDocument/2006/relationships/hyperlink" Target="https://ru.wikipedia.org/wiki/%D0%A1%D0%BA%D0%B0%D0%BD%D0%B4%D0%B8%D0%BD%D0%B0%D0%B2%D1%81%D0%BA%D0%B8%D0%B5_%D1%80%D1%83%D0%BD%D1%8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2%D0%B8%D0%B7%D0%B0%D0%BD%D1%82%D0%B8%D1%8F" TargetMode="External"/><Relationship Id="rId5" Type="http://schemas.openxmlformats.org/officeDocument/2006/relationships/hyperlink" Target="https://ru.wikipedia.org/wiki/%D0%92%D0%B0%D1%80%D1%8F%D0%B3%D0%B8" TargetMode="External"/><Relationship Id="rId4" Type="http://schemas.openxmlformats.org/officeDocument/2006/relationships/hyperlink" Target="https://ru.wikipedia.org/wiki/%D0%A1%D1%82%D0%B0%D0%BC%D0%B1%D1%83%D0%BB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229600" cy="1828800"/>
          </a:xfrm>
        </p:spPr>
        <p:txBody>
          <a:bodyPr>
            <a:noAutofit/>
          </a:bodyPr>
          <a:lstStyle/>
          <a:p>
            <a:r>
              <a:rPr lang="ru-RU" sz="5400" dirty="0" smtClean="0"/>
              <a:t>Собор Святой Софии (Константинополь)</a:t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18434" name="Picture 2" descr="sofi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780928"/>
            <a:ext cx="5923096" cy="3789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/>
              <a:t>История</a:t>
            </a:r>
            <a:br>
              <a:rPr lang="ru-RU" sz="6000" dirty="0" smtClean="0"/>
            </a:br>
            <a:r>
              <a:rPr lang="ru-RU" sz="6000" dirty="0" smtClean="0"/>
              <a:t>Первые постройки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6" cy="5085184"/>
          </a:xfrm>
        </p:spPr>
        <p:txBody>
          <a:bodyPr>
            <a:normAutofit fontScale="55000" lnSpcReduction="20000"/>
          </a:bodyPr>
          <a:lstStyle/>
          <a:p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Собор 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был построен на рыночной площади </a:t>
            </a:r>
            <a:r>
              <a:rPr lang="ru-RU" sz="2900" b="1" dirty="0" err="1" smtClean="0">
                <a:solidFill>
                  <a:schemeClr val="tx1">
                    <a:lumMod val="95000"/>
                  </a:schemeClr>
                </a:solidFill>
                <a:hlinkClick r:id="rId2" tooltip="Августеон"/>
              </a:rPr>
              <a:t>Августеон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 в 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3" tooltip="324"/>
              </a:rPr>
              <a:t>324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—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4" tooltip="337 год"/>
              </a:rPr>
              <a:t>337 годах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 при византийском 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5" tooltip="Император"/>
              </a:rPr>
              <a:t>императоре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 Константине 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I. 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У 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6" tooltip="Сократ Схоластик"/>
              </a:rPr>
              <a:t>Сократа 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6" tooltip="Сократ Схоластик"/>
              </a:rPr>
              <a:t>Схоластика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 строительство 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первого храма, называемого Софией, относится к правлению императора </a:t>
            </a:r>
            <a:r>
              <a:rPr lang="ru-RU" sz="2900" b="1" dirty="0" err="1" smtClean="0">
                <a:solidFill>
                  <a:schemeClr val="tx1">
                    <a:lumMod val="95000"/>
                  </a:schemeClr>
                </a:solidFill>
                <a:hlinkClick r:id="rId7" tooltip="Констанций II"/>
              </a:rPr>
              <a:t>Констанция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7" tooltip="Констанций II"/>
              </a:rPr>
              <a:t> II</a:t>
            </a:r>
            <a:r>
              <a:rPr lang="ru-RU" sz="2900" b="1" baseline="30000" dirty="0" smtClean="0">
                <a:solidFill>
                  <a:schemeClr val="tx1">
                    <a:lumMod val="95000"/>
                  </a:schemeClr>
                </a:solidFill>
                <a:hlinkClick r:id="rId8"/>
              </a:rPr>
              <a:t>[4]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. По мнению 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9" tooltip="Кондаков, Никодим Павлович"/>
              </a:rPr>
              <a:t>Н. П. </a:t>
            </a:r>
            <a:r>
              <a:rPr lang="ru-RU" sz="2900" b="1" dirty="0" err="1" smtClean="0">
                <a:solidFill>
                  <a:schemeClr val="tx1">
                    <a:lumMod val="95000"/>
                  </a:schemeClr>
                </a:solidFill>
                <a:hlinkClick r:id="rId9" tooltip="Кондаков, Никодим Павлович"/>
              </a:rPr>
              <a:t>Кондакова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ru-RU" sz="2900" b="1" dirty="0" err="1" smtClean="0">
                <a:solidFill>
                  <a:schemeClr val="tx1">
                    <a:lumMod val="95000"/>
                  </a:schemeClr>
                </a:solidFill>
              </a:rPr>
              <a:t>Констанций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 лишь расширил постройку Константина</a:t>
            </a:r>
            <a:r>
              <a:rPr lang="ru-RU" sz="2900" b="1" baseline="30000" dirty="0" smtClean="0">
                <a:solidFill>
                  <a:schemeClr val="tx1">
                    <a:lumMod val="95000"/>
                  </a:schemeClr>
                </a:solidFill>
                <a:hlinkClick r:id="rId8"/>
              </a:rPr>
              <a:t>[5]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. Сократ Схоластик сообщает точную дату освящения храма: «</a:t>
            </a:r>
            <a:r>
              <a:rPr lang="ru-RU" sz="2900" b="1" i="1" dirty="0" smtClean="0">
                <a:solidFill>
                  <a:schemeClr val="tx1">
                    <a:lumMod val="95000"/>
                  </a:schemeClr>
                </a:solidFill>
              </a:rPr>
              <a:t>по возведении </a:t>
            </a:r>
            <a:r>
              <a:rPr lang="ru-RU" sz="2900" b="1" i="1" dirty="0" err="1" smtClean="0">
                <a:solidFill>
                  <a:schemeClr val="tx1">
                    <a:lumMod val="95000"/>
                  </a:schemeClr>
                </a:solidFill>
                <a:hlinkClick r:id="rId10" tooltip="Евдоксий Антиохийский"/>
              </a:rPr>
              <a:t>Евдоксия</a:t>
            </a:r>
            <a:r>
              <a:rPr lang="ru-RU" sz="2900" b="1" i="1" dirty="0" smtClean="0">
                <a:solidFill>
                  <a:schemeClr val="tx1">
                    <a:lumMod val="95000"/>
                  </a:schemeClr>
                </a:solidFill>
              </a:rPr>
              <a:t> на </a:t>
            </a:r>
            <a:r>
              <a:rPr lang="ru-RU" sz="2900" b="1" i="1" dirty="0" smtClean="0">
                <a:solidFill>
                  <a:schemeClr val="tx1">
                    <a:lumMod val="95000"/>
                  </a:schemeClr>
                </a:solidFill>
              </a:rPr>
              <a:t>епископский престол столицы, освящена была великая церковь, известная под именем Софии, что случилось в десятое консульство </a:t>
            </a:r>
            <a:r>
              <a:rPr lang="ru-RU" sz="2900" b="1" i="1" dirty="0" err="1" smtClean="0">
                <a:solidFill>
                  <a:schemeClr val="tx1">
                    <a:lumMod val="95000"/>
                  </a:schemeClr>
                </a:solidFill>
              </a:rPr>
              <a:t>Констанция</a:t>
            </a:r>
            <a:r>
              <a:rPr lang="ru-RU" sz="2900" b="1" i="1" dirty="0" smtClean="0">
                <a:solidFill>
                  <a:schemeClr val="tx1">
                    <a:lumMod val="95000"/>
                  </a:schemeClr>
                </a:solidFill>
              </a:rPr>
              <a:t> и третье кесаря </a:t>
            </a:r>
            <a:r>
              <a:rPr lang="ru-RU" sz="2900" b="1" i="1" dirty="0" smtClean="0">
                <a:solidFill>
                  <a:schemeClr val="tx1">
                    <a:lumMod val="95000"/>
                  </a:schemeClr>
                </a:solidFill>
                <a:hlinkClick r:id="rId11" tooltip="Юлиан Отступник"/>
              </a:rPr>
              <a:t>Юлиана</a:t>
            </a:r>
            <a:r>
              <a:rPr lang="ru-RU" sz="2900" b="1" i="1" dirty="0" smtClean="0">
                <a:solidFill>
                  <a:schemeClr val="tx1">
                    <a:lumMod val="95000"/>
                  </a:schemeClr>
                </a:solidFill>
              </a:rPr>
              <a:t>, в пятнадцатый день месяца февраля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»</a:t>
            </a:r>
            <a:r>
              <a:rPr lang="ru-RU" sz="2900" b="1" baseline="30000" dirty="0" smtClean="0">
                <a:solidFill>
                  <a:schemeClr val="tx1">
                    <a:lumMod val="95000"/>
                  </a:schemeClr>
                </a:solidFill>
                <a:hlinkClick r:id="rId8"/>
              </a:rPr>
              <a:t>[6]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. С 360 по 380 год Софийский собор находился в 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руках </a:t>
            </a:r>
            <a:r>
              <a:rPr lang="ru-RU" sz="2900" b="1" dirty="0" err="1" smtClean="0">
                <a:solidFill>
                  <a:schemeClr val="tx1">
                    <a:lumMod val="95000"/>
                  </a:schemeClr>
                </a:solidFill>
                <a:hlinkClick r:id="rId12" tooltip="Арианство"/>
              </a:rPr>
              <a:t>ариан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. Император 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13" tooltip="Феодосий I"/>
              </a:rPr>
              <a:t>Феодосий I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 в 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14" tooltip="380 год"/>
              </a:rPr>
              <a:t>380 году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 передал собор православным и 27 ноября лично ввёл в собор 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15" tooltip="Григорий Богослов"/>
              </a:rPr>
              <a:t>Григория Богослова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, вскоре избранного новым 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16" tooltip="Патриарх Константинопольский"/>
              </a:rPr>
              <a:t>константинопольским архиепископом</a:t>
            </a:r>
            <a:r>
              <a:rPr lang="ru-RU" sz="2900" b="1" baseline="30000" dirty="0" smtClean="0">
                <a:solidFill>
                  <a:schemeClr val="tx1">
                    <a:lumMod val="95000"/>
                  </a:schemeClr>
                </a:solidFill>
                <a:hlinkClick r:id="rId8"/>
              </a:rPr>
              <a:t>[7]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Этот храм сгорел во время народного восстания в 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17" tooltip="404 год"/>
              </a:rPr>
              <a:t>404 году</a:t>
            </a:r>
            <a:r>
              <a:rPr lang="ru-RU" sz="2900" b="1" baseline="30000" dirty="0" smtClean="0">
                <a:solidFill>
                  <a:schemeClr val="tx1">
                    <a:lumMod val="95000"/>
                  </a:schemeClr>
                </a:solidFill>
                <a:hlinkClick r:id="rId8"/>
              </a:rPr>
              <a:t>[8]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. Построенная вновь церковь была уничтожена пожаром 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18" tooltip="415 год"/>
              </a:rPr>
              <a:t>415 года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Император 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19" tooltip="Феодосий II"/>
              </a:rPr>
              <a:t>Феодосий 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19" tooltip="Феодосий II"/>
              </a:rPr>
              <a:t>II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 повелел выстроить на этом же месте новую 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20" tooltip="Базилика"/>
              </a:rPr>
              <a:t>базилику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, что было выполнено в том же году. Базилика Феодосия сгорела в 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21" tooltip="532 год"/>
              </a:rPr>
              <a:t>532 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21" tooltip="532 год"/>
              </a:rPr>
              <a:t>году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 во 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время 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22" tooltip="Ника (восстание)"/>
              </a:rPr>
              <a:t>восстания «Ника»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. Её руины были обнаружены лишь в 1936 году во время раскопок на территории собора.</a:t>
            </a:r>
          </a:p>
          <a:p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Константиновский и </a:t>
            </a:r>
            <a:r>
              <a:rPr lang="ru-RU" sz="2900" b="1" dirty="0" err="1" smtClean="0">
                <a:solidFill>
                  <a:schemeClr val="tx1">
                    <a:lumMod val="95000"/>
                  </a:schemeClr>
                </a:solidFill>
              </a:rPr>
              <a:t>Феодосиевский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 храмы были большими </a:t>
            </a:r>
            <a:r>
              <a:rPr lang="ru-RU" sz="2900" b="1" dirty="0" err="1" smtClean="0">
                <a:solidFill>
                  <a:schemeClr val="tx1">
                    <a:lumMod val="95000"/>
                  </a:schemeClr>
                </a:solidFill>
              </a:rPr>
              <a:t>пятинефными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 базиликами</a:t>
            </a:r>
            <a:r>
              <a:rPr lang="ru-RU" sz="2900" b="1" baseline="30000" dirty="0" smtClean="0">
                <a:solidFill>
                  <a:schemeClr val="tx1">
                    <a:lumMod val="95000"/>
                  </a:schemeClr>
                </a:solidFill>
                <a:hlinkClick r:id="rId8"/>
              </a:rPr>
              <a:t>[9]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. Скудное представление о ней дают только археологические находки, которые позволяют судить только о её внушительных размерах и богатом мраморном убранстве. Также, основываясь на её древних описаниях, делают вывод, что над её боковыми 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23" tooltip="Неф"/>
              </a:rPr>
              <a:t>нефами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 располагались 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двухъярусные галереи, подобные построенной одновременно с ней 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  <a:hlinkClick r:id="rId24" tooltip="Церковь Святой Ирины"/>
              </a:rPr>
              <a:t>базилики Святой Ирины</a:t>
            </a:r>
            <a:r>
              <a:rPr lang="ru-RU" sz="2900" b="1" baseline="30000" dirty="0" smtClean="0">
                <a:solidFill>
                  <a:schemeClr val="tx1">
                    <a:lumMod val="95000"/>
                  </a:schemeClr>
                </a:solidFill>
                <a:hlinkClick r:id="rId8"/>
              </a:rPr>
              <a:t>[9]</a:t>
            </a:r>
            <a:r>
              <a:rPr lang="ru-RU" sz="2900" b="1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История строительства</a:t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постройку был употреблён лучший строительный материал. </a:t>
            </a:r>
            <a:r>
              <a:rPr lang="ru-RU" dirty="0" smtClean="0">
                <a:hlinkClick r:id="rId2" tooltip="Мрамор"/>
              </a:rPr>
              <a:t>Мрамор</a:t>
            </a:r>
            <a:r>
              <a:rPr lang="ru-RU" dirty="0" smtClean="0"/>
              <a:t> привозили из </a:t>
            </a:r>
            <a:r>
              <a:rPr lang="ru-RU" dirty="0" err="1" smtClean="0">
                <a:hlinkClick r:id="rId3" tooltip="Мармара"/>
              </a:rPr>
              <a:t>Проконниса</a:t>
            </a:r>
            <a:r>
              <a:rPr lang="ru-RU" dirty="0" smtClean="0"/>
              <a:t>, </a:t>
            </a:r>
            <a:r>
              <a:rPr lang="ru-RU" dirty="0" err="1" smtClean="0">
                <a:hlinkClick r:id="rId4" tooltip="Нумидия"/>
              </a:rPr>
              <a:t>Нумидии</a:t>
            </a:r>
            <a:r>
              <a:rPr lang="ru-RU" dirty="0" smtClean="0"/>
              <a:t>, </a:t>
            </a:r>
            <a:r>
              <a:rPr lang="ru-RU" dirty="0" err="1" smtClean="0"/>
              <a:t>Кариста</a:t>
            </a:r>
            <a:r>
              <a:rPr lang="ru-RU" dirty="0" smtClean="0"/>
              <a:t> и </a:t>
            </a:r>
            <a:r>
              <a:rPr lang="ru-RU" dirty="0" err="1" smtClean="0">
                <a:hlinkClick r:id="rId5" tooltip="Иераполь"/>
              </a:rPr>
              <a:t>Иераполя</a:t>
            </a:r>
            <a:r>
              <a:rPr lang="ru-RU" dirty="0" smtClean="0"/>
              <a:t>. Также в Константинополь по императорскому </a:t>
            </a:r>
            <a:r>
              <a:rPr lang="ru-RU" dirty="0" smtClean="0"/>
              <a:t>циркуляру</a:t>
            </a:r>
            <a:r>
              <a:rPr lang="ru-RU" dirty="0" smtClean="0"/>
              <a:t> свозились архитектурные элементы древних построек (например, из </a:t>
            </a:r>
            <a:r>
              <a:rPr lang="ru-RU" dirty="0" smtClean="0">
                <a:hlinkClick r:id="rId6" tooltip="Рим"/>
              </a:rPr>
              <a:t>Рима</a:t>
            </a:r>
            <a:r>
              <a:rPr lang="ru-RU" dirty="0" smtClean="0"/>
              <a:t> были доставлены восемь порфировых колонн, взятых из храма Солнца, а из </a:t>
            </a:r>
            <a:r>
              <a:rPr lang="ru-RU" dirty="0" smtClean="0">
                <a:hlinkClick r:id="rId7" tooltip="Эфес (город)"/>
              </a:rPr>
              <a:t>Эфеса</a:t>
            </a:r>
            <a:r>
              <a:rPr lang="ru-RU" dirty="0" smtClean="0"/>
              <a:t> восемь колонн из зеленого мрамора</a:t>
            </a:r>
            <a:r>
              <a:rPr lang="ru-RU" dirty="0" smtClean="0"/>
              <a:t>). </a:t>
            </a:r>
            <a:r>
              <a:rPr lang="ru-RU" dirty="0" smtClean="0"/>
              <a:t>Кроме мраморных украшений Юстиниан, с целью придать возводимому им храму небывалый блеск и роскошь, использовал на его украшение золото, серебро, слоновую кость.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Архитектурные особенности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709160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 smtClean="0"/>
              <a:t>В плане собор представляет собой продолговатый четырёхугольник (75,6 м длины и 68,4 м ширины), образующий три </a:t>
            </a:r>
            <a:r>
              <a:rPr lang="ru-RU" sz="6400" b="1" dirty="0" smtClean="0">
                <a:hlinkClick r:id="rId2" tooltip="Неф"/>
              </a:rPr>
              <a:t>нефа</a:t>
            </a:r>
            <a:r>
              <a:rPr lang="ru-RU" sz="6400" b="1" dirty="0" smtClean="0"/>
              <a:t>: средний — широкий, боковые — более узкие. Это </a:t>
            </a:r>
            <a:r>
              <a:rPr lang="ru-RU" sz="6400" b="1" dirty="0" smtClean="0">
                <a:hlinkClick r:id="rId3" tooltip="Базилика"/>
              </a:rPr>
              <a:t>базилика</a:t>
            </a:r>
            <a:r>
              <a:rPr lang="ru-RU" sz="6400" b="1" dirty="0" smtClean="0"/>
              <a:t> с четырехугольным </a:t>
            </a:r>
            <a:r>
              <a:rPr lang="ru-RU" sz="6400" b="1" dirty="0" err="1" smtClean="0">
                <a:hlinkClick r:id="rId4" tooltip="Средокрестие"/>
              </a:rPr>
              <a:t>средокрестием</a:t>
            </a:r>
            <a:r>
              <a:rPr lang="ru-RU" sz="6400" b="1" dirty="0" smtClean="0"/>
              <a:t>, увенчанным </a:t>
            </a:r>
            <a:r>
              <a:rPr lang="ru-RU" sz="6400" b="1" dirty="0" smtClean="0">
                <a:hlinkClick r:id="rId5" tooltip="Купол"/>
              </a:rPr>
              <a:t>куполом</a:t>
            </a:r>
            <a:r>
              <a:rPr lang="ru-RU" sz="6400" b="1" dirty="0" smtClean="0"/>
              <a:t>. Гигантская купольная система собора стала шедевром архитектурной мысли своего времени. Прочность стен храма достигается, по мнению турецких исследователей, за счёт добавления в строительный раствор экстракта листьев ясеня</a:t>
            </a:r>
            <a:r>
              <a:rPr lang="ru-RU" sz="6400" b="1" baseline="30000" dirty="0" smtClean="0">
                <a:hlinkClick r:id="rId6"/>
              </a:rPr>
              <a:t>[27]</a:t>
            </a:r>
            <a:r>
              <a:rPr lang="ru-RU" sz="6400" b="1" dirty="0" smtClean="0"/>
              <a:t>.</a:t>
            </a:r>
          </a:p>
          <a:p>
            <a:r>
              <a:rPr lang="ru-RU" sz="6400" b="1" dirty="0" smtClean="0"/>
              <a:t>Середина широкого нефа, квадратная в основании, ограничена по углам четырьмя массивными столбами, подпирающими громадные арки, и покрыта довольно плоским куполом 31 м в диаметре, вершина которого отстоит на 51 м от пола</a:t>
            </a:r>
            <a:r>
              <a:rPr lang="ru-RU" sz="6400" b="1" baseline="30000" dirty="0" smtClean="0">
                <a:hlinkClick r:id="rId6"/>
              </a:rPr>
              <a:t>[28]</a:t>
            </a:r>
            <a:r>
              <a:rPr lang="ru-RU" sz="6400" b="1" dirty="0" smtClean="0"/>
              <a:t>. Купол состоит из сорока радиальных арок; в нижних частях </a:t>
            </a:r>
            <a:r>
              <a:rPr lang="ru-RU" sz="6400" b="1" dirty="0" err="1" smtClean="0"/>
              <a:t>межарочных</a:t>
            </a:r>
            <a:r>
              <a:rPr lang="ru-RU" sz="6400" b="1" dirty="0" smtClean="0"/>
              <a:t> промежутков прорезаны арочные окна (их также 40), благодаря чему в нижней части купола создаётся ощущение сплошного светового пояса. Купол связан с перекрываемым прямоугольным в плане пространством с помощью сферических треугольников — парусов — которые в </a:t>
            </a:r>
            <a:r>
              <a:rPr lang="ru-RU" sz="6400" b="1" dirty="0" err="1" smtClean="0"/>
              <a:t>дальненйшем</a:t>
            </a:r>
            <a:r>
              <a:rPr lang="ru-RU" sz="6400" b="1" dirty="0" smtClean="0"/>
              <a:t> получили большое распространение в мировой архитектуре</a:t>
            </a:r>
            <a:r>
              <a:rPr lang="ru-RU" sz="6400" b="1" baseline="30000" dirty="0" smtClean="0">
                <a:hlinkClick r:id="rId6"/>
              </a:rPr>
              <a:t>[28]</a:t>
            </a:r>
            <a:r>
              <a:rPr lang="ru-RU" sz="6400" b="1" dirty="0" smtClean="0"/>
              <a:t>. К </a:t>
            </a:r>
            <a:r>
              <a:rPr lang="ru-RU" sz="6400" b="1" dirty="0" err="1" smtClean="0"/>
              <a:t>подкупольному</a:t>
            </a:r>
            <a:r>
              <a:rPr lang="ru-RU" sz="6400" b="1" dirty="0" smtClean="0"/>
              <a:t> пространству примыкают с востока и запада две колоссальные ниши с полусферическим верхом: в восточную нишу открываются своими арками ещё три меньшие ниши, из которых средняя, служившая алтарной </a:t>
            </a:r>
            <a:r>
              <a:rPr lang="ru-RU" sz="6400" b="1" dirty="0" smtClean="0">
                <a:hlinkClick r:id="rId7" tooltip="Апсида"/>
              </a:rPr>
              <a:t>апсидой</a:t>
            </a:r>
            <a:r>
              <a:rPr lang="ru-RU" sz="6400" b="1" dirty="0" smtClean="0"/>
              <a:t>, глубже остальных и выступает из общего плана храма в виде полукружия; к западной большой нише примыкают также три ниши; из них средняя, представляющая вверху не полусферический, а обыкновенный </a:t>
            </a:r>
            <a:r>
              <a:rPr lang="ru-RU" sz="6400" b="1" dirty="0" err="1" smtClean="0">
                <a:hlinkClick r:id="rId8" tooltip="Коробовый свод"/>
              </a:rPr>
              <a:t>коробовый</a:t>
            </a:r>
            <a:r>
              <a:rPr lang="ru-RU" sz="6400" b="1" dirty="0" smtClean="0">
                <a:hlinkClick r:id="rId8" tooltip="Коробовый свод"/>
              </a:rPr>
              <a:t> свод</a:t>
            </a:r>
            <a:r>
              <a:rPr lang="ru-RU" sz="6400" b="1" dirty="0" smtClean="0"/>
              <a:t>, содержит в себе три двери, ведущие в пристроенные к храму внутренний и внешний </a:t>
            </a:r>
            <a:r>
              <a:rPr lang="ru-RU" sz="6400" b="1" dirty="0" smtClean="0">
                <a:hlinkClick r:id="rId9" tooltip="Притвор"/>
              </a:rPr>
              <a:t>притворы</a:t>
            </a:r>
            <a:r>
              <a:rPr lang="ru-RU" sz="6400" b="1" dirty="0" smtClean="0"/>
              <a:t> (</a:t>
            </a:r>
            <a:r>
              <a:rPr lang="ru-RU" sz="6400" b="1" i="1" dirty="0" err="1" smtClean="0"/>
              <a:t>esonartex</a:t>
            </a:r>
            <a:r>
              <a:rPr lang="ru-RU" sz="6400" b="1" dirty="0" smtClean="0"/>
              <a:t> </a:t>
            </a:r>
            <a:r>
              <a:rPr lang="ru-RU" sz="6400" b="1" dirty="0" err="1" smtClean="0"/>
              <a:t>и</a:t>
            </a:r>
            <a:r>
              <a:rPr lang="ru-RU" sz="6400" b="1" i="1" dirty="0" err="1" smtClean="0"/>
              <a:t>exonartex</a:t>
            </a:r>
            <a:r>
              <a:rPr lang="ru-RU" sz="6400" b="1" dirty="0" smtClean="0"/>
              <a:t>), впереди которых некогда находился теперь несуществующий двор, обнесенный галереей с колоннами.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940152" cy="666936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Подкупольное</a:t>
            </a:r>
            <a:r>
              <a:rPr lang="ru-RU" dirty="0" smtClean="0"/>
              <a:t> пространство с северной и южной сторон сообщается с боковыми нефами с помощью арок, поддерживаемых </a:t>
            </a:r>
            <a:r>
              <a:rPr lang="ru-RU" dirty="0" smtClean="0">
                <a:hlinkClick r:id="rId2" tooltip="Порфир"/>
              </a:rPr>
              <a:t>порфировыми</a:t>
            </a:r>
            <a:r>
              <a:rPr lang="ru-RU" dirty="0" smtClean="0"/>
              <a:t> и </a:t>
            </a:r>
            <a:r>
              <a:rPr lang="ru-RU" dirty="0" smtClean="0">
                <a:hlinkClick r:id="rId3" tooltip="Малахит"/>
              </a:rPr>
              <a:t>малахитовыми</a:t>
            </a:r>
            <a:r>
              <a:rPr lang="ru-RU" dirty="0" smtClean="0"/>
              <a:t> </a:t>
            </a:r>
            <a:r>
              <a:rPr lang="ru-RU" dirty="0" smtClean="0">
                <a:hlinkClick r:id="rId4" tooltip="Колонна (архитектура)"/>
              </a:rPr>
              <a:t>колоннами</a:t>
            </a:r>
            <a:r>
              <a:rPr lang="ru-RU" dirty="0" smtClean="0"/>
              <a:t>, вывезенными их храмов Малой Азии и Египта</a:t>
            </a:r>
            <a:r>
              <a:rPr lang="ru-RU" baseline="30000" dirty="0" smtClean="0">
                <a:hlinkClick r:id="rId5"/>
              </a:rPr>
              <a:t>[28]</a:t>
            </a:r>
            <a:r>
              <a:rPr lang="ru-RU" dirty="0" smtClean="0"/>
              <a:t>; под этими арками идёт ещё по ярусу подобных же арок, которыми открываются в </a:t>
            </a:r>
            <a:r>
              <a:rPr lang="ru-RU" dirty="0" err="1" smtClean="0"/>
              <a:t>подкупольное</a:t>
            </a:r>
            <a:r>
              <a:rPr lang="ru-RU" dirty="0" smtClean="0"/>
              <a:t> пространство устроенные в боковых нефах галереи </a:t>
            </a:r>
            <a:r>
              <a:rPr lang="ru-RU" dirty="0" smtClean="0">
                <a:hlinkClick r:id="rId6" tooltip="Гинекей"/>
              </a:rPr>
              <a:t>гинекея</a:t>
            </a:r>
            <a:r>
              <a:rPr lang="ru-RU" dirty="0" smtClean="0"/>
              <a:t>, а ещё выше — громадные арки, поддерживающие купол, заделаны прямой стеной с окнами, расположенными в три ряда. Кроме этих окон, внутренности храма дают обильное, хотя и несколько рассеянное освещение 40 окон, опоясывающих основание купола, и по пяти окон в больших и малых нишах.</a:t>
            </a:r>
          </a:p>
          <a:p>
            <a:r>
              <a:rPr lang="ru-RU" dirty="0" smtClean="0"/>
              <a:t>Внутренняя </a:t>
            </a:r>
            <a:r>
              <a:rPr lang="ru-RU" dirty="0" smtClean="0"/>
              <a:t>отделка храма продолжалась на протяжении нескольких столетий и отличалась особой роскошью (мозаики на золотом полу, 8 зеленых </a:t>
            </a:r>
            <a:r>
              <a:rPr lang="ru-RU" dirty="0" smtClean="0">
                <a:hlinkClick r:id="rId7" tooltip="Яшма"/>
              </a:rPr>
              <a:t>яшмовых</a:t>
            </a:r>
            <a:r>
              <a:rPr lang="ru-RU" dirty="0" smtClean="0"/>
              <a:t> колонн из </a:t>
            </a:r>
            <a:r>
              <a:rPr lang="ru-RU" dirty="0" smtClean="0">
                <a:hlinkClick r:id="rId8" tooltip="Храм Артемиды в Эфесе"/>
              </a:rPr>
              <a:t>храма Артемиды в Эфесе</a:t>
            </a:r>
            <a:r>
              <a:rPr lang="ru-RU" dirty="0" smtClean="0"/>
              <a:t>). Стены храма также были полностью покрыты мозаиками (как сюжетные композиции, так и орнаменты). Благодаря своей величественной архитектуре и убранству</a:t>
            </a:r>
          </a:p>
          <a:p>
            <a:endParaRPr lang="ru-RU" dirty="0"/>
          </a:p>
        </p:txBody>
      </p:sp>
      <p:pic>
        <p:nvPicPr>
          <p:cNvPr id="2050" name="Picture 2" descr="https://upload.wikimedia.org/wikipedia/commons/thumb/2/27/Ayasofya-Innenansicht.jpg/200px-Ayasofya-Innenansicht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56065" y="332656"/>
            <a:ext cx="3287935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Мозаика апсиды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5040560" cy="5112568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Самый первый мозаичный цикл был создан после </a:t>
            </a:r>
            <a:r>
              <a:rPr lang="ru-RU" sz="1600" b="1" dirty="0" smtClean="0"/>
              <a:t>окончания</a:t>
            </a:r>
            <a:r>
              <a:rPr lang="ru-RU" sz="1600" b="1" dirty="0" smtClean="0"/>
              <a:t> </a:t>
            </a:r>
            <a:r>
              <a:rPr lang="ru-RU" sz="1600" b="1" dirty="0" smtClean="0">
                <a:hlinkClick r:id="rId2" tooltip="Иконоборчество"/>
              </a:rPr>
              <a:t>иконоборчества</a:t>
            </a:r>
            <a:r>
              <a:rPr lang="ru-RU" sz="1600" b="1" dirty="0" smtClean="0"/>
              <a:t> в </a:t>
            </a:r>
            <a:r>
              <a:rPr lang="ru-RU" sz="1600" b="1" dirty="0" smtClean="0">
                <a:hlinkClick r:id="rId3" tooltip="867 год"/>
              </a:rPr>
              <a:t>867 году</a:t>
            </a:r>
            <a:r>
              <a:rPr lang="ru-RU" sz="1600" b="1" dirty="0" smtClean="0"/>
              <a:t>. К ним относятся мозаики </a:t>
            </a:r>
            <a:r>
              <a:rPr lang="ru-RU" sz="1600" b="1" dirty="0" smtClean="0">
                <a:hlinkClick r:id="rId4" tooltip="Апсида"/>
              </a:rPr>
              <a:t>апсиды</a:t>
            </a:r>
            <a:r>
              <a:rPr lang="ru-RU" sz="1600" b="1" dirty="0" smtClean="0"/>
              <a:t> и примыкающей к ней </a:t>
            </a:r>
            <a:r>
              <a:rPr lang="ru-RU" sz="1600" b="1" dirty="0" err="1" smtClean="0">
                <a:hlinkClick r:id="rId5" tooltip="Вима"/>
              </a:rPr>
              <a:t>вимы</a:t>
            </a:r>
            <a:r>
              <a:rPr lang="ru-RU" sz="1600" b="1" dirty="0" smtClean="0"/>
              <a:t>. Манера исполнения этих мозаик роднит их с живописью </a:t>
            </a:r>
            <a:r>
              <a:rPr lang="ru-RU" sz="1600" b="1" dirty="0" smtClean="0">
                <a:hlinkClick r:id="rId6" tooltip="VII век"/>
              </a:rPr>
              <a:t>VII века</a:t>
            </a:r>
            <a:r>
              <a:rPr lang="ru-RU" sz="1600" b="1" baseline="30000" dirty="0" smtClean="0">
                <a:hlinkClick r:id="rId7"/>
              </a:rPr>
              <a:t>[30]</a:t>
            </a:r>
            <a:r>
              <a:rPr lang="ru-RU" sz="1600" b="1" dirty="0" smtClean="0"/>
              <a:t>. В апсиде помещено тронное изображение </a:t>
            </a:r>
            <a:r>
              <a:rPr lang="ru-RU" sz="1600" b="1" dirty="0" smtClean="0">
                <a:hlinkClick r:id="rId8" tooltip="Богородица"/>
              </a:rPr>
              <a:t>Богородицы</a:t>
            </a:r>
            <a:r>
              <a:rPr lang="ru-RU" sz="1600" b="1" dirty="0" smtClean="0"/>
              <a:t>, держащей перед собой на коленях младенца Христа. На сводах </a:t>
            </a:r>
            <a:r>
              <a:rPr lang="ru-RU" sz="1600" b="1" dirty="0" err="1" smtClean="0"/>
              <a:t>вимы</a:t>
            </a:r>
            <a:r>
              <a:rPr lang="ru-RU" sz="1600" b="1" dirty="0" smtClean="0"/>
              <a:t> по сторонам от фигуры Богородицы были изображены </a:t>
            </a:r>
            <a:r>
              <a:rPr lang="ru-RU" sz="1600" b="1" dirty="0" smtClean="0"/>
              <a:t>два </a:t>
            </a:r>
            <a:r>
              <a:rPr lang="ru-RU" sz="1600" b="1" dirty="0" smtClean="0">
                <a:hlinkClick r:id="rId9" tooltip="Архангелы"/>
              </a:rPr>
              <a:t>архангела</a:t>
            </a:r>
            <a:r>
              <a:rPr lang="ru-RU" sz="1600" b="1" baseline="30000" dirty="0" smtClean="0">
                <a:hlinkClick r:id="rId7"/>
              </a:rPr>
              <a:t>[31</a:t>
            </a:r>
            <a:r>
              <a:rPr lang="ru-RU" sz="1600" b="1" baseline="30000" dirty="0" smtClean="0">
                <a:hlinkClick r:id="rId7"/>
              </a:rPr>
              <a:t>]</a:t>
            </a:r>
            <a:r>
              <a:rPr lang="ru-RU" sz="1600" b="1" dirty="0" smtClean="0"/>
              <a:t> (сохранилась только мозаика с </a:t>
            </a:r>
            <a:r>
              <a:rPr lang="ru-RU" sz="1600" b="1" dirty="0" smtClean="0">
                <a:hlinkClick r:id="rId10" tooltip="Архангел Гавриил"/>
              </a:rPr>
              <a:t>архангелом Гавриилом</a:t>
            </a:r>
            <a:r>
              <a:rPr lang="ru-RU" sz="1600" b="1" dirty="0" smtClean="0"/>
              <a:t>. По краю </a:t>
            </a:r>
            <a:r>
              <a:rPr lang="ru-RU" sz="1600" b="1" dirty="0" err="1" smtClean="0"/>
              <a:t>конхи</a:t>
            </a:r>
            <a:r>
              <a:rPr lang="ru-RU" sz="1600" b="1" dirty="0" smtClean="0"/>
              <a:t> была помещена греческая надпись (почти полностью утрачена) со следующим текстом: «</a:t>
            </a:r>
            <a:r>
              <a:rPr lang="ru-RU" sz="1600" b="1" i="1" dirty="0" smtClean="0"/>
              <a:t>Изображения, которые обманщики здесь низвергли, благочестивые правители восстановили</a:t>
            </a:r>
            <a:r>
              <a:rPr lang="ru-RU" sz="1600" b="1" dirty="0" smtClean="0"/>
              <a:t>»</a:t>
            </a:r>
            <a:r>
              <a:rPr lang="ru-RU" sz="1600" b="1" baseline="30000" dirty="0" smtClean="0">
                <a:hlinkClick r:id="rId7"/>
              </a:rPr>
              <a:t>[32]</a:t>
            </a:r>
            <a:r>
              <a:rPr lang="ru-RU" sz="1600" b="1" dirty="0" smtClean="0"/>
              <a:t>. Русский паломник </a:t>
            </a:r>
            <a:r>
              <a:rPr lang="ru-RU" sz="1600" b="1" dirty="0" smtClean="0">
                <a:hlinkClick r:id="rId11" tooltip="Антоний Новгородский"/>
              </a:rPr>
              <a:t>Антоний Новгородский</a:t>
            </a:r>
            <a:r>
              <a:rPr lang="ru-RU" sz="1600" b="1" dirty="0" smtClean="0"/>
              <a:t>, посетивший Константинополь около </a:t>
            </a:r>
            <a:r>
              <a:rPr lang="ru-RU" sz="1600" b="1" dirty="0" smtClean="0">
                <a:hlinkClick r:id="rId12" tooltip="1200 год"/>
              </a:rPr>
              <a:t>1200 года</a:t>
            </a:r>
            <a:r>
              <a:rPr lang="ru-RU" sz="1600" b="1" dirty="0" smtClean="0"/>
              <a:t> сообщает, что мозаика апсиды была создана иконописцем </a:t>
            </a:r>
            <a:r>
              <a:rPr lang="ru-RU" sz="1600" b="1" dirty="0" smtClean="0">
                <a:hlinkClick r:id="rId13" tooltip="Лазарь Константинопольский"/>
              </a:rPr>
              <a:t>Лазарем</a:t>
            </a:r>
            <a:r>
              <a:rPr lang="ru-RU" sz="1600" b="1" dirty="0" smtClean="0"/>
              <a:t>, пострадавшим в период иконоборчества, а после </a:t>
            </a:r>
            <a:r>
              <a:rPr lang="ru-RU" sz="1600" b="1" dirty="0" smtClean="0">
                <a:hlinkClick r:id="rId14" tooltip="Торжество Православия"/>
              </a:rPr>
              <a:t>Торжества Православия</a:t>
            </a:r>
            <a:r>
              <a:rPr lang="ru-RU" sz="1600" b="1" dirty="0" smtClean="0"/>
              <a:t> получившем широкое признание. </a:t>
            </a:r>
            <a:endParaRPr lang="ru-RU" sz="1600" b="1" dirty="0"/>
          </a:p>
        </p:txBody>
      </p:sp>
      <p:pic>
        <p:nvPicPr>
          <p:cNvPr id="1026" name="Picture 2" descr="https://upload.wikimedia.org/wikipedia/commons/thumb/a/ad/Apse_mosaic_Hagia_Sophia_Virgin_and_Child.jpg/220px-Apse_mosaic_Hagia_Sophia_Virgin_and_Child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940152" y="1484784"/>
            <a:ext cx="2808312" cy="3982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Портрет императора Александра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5436096" cy="3600400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На северо-западном столбе северной галереи собора находится мозаичный портрет императора </a:t>
            </a:r>
            <a:r>
              <a:rPr lang="ru-RU" sz="1200" b="1" dirty="0" smtClean="0">
                <a:hlinkClick r:id="rId2" tooltip="Александр (византийский император)"/>
              </a:rPr>
              <a:t>Александра</a:t>
            </a:r>
            <a:r>
              <a:rPr lang="ru-RU" sz="1200" b="1" dirty="0" smtClean="0"/>
              <a:t>. Он был открыт в ходе реставрационных работ </a:t>
            </a:r>
            <a:r>
              <a:rPr lang="ru-RU" sz="1200" b="1" dirty="0" smtClean="0">
                <a:hlinkClick r:id="rId3" tooltip="1958 год"/>
              </a:rPr>
              <a:t>1958 года</a:t>
            </a:r>
            <a:r>
              <a:rPr lang="ru-RU" sz="1200" b="1" dirty="0" smtClean="0"/>
              <a:t> и имеет точную датировку </a:t>
            </a:r>
            <a:r>
              <a:rPr lang="ru-RU" sz="1200" b="1" dirty="0" smtClean="0">
                <a:hlinkClick r:id="rId4" tooltip="912 год"/>
              </a:rPr>
              <a:t>912 годом</a:t>
            </a:r>
            <a:r>
              <a:rPr lang="ru-RU" sz="1200" b="1" baseline="30000" dirty="0" smtClean="0">
                <a:hlinkClick r:id="rId5"/>
              </a:rPr>
              <a:t>[35]</a:t>
            </a:r>
            <a:r>
              <a:rPr lang="ru-RU" sz="1200" b="1" dirty="0" smtClean="0"/>
              <a:t>. Мозаика относится к типу </a:t>
            </a:r>
            <a:r>
              <a:rPr lang="ru-RU" sz="1200" b="1" dirty="0" err="1" smtClean="0">
                <a:hlinkClick r:id="rId6" tooltip="Вотивные предметы"/>
              </a:rPr>
              <a:t>вотивных</a:t>
            </a:r>
            <a:r>
              <a:rPr lang="ru-RU" sz="1200" b="1" dirty="0" smtClean="0">
                <a:hlinkClick r:id="rId6" tooltip="Вотивные предметы"/>
              </a:rPr>
              <a:t> изображений</a:t>
            </a:r>
            <a:r>
              <a:rPr lang="ru-RU" sz="1200" b="1" dirty="0" smtClean="0"/>
              <a:t> и является прижизненным портретом императора.</a:t>
            </a:r>
          </a:p>
          <a:p>
            <a:r>
              <a:rPr lang="ru-RU" sz="1200" b="1" dirty="0" smtClean="0"/>
              <a:t>Фигура изображена в фронтальной позе, Александр представлен в драгоценном облачении, перепоясанном </a:t>
            </a:r>
            <a:r>
              <a:rPr lang="ru-RU" sz="1200" b="1" dirty="0" err="1" smtClean="0">
                <a:hlinkClick r:id="rId7" tooltip="Лор (иконопись) (страница отсутствует)"/>
              </a:rPr>
              <a:t>лором</a:t>
            </a:r>
            <a:r>
              <a:rPr lang="ru-RU" sz="1200" b="1" dirty="0" smtClean="0"/>
              <a:t>, украшенным драгоценными камнями, и </a:t>
            </a:r>
            <a:r>
              <a:rPr lang="ru-RU" sz="1200" b="1" dirty="0" smtClean="0">
                <a:hlinkClick r:id="rId8" tooltip="Корона"/>
              </a:rPr>
              <a:t>короне</a:t>
            </a:r>
            <a:r>
              <a:rPr lang="ru-RU" sz="1200" b="1" dirty="0" smtClean="0"/>
              <a:t> с подвесками. В правую руку помещён предмет цилиндрической формы (</a:t>
            </a:r>
            <a:r>
              <a:rPr lang="ru-RU" sz="1200" b="1" dirty="0" err="1" smtClean="0"/>
              <a:t>акакия</a:t>
            </a:r>
            <a:r>
              <a:rPr lang="ru-RU" sz="1200" b="1" dirty="0" smtClean="0"/>
              <a:t> или </a:t>
            </a:r>
            <a:r>
              <a:rPr lang="ru-RU" sz="1200" b="1" dirty="0" err="1" smtClean="0"/>
              <a:t>анаксикакия</a:t>
            </a:r>
            <a:r>
              <a:rPr lang="ru-RU" sz="1200" b="1" dirty="0" smtClean="0"/>
              <a:t>), а в левую — </a:t>
            </a:r>
            <a:r>
              <a:rPr lang="ru-RU" sz="1200" b="1" dirty="0" smtClean="0">
                <a:hlinkClick r:id="rId9" tooltip="Держава"/>
              </a:rPr>
              <a:t>держава</a:t>
            </a:r>
            <a:r>
              <a:rPr lang="ru-RU" sz="1200" b="1" dirty="0" smtClean="0"/>
              <a:t>. Мозаика изображает императора за </a:t>
            </a:r>
            <a:r>
              <a:rPr lang="ru-RU" sz="1200" b="1" dirty="0" smtClean="0">
                <a:hlinkClick r:id="rId10" tooltip="Пасхальное богослужение"/>
              </a:rPr>
              <a:t>пасхальным богослужением</a:t>
            </a:r>
            <a:r>
              <a:rPr lang="ru-RU" sz="1200" b="1" dirty="0" smtClean="0"/>
              <a:t>. Согласно книге «О церемониях» в этот день император из Большого дворца шёл в собор, неся в руке </a:t>
            </a:r>
            <a:r>
              <a:rPr lang="ru-RU" sz="1200" b="1" dirty="0" err="1" smtClean="0"/>
              <a:t>акакию</a:t>
            </a:r>
            <a:r>
              <a:rPr lang="ru-RU" sz="1200" b="1" dirty="0" smtClean="0"/>
              <a:t> (по сообщению </a:t>
            </a:r>
            <a:r>
              <a:rPr lang="ru-RU" sz="1200" b="1" dirty="0" smtClean="0">
                <a:hlinkClick r:id="rId11" tooltip="Георгий Кодин"/>
              </a:rPr>
              <a:t>Георгия </a:t>
            </a:r>
            <a:r>
              <a:rPr lang="ru-RU" sz="1200" b="1" dirty="0" err="1" smtClean="0">
                <a:hlinkClick r:id="rId11" tooltip="Георгий Кодин"/>
              </a:rPr>
              <a:t>Кодина</a:t>
            </a:r>
            <a:r>
              <a:rPr lang="ru-RU" sz="1200" b="1" dirty="0" smtClean="0"/>
              <a:t> это был свёрток из </a:t>
            </a:r>
            <a:r>
              <a:rPr lang="ru-RU" sz="1200" b="1" dirty="0" smtClean="0">
                <a:hlinkClick r:id="rId12" tooltip="Шёлк"/>
              </a:rPr>
              <a:t>шёлковой</a:t>
            </a:r>
            <a:r>
              <a:rPr lang="ru-RU" sz="1200" b="1" dirty="0" smtClean="0"/>
              <a:t> ткани, наполненный землёй</a:t>
            </a:r>
            <a:r>
              <a:rPr lang="ru-RU" sz="1200" b="1" baseline="30000" dirty="0" smtClean="0">
                <a:hlinkClick r:id="rId5"/>
              </a:rPr>
              <a:t>[36]</a:t>
            </a:r>
            <a:r>
              <a:rPr lang="ru-RU" sz="1200" b="1" dirty="0" smtClean="0"/>
              <a:t>), и перепоясывался </a:t>
            </a:r>
            <a:r>
              <a:rPr lang="ru-RU" sz="1200" b="1" dirty="0" err="1" smtClean="0"/>
              <a:t>лором</a:t>
            </a:r>
            <a:r>
              <a:rPr lang="ru-RU" sz="1200" b="1" dirty="0" smtClean="0"/>
              <a:t>.</a:t>
            </a:r>
          </a:p>
          <a:p>
            <a:r>
              <a:rPr lang="ru-RU" sz="1200" b="1" dirty="0" smtClean="0"/>
              <a:t>По сторонам от изображения помещены </a:t>
            </a:r>
            <a:r>
              <a:rPr lang="ru-RU" sz="1200" b="1" dirty="0" smtClean="0">
                <a:hlinkClick r:id="rId13" tooltip="Медальон"/>
              </a:rPr>
              <a:t>медальоны</a:t>
            </a:r>
            <a:r>
              <a:rPr lang="ru-RU" sz="1200" b="1" dirty="0" smtClean="0"/>
              <a:t>, содержащие имя императора и </a:t>
            </a:r>
            <a:r>
              <a:rPr lang="ru-RU" sz="1200" b="1" dirty="0" smtClean="0">
                <a:hlinkClick r:id="rId14" tooltip="Монограмма"/>
              </a:rPr>
              <a:t>монограммы</a:t>
            </a:r>
            <a:r>
              <a:rPr lang="ru-RU" sz="1200" b="1" dirty="0" smtClean="0"/>
              <a:t>, расшифровывающиеся как «</a:t>
            </a:r>
            <a:r>
              <a:rPr lang="ru-RU" sz="1200" b="1" i="1" dirty="0" smtClean="0"/>
              <a:t>Господи, помоги твоему слуге, православному благоверному императору</a:t>
            </a:r>
            <a:r>
              <a:rPr lang="ru-RU" sz="1200" b="1" dirty="0" smtClean="0"/>
              <a:t>»</a:t>
            </a:r>
            <a:r>
              <a:rPr lang="ru-RU" sz="1200" b="1" baseline="30000" dirty="0" smtClean="0">
                <a:hlinkClick r:id="rId5"/>
              </a:rPr>
              <a:t>[32]</a:t>
            </a:r>
            <a:r>
              <a:rPr lang="ru-RU" sz="1200" b="1" dirty="0" smtClean="0"/>
              <a:t>. На арках, примыкающих к мозаике с изображением императора Александра, сохранились фрагменты мозаик с орнаментом, выполненных в одно время с портретом</a:t>
            </a:r>
            <a:r>
              <a:rPr lang="ru-RU" sz="1200" b="1" baseline="30000" dirty="0" smtClean="0">
                <a:hlinkClick r:id="rId5"/>
              </a:rPr>
              <a:t>[35]</a:t>
            </a:r>
            <a:r>
              <a:rPr lang="ru-RU" sz="1200" b="1" dirty="0" smtClean="0"/>
              <a:t>. Однако среди них были открыты два фрагмента изображения побегов </a:t>
            </a:r>
            <a:r>
              <a:rPr lang="ru-RU" sz="1200" b="1" dirty="0" smtClean="0">
                <a:hlinkClick r:id="rId15" tooltip="Акант (орнамент)"/>
              </a:rPr>
              <a:t>аканфа</a:t>
            </a:r>
            <a:r>
              <a:rPr lang="ru-RU" sz="1200" b="1" dirty="0" smtClean="0"/>
              <a:t>, датируемых периодом Юстиниана I.</a:t>
            </a:r>
          </a:p>
          <a:p>
            <a:r>
              <a:rPr lang="ru-RU" sz="1200" b="1" dirty="0" smtClean="0"/>
              <a:t>Академик В. Н. Лазарев отмечает, что особенностью данной мозаики является широкое использование серебряных кубиков (по сравнению с золотыми), которые занимают около 1/3 фона мозаики. Также в отдельных местах мозаики (например, большом пальце и на ладони левой руки) кубиками мозаики была непокрыта подготовительная </a:t>
            </a:r>
            <a:r>
              <a:rPr lang="ru-RU" sz="1200" b="1" dirty="0" smtClean="0">
                <a:hlinkClick r:id="rId16" tooltip="Фреска"/>
              </a:rPr>
              <a:t>фресковая живопись</a:t>
            </a:r>
            <a:r>
              <a:rPr lang="ru-RU" sz="1200" b="1" dirty="0" smtClean="0"/>
              <a:t>.</a:t>
            </a:r>
          </a:p>
          <a:p>
            <a:endParaRPr lang="ru-RU" sz="700" dirty="0"/>
          </a:p>
        </p:txBody>
      </p:sp>
      <p:pic>
        <p:nvPicPr>
          <p:cNvPr id="20482" name="Picture 2" descr="https://upload.wikimedia.org/wikipedia/commons/thumb/4/44/Alexandros_mosaic_Hagia_Sophia.JPG/220px-Alexandros_mosaic_Hagia_Sophia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652120" y="1124744"/>
            <a:ext cx="3312368" cy="5360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/>
              <a:t>Рунические </a:t>
            </a:r>
            <a:r>
              <a:rPr lang="ru-RU" sz="4900" dirty="0" smtClean="0"/>
              <a:t>надписи.</a:t>
            </a:r>
            <a:r>
              <a:rPr lang="ru-RU" sz="4900" dirty="0" smtClean="0"/>
              <a:t/>
            </a:r>
            <a:br>
              <a:rPr lang="ru-RU" sz="49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4320480" cy="518457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Рунические надписи в соборе Святой Софии</a:t>
            </a:r>
            <a:r>
              <a:rPr lang="ru-RU" dirty="0" smtClean="0"/>
              <a:t> — надписи, сделанные </a:t>
            </a:r>
            <a:r>
              <a:rPr lang="ru-RU" dirty="0" smtClean="0">
                <a:hlinkClick r:id="rId2" tooltip="Скандинавские руны"/>
              </a:rPr>
              <a:t>скандинавскими рунами</a:t>
            </a:r>
            <a:r>
              <a:rPr lang="ru-RU" dirty="0" smtClean="0"/>
              <a:t> на мраморных парапетах </a:t>
            </a:r>
            <a:r>
              <a:rPr lang="ru-RU" dirty="0" smtClean="0">
                <a:hlinkClick r:id="rId3" tooltip="Софийский собор (Константинополь)"/>
              </a:rPr>
              <a:t>собора Святой Софии</a:t>
            </a:r>
            <a:r>
              <a:rPr lang="ru-RU" dirty="0" smtClean="0"/>
              <a:t> в </a:t>
            </a:r>
            <a:r>
              <a:rPr lang="ru-RU" dirty="0" smtClean="0">
                <a:hlinkClick r:id="rId4" tooltip="Стамбул"/>
              </a:rPr>
              <a:t>Стамбуле</a:t>
            </a:r>
            <a:r>
              <a:rPr lang="ru-RU" dirty="0" smtClean="0"/>
              <a:t>. Вероятно, они были нацарапаны воинами из </a:t>
            </a:r>
            <a:r>
              <a:rPr lang="ru-RU" dirty="0" smtClean="0">
                <a:hlinkClick r:id="rId5" tooltip="Варяги"/>
              </a:rPr>
              <a:t>варяжской гвардии императора</a:t>
            </a:r>
            <a:r>
              <a:rPr lang="ru-RU" dirty="0" smtClean="0"/>
              <a:t> </a:t>
            </a:r>
            <a:r>
              <a:rPr lang="ru-RU" dirty="0" smtClean="0">
                <a:hlinkClick r:id="rId6" tooltip="Византия"/>
              </a:rPr>
              <a:t>Византии</a:t>
            </a:r>
            <a:r>
              <a:rPr lang="ru-RU" dirty="0" smtClean="0"/>
              <a:t> в </a:t>
            </a:r>
            <a:r>
              <a:rPr lang="ru-RU" dirty="0" smtClean="0">
                <a:hlinkClick r:id="rId7" tooltip="Средние века"/>
              </a:rPr>
              <a:t>Средние века</a:t>
            </a:r>
            <a:r>
              <a:rPr lang="ru-RU" dirty="0" smtClean="0"/>
              <a:t>. Первая из рунических надписей была открыта в 1964 году</a:t>
            </a:r>
            <a:r>
              <a:rPr lang="ru-RU" baseline="30000" dirty="0" smtClean="0">
                <a:hlinkClick r:id="rId8"/>
              </a:rPr>
              <a:t>[40]</a:t>
            </a:r>
            <a:r>
              <a:rPr lang="ru-RU" dirty="0" smtClean="0"/>
              <a:t>, затем были найден ещё ряд надписей. Предполагается возможность существования и других рунических надписей, но специальные изыскания подобного рода в соборе не проводились</a:t>
            </a:r>
            <a:endParaRPr lang="ru-RU" dirty="0"/>
          </a:p>
        </p:txBody>
      </p:sp>
      <p:pic>
        <p:nvPicPr>
          <p:cNvPr id="21506" name="Picture 2" descr="https://upload.wikimedia.org/wikipedia/commons/thumb/8/80/Hagia-sofia-viking.jpg/220px-Hagia-sofia-viking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15544" y="1340768"/>
            <a:ext cx="4128456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</TotalTime>
  <Words>82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Собор Святой Софии (Константинополь) </vt:lpstr>
      <vt:lpstr>История Первые постройки  </vt:lpstr>
      <vt:lpstr>История строительства  </vt:lpstr>
      <vt:lpstr>Архитектурные особенности </vt:lpstr>
      <vt:lpstr>Слайд 5</vt:lpstr>
      <vt:lpstr>Мозаика апсиды </vt:lpstr>
      <vt:lpstr>Портрет императора Александра </vt:lpstr>
      <vt:lpstr>Рунические надписи.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Собор Святой Софии (Константинополь)</dc:title>
  <dc:creator>Юлия</dc:creator>
  <cp:lastModifiedBy>Юлия</cp:lastModifiedBy>
  <cp:revision>3</cp:revision>
  <dcterms:created xsi:type="dcterms:W3CDTF">2015-01-18T14:37:39Z</dcterms:created>
  <dcterms:modified xsi:type="dcterms:W3CDTF">2015-01-18T15:05:54Z</dcterms:modified>
</cp:coreProperties>
</file>