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C2ED3-7F1E-4295-B2BD-A30639632D0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618606-3529-43B3-AD09-7E10321B3D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600976" cy="29289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МНОГОЧЛЕН</a:t>
            </a:r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Основные понятия.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214818"/>
            <a:ext cx="4500594" cy="2357454"/>
          </a:xfrm>
        </p:spPr>
        <p:txBody>
          <a:bodyPr/>
          <a:lstStyle/>
          <a:p>
            <a:r>
              <a:rPr lang="ru-RU" dirty="0" smtClean="0"/>
              <a:t>Учитель-практикант </a:t>
            </a:r>
            <a:r>
              <a:rPr lang="ru-RU" dirty="0" err="1" smtClean="0"/>
              <a:t>Тугушева</a:t>
            </a:r>
            <a:r>
              <a:rPr lang="ru-RU" dirty="0" smtClean="0"/>
              <a:t> </a:t>
            </a:r>
            <a:r>
              <a:rPr lang="ru-RU" dirty="0" err="1" smtClean="0"/>
              <a:t>Эльмира</a:t>
            </a:r>
            <a:r>
              <a:rPr lang="ru-RU" dirty="0" smtClean="0"/>
              <a:t> </a:t>
            </a:r>
            <a:r>
              <a:rPr lang="ru-RU" dirty="0" err="1" smtClean="0"/>
              <a:t>Ряшитовна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8229600" cy="1143000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Работа с учебником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1"/>
            <a:ext cx="4714908" cy="25431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6600" dirty="0" smtClean="0"/>
              <a:t>№24.7</a:t>
            </a:r>
            <a:endParaRPr lang="ru-RU" sz="6600" dirty="0"/>
          </a:p>
          <a:p>
            <a:pPr algn="ctr"/>
            <a:r>
              <a:rPr lang="ru-RU" sz="6600" dirty="0" smtClean="0"/>
              <a:t>№ 24.12 </a:t>
            </a:r>
          </a:p>
          <a:p>
            <a:pPr algn="ctr"/>
            <a:r>
              <a:rPr lang="ru-RU" sz="6600" dirty="0" smtClean="0"/>
              <a:t>№24.13</a:t>
            </a:r>
            <a:endParaRPr lang="ru-RU" sz="6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  Домашнее задание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smtClean="0"/>
              <a:t>   Параграф 24 прочитать </a:t>
            </a:r>
            <a:r>
              <a:rPr lang="ru-RU" sz="4000" dirty="0"/>
              <a:t>и выучить основные понятия </a:t>
            </a:r>
            <a:r>
              <a:rPr lang="ru-RU" sz="4000" i="1" dirty="0"/>
              <a:t>( что такое многочлен, стандартный вид многочлена, из чего состоит многочлен)</a:t>
            </a:r>
            <a:r>
              <a:rPr lang="ru-RU" sz="4000" dirty="0"/>
              <a:t>, решить </a:t>
            </a:r>
            <a:r>
              <a:rPr lang="ru-RU" sz="4000" dirty="0">
                <a:solidFill>
                  <a:srgbClr val="FF0000"/>
                </a:solidFill>
              </a:rPr>
              <a:t>№24.6</a:t>
            </a:r>
            <a:r>
              <a:rPr lang="ru-RU" sz="4000" dirty="0" smtClean="0">
                <a:solidFill>
                  <a:srgbClr val="FF0000"/>
                </a:solidFill>
              </a:rPr>
              <a:t>, 24.9, 24.14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836527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8147080" cy="61103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Из данных выражение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</a:t>
            </a:r>
            <a:r>
              <a:rPr lang="en-US" sz="3600" dirty="0" smtClean="0">
                <a:solidFill>
                  <a:srgbClr val="FF0000"/>
                </a:solidFill>
              </a:rPr>
              <a:t>15</a:t>
            </a:r>
            <a:r>
              <a:rPr lang="en-US" sz="3600" i="1" dirty="0" smtClean="0">
                <a:solidFill>
                  <a:srgbClr val="FF0000"/>
                </a:solidFill>
              </a:rPr>
              <a:t>a²bc </a:t>
            </a:r>
            <a:r>
              <a:rPr lang="ru-RU" sz="3600" i="1" dirty="0" smtClean="0">
                <a:solidFill>
                  <a:srgbClr val="FF0000"/>
                </a:solidFill>
              </a:rPr>
              <a:t>;  </a:t>
            </a:r>
            <a:r>
              <a:rPr lang="en-US" sz="3600" dirty="0" smtClean="0">
                <a:solidFill>
                  <a:srgbClr val="FF0000"/>
                </a:solidFill>
              </a:rPr>
              <a:t>13</a:t>
            </a:r>
            <a:r>
              <a:rPr lang="en-US" sz="3600" i="1" dirty="0" smtClean="0">
                <a:solidFill>
                  <a:srgbClr val="FF0000"/>
                </a:solidFill>
              </a:rPr>
              <a:t>ab + </a:t>
            </a:r>
            <a:r>
              <a:rPr lang="en-US" sz="3600" dirty="0" smtClean="0">
                <a:solidFill>
                  <a:srgbClr val="FF0000"/>
                </a:solidFill>
              </a:rPr>
              <a:t>4</a:t>
            </a:r>
            <a:r>
              <a:rPr lang="en-US" sz="3600" i="1" dirty="0" smtClean="0">
                <a:solidFill>
                  <a:srgbClr val="FF0000"/>
                </a:solidFill>
              </a:rPr>
              <a:t>c</a:t>
            </a:r>
            <a:r>
              <a:rPr lang="ru-RU" sz="3600" dirty="0" smtClean="0">
                <a:solidFill>
                  <a:srgbClr val="FF0000"/>
                </a:solidFill>
              </a:rPr>
              <a:t> ;  </a:t>
            </a:r>
            <a:r>
              <a:rPr lang="en-US" sz="3600" dirty="0" smtClean="0">
                <a:solidFill>
                  <a:srgbClr val="FF0000"/>
                </a:solidFill>
              </a:rPr>
              <a:t>28</a:t>
            </a:r>
            <a:r>
              <a:rPr lang="en-US" sz="3600" i="1" dirty="0" smtClean="0">
                <a:solidFill>
                  <a:srgbClr val="FF0000"/>
                </a:solidFill>
              </a:rPr>
              <a:t>a²bc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4x</a:t>
            </a:r>
            <a:r>
              <a:rPr lang="ru-RU" sz="3600" baseline="30000" dirty="0" smtClean="0">
                <a:solidFill>
                  <a:srgbClr val="FF0000"/>
                </a:solidFill>
              </a:rPr>
              <a:t>7</a:t>
            </a:r>
            <a:r>
              <a:rPr lang="ru-RU" sz="3600" dirty="0" smtClean="0">
                <a:solidFill>
                  <a:srgbClr val="FF0000"/>
                </a:solidFill>
              </a:rPr>
              <a:t>y</a:t>
            </a:r>
            <a:r>
              <a:rPr lang="ru-RU" sz="3600" baseline="30000" dirty="0" smtClean="0">
                <a:solidFill>
                  <a:srgbClr val="FF0000"/>
                </a:solidFill>
              </a:rPr>
              <a:t>2</a:t>
            </a:r>
            <a:r>
              <a:rPr lang="ru-RU" sz="3600" dirty="0" smtClean="0">
                <a:solidFill>
                  <a:srgbClr val="FF0000"/>
                </a:solidFill>
              </a:rPr>
              <a:t> +2x</a:t>
            </a:r>
            <a:r>
              <a:rPr lang="ru-RU" sz="3600" baseline="30000" dirty="0" smtClean="0">
                <a:solidFill>
                  <a:srgbClr val="FF0000"/>
                </a:solidFill>
              </a:rPr>
              <a:t>2</a:t>
            </a:r>
            <a:r>
              <a:rPr lang="ru-RU" sz="3600" dirty="0" smtClean="0">
                <a:solidFill>
                  <a:srgbClr val="FF0000"/>
                </a:solidFill>
              </a:rPr>
              <a:t>y</a:t>
            </a:r>
            <a:r>
              <a:rPr lang="ru-RU" sz="3600" baseline="30000" dirty="0" smtClean="0">
                <a:solidFill>
                  <a:srgbClr val="FF0000"/>
                </a:solidFill>
              </a:rPr>
              <a:t>6</a:t>
            </a:r>
            <a:r>
              <a:rPr lang="ru-RU" sz="3600" dirty="0" smtClean="0">
                <a:solidFill>
                  <a:srgbClr val="FF0000"/>
                </a:solidFill>
              </a:rPr>
              <a:t> + </a:t>
            </a:r>
            <a:r>
              <a:rPr lang="ru-RU" sz="3600" dirty="0" err="1" smtClean="0">
                <a:solidFill>
                  <a:srgbClr val="FF0000"/>
                </a:solidFill>
              </a:rPr>
              <a:t>x</a:t>
            </a:r>
            <a:r>
              <a:rPr lang="ru-RU" sz="3600" dirty="0" smtClean="0">
                <a:solidFill>
                  <a:srgbClr val="FF0000"/>
                </a:solidFill>
              </a:rPr>
              <a:t> ; 5х+2ху+7х+3ху;   4х</a:t>
            </a:r>
            <a:r>
              <a:rPr lang="ru-RU" sz="3600" baseline="30000" dirty="0" smtClean="0">
                <a:solidFill>
                  <a:srgbClr val="FF0000"/>
                </a:solidFill>
              </a:rPr>
              <a:t>2</a:t>
            </a:r>
            <a:r>
              <a:rPr lang="ru-RU" sz="3600" baseline="300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выберите:  </a:t>
            </a:r>
          </a:p>
          <a:p>
            <a:r>
              <a:rPr lang="ru-RU" sz="3600" dirty="0" smtClean="0"/>
              <a:t>Одночлены </a:t>
            </a:r>
          </a:p>
          <a:p>
            <a:r>
              <a:rPr lang="ru-RU" sz="3600" dirty="0" smtClean="0"/>
              <a:t>Выражение ,не относящие к одночленам 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32.gif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365154"/>
            <a:ext cx="1785950" cy="3121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Выражение ,не относящие к одночленам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13</a:t>
            </a:r>
            <a:r>
              <a:rPr lang="en-US" i="1" dirty="0" smtClean="0"/>
              <a:t>ab + </a:t>
            </a:r>
            <a:r>
              <a:rPr lang="en-US" dirty="0" smtClean="0"/>
              <a:t>4</a:t>
            </a:r>
            <a:r>
              <a:rPr lang="en-US" i="1" dirty="0" smtClean="0"/>
              <a:t>c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13</a:t>
            </a:r>
            <a:r>
              <a:rPr lang="en-US" i="1" dirty="0" smtClean="0">
                <a:solidFill>
                  <a:srgbClr val="0070C0"/>
                </a:solidFill>
              </a:rPr>
              <a:t>ab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 </a:t>
            </a:r>
            <a:r>
              <a:rPr lang="ru-RU" i="1" dirty="0" smtClean="0">
                <a:solidFill>
                  <a:srgbClr val="0070C0"/>
                </a:solidFill>
              </a:rPr>
              <a:t>4с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(одночлены)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2500306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4x</a:t>
            </a:r>
            <a:r>
              <a:rPr lang="ru-RU" sz="2800" baseline="30000" dirty="0" smtClean="0"/>
              <a:t>7</a:t>
            </a:r>
            <a:r>
              <a:rPr lang="ru-RU" sz="2800" dirty="0" smtClean="0"/>
              <a:t>y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+ 2x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y</a:t>
            </a:r>
            <a:r>
              <a:rPr lang="ru-RU" sz="2800" baseline="30000" dirty="0" smtClean="0"/>
              <a:t>6</a:t>
            </a:r>
            <a:r>
              <a:rPr lang="ru-RU" sz="2800" dirty="0" smtClean="0"/>
              <a:t> + </a:t>
            </a:r>
            <a:r>
              <a:rPr lang="ru-RU" sz="2800" dirty="0" err="1" smtClean="0"/>
              <a:t>x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4429132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5х+2ху+7х+3х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 rot="6577057">
            <a:off x="765794" y="2360297"/>
            <a:ext cx="254297" cy="136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4054657">
            <a:off x="1790281" y="2344121"/>
            <a:ext cx="239185" cy="169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6577057">
            <a:off x="3480437" y="3074677"/>
            <a:ext cx="254297" cy="136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4054657">
            <a:off x="5576495" y="3129940"/>
            <a:ext cx="239185" cy="169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 flipH="1" flipV="1">
            <a:off x="4543127" y="2957807"/>
            <a:ext cx="3434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3244334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(одночлены)</a:t>
            </a:r>
            <a:endParaRPr lang="ru-RU" sz="3600" dirty="0"/>
          </a:p>
        </p:txBody>
      </p:sp>
      <p:sp>
        <p:nvSpPr>
          <p:cNvPr id="13" name="Стрелка вправо 12"/>
          <p:cNvSpPr/>
          <p:nvPr/>
        </p:nvSpPr>
        <p:spPr>
          <a:xfrm rot="6577057">
            <a:off x="5902000" y="5029234"/>
            <a:ext cx="341135" cy="182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707659">
            <a:off x="6631334" y="5178668"/>
            <a:ext cx="366798" cy="167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707659">
            <a:off x="7422715" y="5102145"/>
            <a:ext cx="366798" cy="178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4148513">
            <a:off x="8032426" y="5118223"/>
            <a:ext cx="366798" cy="167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5429264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(одночлены)</a:t>
            </a:r>
            <a:endParaRPr lang="ru-RU" sz="4000" dirty="0"/>
          </a:p>
        </p:txBody>
      </p:sp>
      <p:pic>
        <p:nvPicPr>
          <p:cNvPr id="18" name="Рисунок 17" descr="proffes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857628"/>
            <a:ext cx="2286016" cy="2758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</a:t>
            </a:r>
            <a:r>
              <a:rPr lang="ru-RU" sz="4400" dirty="0" smtClean="0"/>
              <a:t>5х+2ху+7х+3ху</a:t>
            </a:r>
            <a:endParaRPr lang="ru-RU" sz="4400" dirty="0"/>
          </a:p>
          <a:p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571612"/>
            <a:ext cx="3429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       </a:t>
            </a:r>
            <a:r>
              <a:rPr lang="en-US" sz="4400" dirty="0" smtClean="0"/>
              <a:t>13</a:t>
            </a:r>
            <a:r>
              <a:rPr lang="en-US" sz="4400" i="1" dirty="0" smtClean="0"/>
              <a:t>ab + </a:t>
            </a:r>
            <a:r>
              <a:rPr lang="en-US" sz="4400" dirty="0" smtClean="0"/>
              <a:t>4</a:t>
            </a:r>
            <a:r>
              <a:rPr lang="en-US" sz="4400" i="1" dirty="0" smtClean="0"/>
              <a:t>c</a:t>
            </a:r>
            <a:r>
              <a:rPr lang="ru-RU" sz="4400" i="1" dirty="0" smtClean="0"/>
              <a:t>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285992"/>
            <a:ext cx="4429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 </a:t>
            </a:r>
            <a:r>
              <a:rPr lang="en-US" sz="4400" dirty="0" smtClean="0"/>
              <a:t>4x</a:t>
            </a:r>
            <a:r>
              <a:rPr lang="ru-RU" sz="4400" baseline="30000" dirty="0" smtClean="0"/>
              <a:t>7</a:t>
            </a:r>
            <a:r>
              <a:rPr lang="ru-RU" sz="4400" dirty="0" smtClean="0"/>
              <a:t>y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 + 2x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y</a:t>
            </a:r>
            <a:r>
              <a:rPr lang="ru-RU" sz="4400" baseline="30000" dirty="0" smtClean="0"/>
              <a:t>6</a:t>
            </a:r>
            <a:r>
              <a:rPr lang="ru-RU" sz="4400" dirty="0" smtClean="0"/>
              <a:t> + </a:t>
            </a:r>
            <a:r>
              <a:rPr lang="ru-RU" sz="4400" dirty="0" err="1" smtClean="0"/>
              <a:t>x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214686"/>
            <a:ext cx="67229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многочлены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6" descr="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142984"/>
            <a:ext cx="185738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МНОГОЧЛЕНОМ</a:t>
            </a:r>
          </a:p>
          <a:p>
            <a:pPr algn="ctr">
              <a:buNone/>
            </a:pPr>
            <a:endParaRPr lang="ru-RU" sz="800" b="1" dirty="0" smtClean="0"/>
          </a:p>
          <a:p>
            <a:pPr algn="ctr">
              <a:buNone/>
            </a:pPr>
            <a:r>
              <a:rPr lang="ru-RU" sz="4400" b="1" dirty="0" smtClean="0"/>
              <a:t>называют 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i="1" dirty="0" smtClean="0"/>
              <a:t>сумму одночленов</a:t>
            </a:r>
            <a:endParaRPr lang="ru-RU" sz="4400" i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14554"/>
            <a:ext cx="1753694" cy="221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28604"/>
            <a:ext cx="7972452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Слагаемые(одночлены)из </a:t>
            </a:r>
            <a:r>
              <a:rPr lang="ru-RU" sz="3600" dirty="0"/>
              <a:t>которых состоит многочлен,</a:t>
            </a:r>
            <a:r>
              <a:rPr lang="ru-RU" sz="3600" b="1" dirty="0"/>
              <a:t> </a:t>
            </a:r>
            <a:r>
              <a:rPr lang="ru-RU" sz="3600" dirty="0"/>
              <a:t>называют </a:t>
            </a:r>
            <a:r>
              <a:rPr lang="ru-RU" sz="3600" dirty="0">
                <a:solidFill>
                  <a:srgbClr val="FF0000"/>
                </a:solidFill>
              </a:rPr>
              <a:t>членами многочлена</a:t>
            </a:r>
            <a:r>
              <a:rPr lang="ru-RU" sz="3600" dirty="0"/>
              <a:t>:   </a:t>
            </a:r>
            <a:r>
              <a:rPr lang="ru-RU" sz="3600" dirty="0">
                <a:solidFill>
                  <a:srgbClr val="FF0000"/>
                </a:solidFill>
              </a:rPr>
              <a:t>двучлен (</a:t>
            </a:r>
            <a:r>
              <a:rPr lang="ru-RU" sz="3600" dirty="0"/>
              <a:t> например </a:t>
            </a:r>
            <a:r>
              <a:rPr lang="ru-RU" sz="3600" dirty="0" smtClean="0"/>
              <a:t>19</a:t>
            </a:r>
            <a:r>
              <a:rPr lang="en-US" sz="3600" dirty="0" smtClean="0"/>
              <a:t>a</a:t>
            </a:r>
            <a:r>
              <a:rPr lang="ru-RU" sz="3600" dirty="0" smtClean="0"/>
              <a:t>+45</a:t>
            </a:r>
            <a:r>
              <a:rPr lang="en-US" sz="3600" dirty="0" smtClean="0"/>
              <a:t>b</a:t>
            </a:r>
            <a:r>
              <a:rPr lang="ru-RU" sz="3600" dirty="0"/>
              <a:t>), если их три ,то говорят, что дан </a:t>
            </a:r>
            <a:r>
              <a:rPr lang="ru-RU" sz="3600" dirty="0" smtClean="0">
                <a:solidFill>
                  <a:srgbClr val="FF0000"/>
                </a:solidFill>
              </a:rPr>
              <a:t>трехчлен </a:t>
            </a:r>
            <a:r>
              <a:rPr lang="ru-RU" sz="3600" dirty="0" smtClean="0"/>
              <a:t>(например, 10</a:t>
            </a:r>
            <a:r>
              <a:rPr lang="en-US" sz="3600" dirty="0" smtClean="0"/>
              <a:t>a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-6</a:t>
            </a:r>
            <a:r>
              <a:rPr lang="en-US" sz="3600" dirty="0" err="1" smtClean="0"/>
              <a:t>cb</a:t>
            </a:r>
            <a:r>
              <a:rPr lang="ru-RU" sz="3600" dirty="0"/>
              <a:t>+7</a:t>
            </a:r>
            <a:r>
              <a:rPr lang="en-US" sz="3600" dirty="0"/>
              <a:t>c</a:t>
            </a:r>
            <a:r>
              <a:rPr lang="ru-RU" sz="3600" dirty="0"/>
              <a:t>)</a:t>
            </a:r>
          </a:p>
        </p:txBody>
      </p:sp>
      <p:pic>
        <p:nvPicPr>
          <p:cNvPr id="4" name="Рисунок 3" descr="dos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56" y="3000372"/>
            <a:ext cx="2714644" cy="2629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681682"/>
          </a:xfrm>
        </p:spPr>
        <p:txBody>
          <a:bodyPr>
            <a:normAutofit/>
          </a:bodyPr>
          <a:lstStyle/>
          <a:p>
            <a:r>
              <a:rPr lang="ru-RU" b="1" dirty="0"/>
              <a:t>Многочленом стандартного вида называют </a:t>
            </a:r>
            <a:r>
              <a:rPr lang="ru-RU" dirty="0"/>
              <a:t>многочлен, не содержащий подобных одночленов, каждый из которых является одночленом стандартного вида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/>
              <a:t>Многочлены обозначают </a:t>
            </a:r>
            <a:r>
              <a:rPr lang="ru-RU" b="1" i="1" dirty="0" err="1" smtClean="0"/>
              <a:t>p</a:t>
            </a:r>
            <a:r>
              <a:rPr lang="ru-RU" b="1" dirty="0" smtClean="0"/>
              <a:t> или </a:t>
            </a:r>
            <a:r>
              <a:rPr lang="ru-RU" b="1" i="1" dirty="0" smtClean="0"/>
              <a:t>P</a:t>
            </a:r>
            <a:r>
              <a:rPr lang="ru-RU" b="1" dirty="0" smtClean="0"/>
              <a:t>. </a:t>
            </a:r>
            <a:r>
              <a:rPr lang="ru-RU" dirty="0" smtClean="0"/>
              <a:t>С этой буквы начинается греческое слово </a:t>
            </a:r>
            <a:r>
              <a:rPr lang="ru-RU" i="1" dirty="0" err="1" smtClean="0"/>
              <a:t>polys</a:t>
            </a:r>
            <a:r>
              <a:rPr lang="ru-RU" i="1" dirty="0" smtClean="0"/>
              <a:t> </a:t>
            </a:r>
            <a:r>
              <a:rPr lang="ru-RU" dirty="0" smtClean="0"/>
              <a:t> («многий», «многочисленный»). Многочлены в математике также называют полиномами.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29132"/>
            <a:ext cx="200026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Какие выражения являются многочленами   и   объясните почему: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                        </a:t>
            </a:r>
          </a:p>
          <a:p>
            <a:r>
              <a:rPr lang="ru-RU" dirty="0"/>
              <a:t>а) </a:t>
            </a:r>
            <a:r>
              <a:rPr lang="ru-RU" dirty="0" smtClean="0"/>
              <a:t>8</a:t>
            </a:r>
            <a:r>
              <a:rPr lang="ru-RU" i="1" dirty="0" smtClean="0"/>
              <a:t>х²у </a:t>
            </a:r>
            <a:r>
              <a:rPr lang="ru-RU" i="1" dirty="0"/>
              <a:t>         </a:t>
            </a:r>
            <a:endParaRPr lang="ru-RU" i="1" dirty="0" smtClean="0"/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smtClean="0"/>
              <a:t>15</a:t>
            </a:r>
            <a:r>
              <a:rPr lang="ru-RU" i="1" dirty="0" smtClean="0"/>
              <a:t>х²у </a:t>
            </a:r>
            <a:r>
              <a:rPr lang="ru-RU" i="1" dirty="0"/>
              <a:t>+ </a:t>
            </a:r>
            <a:r>
              <a:rPr lang="ru-RU" dirty="0" smtClean="0"/>
              <a:t>10 </a:t>
            </a:r>
            <a:r>
              <a:rPr lang="ru-RU" dirty="0"/>
              <a:t> 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10</a:t>
            </a:r>
            <a:r>
              <a:rPr lang="ru-RU" i="1" dirty="0" smtClean="0"/>
              <a:t>х²у </a:t>
            </a:r>
            <a:r>
              <a:rPr lang="ru-RU" i="1" dirty="0"/>
              <a:t>– </a:t>
            </a:r>
            <a:r>
              <a:rPr lang="ru-RU" dirty="0" smtClean="0"/>
              <a:t>5</a:t>
            </a:r>
            <a:r>
              <a:rPr lang="ru-RU" i="1" dirty="0" smtClean="0"/>
              <a:t>ху +</a:t>
            </a:r>
            <a:r>
              <a:rPr lang="ru-RU" i="1" dirty="0"/>
              <a:t> </a:t>
            </a:r>
            <a:r>
              <a:rPr lang="ru-RU" dirty="0"/>
              <a:t>5</a:t>
            </a:r>
            <a:r>
              <a:rPr lang="ru-RU" i="1" dirty="0"/>
              <a:t>         </a:t>
            </a:r>
            <a:endParaRPr lang="ru-RU" dirty="0"/>
          </a:p>
          <a:p>
            <a:r>
              <a:rPr lang="ru-RU" dirty="0"/>
              <a:t>г) </a:t>
            </a:r>
            <a:r>
              <a:rPr lang="ru-RU" dirty="0" smtClean="0"/>
              <a:t>5</a:t>
            </a:r>
            <a:r>
              <a:rPr lang="ru-RU" i="1" dirty="0" smtClean="0"/>
              <a:t>х</a:t>
            </a:r>
            <a:r>
              <a:rPr lang="en-US" i="1" dirty="0" smtClean="0"/>
              <a:t>y</a:t>
            </a:r>
            <a:r>
              <a:rPr lang="ru-RU" i="1" dirty="0" smtClean="0"/>
              <a:t> </a:t>
            </a:r>
            <a:r>
              <a:rPr lang="ru-RU" i="1" dirty="0"/>
              <a:t>     </a:t>
            </a:r>
            <a:r>
              <a:rPr lang="ru-RU" i="1" dirty="0" smtClean="0"/>
              <a:t>       </a:t>
            </a:r>
            <a:r>
              <a:rPr lang="ru-RU" i="1" dirty="0"/>
              <a:t> </a:t>
            </a:r>
            <a:endParaRPr lang="ru-RU" i="1" dirty="0" smtClean="0"/>
          </a:p>
          <a:p>
            <a:r>
              <a:rPr lang="ru-RU" dirty="0" err="1" smtClean="0"/>
              <a:t>д</a:t>
            </a:r>
            <a:r>
              <a:rPr lang="ru-RU" dirty="0"/>
              <a:t>) 3</a:t>
            </a:r>
            <a:r>
              <a:rPr lang="ru-RU" i="1" dirty="0"/>
              <a:t>х + </a:t>
            </a:r>
            <a:r>
              <a:rPr lang="ru-RU" dirty="0"/>
              <a:t>5</a:t>
            </a:r>
            <a:r>
              <a:rPr lang="ru-RU" i="1" dirty="0"/>
              <a:t>у             </a:t>
            </a:r>
            <a:endParaRPr lang="ru-RU" i="1" dirty="0" smtClean="0"/>
          </a:p>
          <a:p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smtClean="0"/>
              <a:t>8</a:t>
            </a:r>
            <a:r>
              <a:rPr lang="ru-RU" i="1" dirty="0" smtClean="0"/>
              <a:t>х² </a:t>
            </a:r>
            <a:r>
              <a:rPr lang="ru-RU" i="1" dirty="0"/>
              <a:t>+ </a:t>
            </a:r>
            <a:r>
              <a:rPr lang="ru-RU" dirty="0"/>
              <a:t>5</a:t>
            </a:r>
            <a:r>
              <a:rPr lang="ru-RU" i="1" dirty="0"/>
              <a:t>ху + </a:t>
            </a:r>
            <a:r>
              <a:rPr lang="ru-RU" dirty="0"/>
              <a:t>10 </a:t>
            </a:r>
            <a:r>
              <a:rPr lang="ru-RU" i="1" dirty="0"/>
              <a:t>       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7" descr="school02-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286256"/>
            <a:ext cx="17272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люс 4"/>
          <p:cNvSpPr/>
          <p:nvPr/>
        </p:nvSpPr>
        <p:spPr>
          <a:xfrm>
            <a:off x="2643174" y="300037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357554" y="3429000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2214546" y="4357694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3143240" y="4857760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2000232" y="2643182"/>
            <a:ext cx="50006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785918" y="4071942"/>
            <a:ext cx="50006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929330"/>
            <a:ext cx="6072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Caption" pitchFamily="18" charset="0"/>
                <a:ea typeface="Times New Roman" pitchFamily="18" charset="0"/>
              </a:rPr>
              <a:t>   Назовите двучлены (трехчлены)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Даны одночлены: </a:t>
            </a:r>
            <a:r>
              <a:rPr lang="ru-RU" sz="2800" dirty="0" smtClean="0"/>
              <a:t>10</a:t>
            </a:r>
            <a:r>
              <a:rPr lang="ru-RU" sz="2800" i="1" dirty="0" smtClean="0"/>
              <a:t>а</a:t>
            </a:r>
            <a:r>
              <a:rPr lang="ru-RU" sz="2800" dirty="0"/>
              <a:t>;   </a:t>
            </a:r>
            <a:r>
              <a:rPr lang="ru-RU" sz="2800" dirty="0" smtClean="0"/>
              <a:t>8</a:t>
            </a:r>
            <a:r>
              <a:rPr lang="ru-RU" sz="2800" i="1" dirty="0" smtClean="0"/>
              <a:t>аb</a:t>
            </a:r>
            <a:r>
              <a:rPr lang="ru-RU" sz="2800" dirty="0"/>
              <a:t>;  </a:t>
            </a:r>
            <a:r>
              <a:rPr lang="ru-RU" sz="2800" dirty="0" smtClean="0"/>
              <a:t> -8</a:t>
            </a:r>
            <a:r>
              <a:rPr lang="ru-RU" sz="2800" i="1" dirty="0" smtClean="0"/>
              <a:t>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; 20</a:t>
            </a:r>
            <a:r>
              <a:rPr lang="ru-RU" sz="2800" i="1" dirty="0" smtClean="0"/>
              <a:t>а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ru-RU" sz="2800" dirty="0" smtClean="0"/>
              <a:t> -2,5</a:t>
            </a:r>
            <a:r>
              <a:rPr lang="ru-RU" sz="2800" i="1" dirty="0" smtClean="0"/>
              <a:t>аbс</a:t>
            </a:r>
            <a:r>
              <a:rPr lang="ru-RU" sz="2800" dirty="0" smtClean="0"/>
              <a:t>; </a:t>
            </a:r>
            <a:r>
              <a:rPr lang="ru-RU" sz="2800" dirty="0"/>
              <a:t> </a:t>
            </a:r>
            <a:r>
              <a:rPr lang="ru-RU" sz="2800" dirty="0" smtClean="0"/>
              <a:t>15</a:t>
            </a:r>
            <a:r>
              <a:rPr lang="en-US" sz="2800" dirty="0" err="1" smtClean="0"/>
              <a:t>abc</a:t>
            </a:r>
            <a:r>
              <a:rPr lang="ru-RU" sz="2800" dirty="0" smtClean="0"/>
              <a:t>;</a:t>
            </a:r>
            <a:r>
              <a:rPr lang="ru-RU" sz="2800" dirty="0"/>
              <a:t>  </a:t>
            </a:r>
            <a:r>
              <a:rPr lang="ru-RU" sz="2800" dirty="0" smtClean="0"/>
              <a:t>–</a:t>
            </a:r>
            <a:r>
              <a:rPr lang="ru-RU" sz="2800" dirty="0"/>
              <a:t> </a:t>
            </a:r>
            <a:r>
              <a:rPr lang="ru-RU" sz="2800" i="1" dirty="0"/>
              <a:t>а</a:t>
            </a:r>
            <a:r>
              <a:rPr lang="ru-RU" sz="2800" baseline="30000" dirty="0"/>
              <a:t>2</a:t>
            </a:r>
            <a:r>
              <a:rPr lang="ru-RU" sz="2800" dirty="0"/>
              <a:t>.</a:t>
            </a: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</a:rPr>
              <a:t>Составьте из них:</a:t>
            </a:r>
          </a:p>
          <a:p>
            <a:r>
              <a:rPr lang="ru-RU" sz="2800" dirty="0"/>
              <a:t>а) многочлен, в котором нет подобных членов</a:t>
            </a:r>
          </a:p>
          <a:p>
            <a:r>
              <a:rPr lang="ru-RU" sz="2800" dirty="0"/>
              <a:t>б) многочлен, в котором есть подобные члены</a:t>
            </a:r>
          </a:p>
          <a:p>
            <a:r>
              <a:rPr lang="ru-RU" sz="2800" dirty="0"/>
              <a:t>г) выражения, которые не являются многочленами</a:t>
            </a:r>
          </a:p>
          <a:p>
            <a:endParaRPr lang="ru-RU" sz="2800" dirty="0"/>
          </a:p>
        </p:txBody>
      </p:sp>
      <p:pic>
        <p:nvPicPr>
          <p:cNvPr id="4" name="Рисунок 3" descr="32.gif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071942"/>
            <a:ext cx="1973630" cy="2328867"/>
          </a:xfrm>
          <a:prstGeom prst="rect">
            <a:avLst/>
          </a:prstGeom>
        </p:spPr>
      </p:pic>
      <p:pic>
        <p:nvPicPr>
          <p:cNvPr id="5" name="Рисунок 4" descr="anime-knigi-2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857628"/>
            <a:ext cx="1428760" cy="2683281"/>
          </a:xfrm>
          <a:prstGeom prst="rect">
            <a:avLst/>
          </a:prstGeom>
        </p:spPr>
      </p:pic>
      <p:pic>
        <p:nvPicPr>
          <p:cNvPr id="6" name="Рисунок 5" descr="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4500570"/>
            <a:ext cx="1857378" cy="1857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182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Тема:  МНОГОЧЛЕН. Основные понятия.</vt:lpstr>
      <vt:lpstr>Слайд 2</vt:lpstr>
      <vt:lpstr>Выражение ,не относящие к одночленам</vt:lpstr>
      <vt:lpstr>Слайд 4</vt:lpstr>
      <vt:lpstr>Слайд 5</vt:lpstr>
      <vt:lpstr>Слайд 6</vt:lpstr>
      <vt:lpstr>Слайд 7</vt:lpstr>
      <vt:lpstr>Какие выражения являются многочленами   и   объясните почему: </vt:lpstr>
      <vt:lpstr>Слайд 9</vt:lpstr>
      <vt:lpstr>    Работа с учебником </vt:lpstr>
      <vt:lpstr>           Домашнее задание.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МНОГОЧЛЕН и его стандартный вид </dc:title>
  <dc:creator>Admin</dc:creator>
  <cp:lastModifiedBy>Admin</cp:lastModifiedBy>
  <cp:revision>21</cp:revision>
  <dcterms:created xsi:type="dcterms:W3CDTF">2015-02-03T19:33:09Z</dcterms:created>
  <dcterms:modified xsi:type="dcterms:W3CDTF">2015-02-15T21:33:52Z</dcterms:modified>
</cp:coreProperties>
</file>