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135EB-A87F-445C-8F45-6A070E21BA82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77F41-E331-4245-85F8-8CB53CD9C4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111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6478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5461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1753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9991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9882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665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7573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8294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135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1468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578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7951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3591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3301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40043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704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73526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09686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740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84174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7003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4779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494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08258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647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2070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559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7072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448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437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670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7376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6722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7577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0988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8256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9547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5405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0346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0235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9315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6934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AF2A-1DFE-4284-9BA0-38E327E9BDA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0596-D860-4216-9686-8EEA3AAC6E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5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9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gif-jpg-png.ru/_ph/39/835162476.pn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ild-bike.ru/upload/resize_cache/iblock/e7d/1600_1200_140cd750bba9870f18aada2478b24840a/2048x1152_26_quadro_2_yellow-copy.png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astochka-madou.ucoz.ru/_ld/5/45415145.jpg" TargetMode="External"/><Relationship Id="rId5" Type="http://schemas.openxmlformats.org/officeDocument/2006/relationships/hyperlink" Target="http://golovinskiy.mos.ru/upload/medialibrary/093/pdd.jpg" TargetMode="External"/><Relationship Id="rId4" Type="http://schemas.openxmlformats.org/officeDocument/2006/relationships/hyperlink" Target="http://foto.fastimagess.ru/img-q5y5x5n4g4041456w4t4q2x5t5f5v4a4a4x5p4v2o4o4/uploads/2016/10/29/20345100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07896" y="1954956"/>
            <a:ext cx="6086006" cy="16312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СВОЯ ИГРА</a:t>
            </a:r>
          </a:p>
          <a:p>
            <a:pPr algn="ctr"/>
            <a:r>
              <a:rPr lang="ru-RU" sz="3600" b="1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«Чтобы путь был светлым»</a:t>
            </a:r>
            <a:endParaRPr lang="ru-RU" sz="3600" b="1" dirty="0" smtClean="0">
              <a:ln w="1016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(для учеников </a:t>
            </a:r>
            <a:r>
              <a:rPr lang="ru-RU" sz="280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класса) </a:t>
            </a:r>
            <a:endParaRPr lang="ru-RU" sz="2800" dirty="0">
              <a:ln w="1016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8481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флик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39843" y="4845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55775" y="127085"/>
            <a:ext cx="6873037" cy="86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Сосновская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средняя общеобразовательная школа №1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18025" y="5004072"/>
            <a:ext cx="3851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Мишукова Ольга Ивановна,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начальных классов,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Тамбовская область, 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Сосновский р-н,  р. п. Сосновка</a:t>
            </a:r>
          </a:p>
        </p:txBody>
      </p:sp>
      <p:pic>
        <p:nvPicPr>
          <p:cNvPr id="12" name="Рисунок 11" descr="8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137285" y="5096656"/>
            <a:ext cx="2788170" cy="1568346"/>
          </a:xfrm>
          <a:prstGeom prst="rect">
            <a:avLst/>
          </a:prstGeom>
        </p:spPr>
      </p:pic>
      <p:pic>
        <p:nvPicPr>
          <p:cNvPr id="13" name="Рисунок 12" descr="Buratino_podpis.gif"/>
          <p:cNvPicPr>
            <a:picLocks noChangeAspect="1"/>
          </p:cNvPicPr>
          <p:nvPr/>
        </p:nvPicPr>
        <p:blipFill>
          <a:blip r:embed="rId8" cstate="email"/>
          <a:srcRect r="10233" b="32121"/>
          <a:stretch>
            <a:fillRect/>
          </a:stretch>
        </p:blipFill>
        <p:spPr>
          <a:xfrm>
            <a:off x="0" y="2639830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2352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0498" y="1750940"/>
            <a:ext cx="4735773" cy="25545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чего светоотражающие жилеты необходимы инспекторам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дорожным рабочим?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57798" y="5452205"/>
            <a:ext cx="5471410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Быть заметней на дороге и обезопасить свою жизнь.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фл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9745" y="273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18106940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5606" y="1855871"/>
            <a:ext cx="4735773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kern="0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Что должен делать пешеход, </a:t>
            </a:r>
            <a:br>
              <a:rPr lang="ru-RU" sz="3200" kern="0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200" kern="0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чтобы стать заметней </a:t>
            </a:r>
          </a:p>
          <a:p>
            <a:pPr lvl="0" algn="ctr"/>
            <a:r>
              <a:rPr lang="ru-RU" sz="3200" kern="0" dirty="0" smtClean="0">
                <a:solidFill>
                  <a:prstClr val="white"/>
                </a:solidFill>
                <a:latin typeface="Times New Roman"/>
                <a:ea typeface="Calibri"/>
                <a:cs typeface="Times New Roman"/>
              </a:rPr>
              <a:t>для водителя?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08290" y="5092441"/>
            <a:ext cx="8124668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Надеть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световозвращающий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жилет или иметь на одежде или рюкзаке (сумке) светоотражающие элементы.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фл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9745" y="273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296917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449" y="2125695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световозвращатели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так называются?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83239" y="5512166"/>
            <a:ext cx="7280969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B5353"/>
              </a:buClr>
              <a:buSzPct val="70000"/>
            </a:pPr>
            <a:r>
              <a:rPr lang="ru-RU" sz="3200" kern="0" dirty="0" smtClean="0">
                <a:solidFill>
                  <a:schemeClr val="bg1"/>
                </a:solidFill>
                <a:latin typeface="Times New Roman"/>
              </a:rPr>
              <a:t>Они возвращают свет в тот источник, откуда он пришёл.</a:t>
            </a:r>
            <a:endParaRPr lang="ru-RU" sz="3200" kern="0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фл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9745" y="273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15408786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0557" y="2440488"/>
            <a:ext cx="4735773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Почему светится </a:t>
            </a:r>
          </a:p>
          <a:p>
            <a:pPr algn="ctr"/>
            <a:r>
              <a:rPr lang="ru-RU" sz="3200" dirty="0" err="1" smtClean="0"/>
              <a:t>катафот</a:t>
            </a:r>
            <a:r>
              <a:rPr lang="ru-RU" sz="3200" dirty="0" smtClean="0"/>
              <a:t> велосипеда?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08289" y="5528183"/>
            <a:ext cx="8094687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B5353"/>
              </a:buClr>
              <a:buSzPct val="70000"/>
            </a:pPr>
            <a:r>
              <a:rPr lang="ru-RU" sz="3200" kern="0" dirty="0" smtClean="0">
                <a:solidFill>
                  <a:schemeClr val="bg1"/>
                </a:solidFill>
                <a:latin typeface="Times New Roman"/>
              </a:rPr>
              <a:t>Он состоит из многогранных пирамидок и отражает свет от внешнего источника</a:t>
            </a:r>
            <a:r>
              <a:rPr lang="ru-RU" sz="2800" kern="0" dirty="0" smtClean="0">
                <a:solidFill>
                  <a:schemeClr val="bg1"/>
                </a:solidFill>
                <a:latin typeface="Times New Roman"/>
              </a:rPr>
              <a:t>. </a:t>
            </a:r>
            <a:endParaRPr lang="ru-RU" sz="2800" kern="0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фл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9745" y="273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229737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0617" y="2650351"/>
            <a:ext cx="4735773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Почему у кошек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темноте светятся глаза?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8349" y="5737019"/>
            <a:ext cx="828956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В них отражается свет от внешнего источника.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фл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9745" y="273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3901164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508" y="1406166"/>
            <a:ext cx="4735773" cy="35394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какого расстояния водитель может увидеть пешехода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световозвращающем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жилете или в одежде со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световозвращающими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элементами?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59399" y="5737018"/>
            <a:ext cx="473577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С расстояния 400 метров.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фл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9745" y="273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503061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5410" y="2425498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переводится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английского языка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слово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фликер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87582" y="5752008"/>
            <a:ext cx="5321508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Мерцать, сверкать, мигать.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фл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9745" y="273571"/>
            <a:ext cx="2263436" cy="1795784"/>
          </a:xfrm>
          <a:prstGeom prst="ellips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3616190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0518" y="2575399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с латинского языка переводится слово «велосипед»?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88789" y="5737018"/>
            <a:ext cx="279130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Быстроног.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8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9843" y="389745"/>
            <a:ext cx="2788170" cy="1568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9948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0635" y="2425498"/>
            <a:ext cx="4735773" cy="2062103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имя великого художника Возрождения, который нарисовал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эскиз велосипеда.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99243" y="5647078"/>
            <a:ext cx="3855604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Леонардо да Винчи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8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9843" y="389745"/>
            <a:ext cx="2788170" cy="1568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8451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5548" y="2230626"/>
            <a:ext cx="4735773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Каким правилам подчиняется велосипедист, если он ведет велосипед руками?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492709" y="5632088"/>
            <a:ext cx="5107395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Правилам для пешеходов.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8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9843" y="389745"/>
            <a:ext cx="2788170" cy="1568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9208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09600" y="467102"/>
            <a:ext cx="3755572" cy="84908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школа пешехода</a:t>
            </a:r>
            <a:endParaRPr lang="ru-RU" sz="3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" y="1414157"/>
            <a:ext cx="3755572" cy="84908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чудо </a:t>
            </a:r>
            <a:r>
              <a:rPr lang="ru-RU" sz="3600" dirty="0" err="1" smtClean="0"/>
              <a:t>фликер</a:t>
            </a:r>
            <a:endParaRPr lang="ru-RU" sz="3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600" y="2391271"/>
            <a:ext cx="3755572" cy="84908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велогонки</a:t>
            </a:r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" y="3327441"/>
            <a:ext cx="3755572" cy="84908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автосказка</a:t>
            </a:r>
            <a:endParaRPr lang="ru-RU" sz="3600" dirty="0"/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4746171" y="467102"/>
            <a:ext cx="870858" cy="859971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794922" y="46710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6843673" y="46710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7892424" y="46710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6" name="Скругленный прямоугольник 15">
            <a:hlinkClick r:id="rId7" action="ppaction://hlinksldjump"/>
          </p:cNvPr>
          <p:cNvSpPr/>
          <p:nvPr/>
        </p:nvSpPr>
        <p:spPr>
          <a:xfrm>
            <a:off x="8941175" y="46710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7" name="Скругленный прямоугольник 16">
            <a:hlinkClick r:id="rId8" action="ppaction://hlinksldjump"/>
          </p:cNvPr>
          <p:cNvSpPr/>
          <p:nvPr/>
        </p:nvSpPr>
        <p:spPr>
          <a:xfrm>
            <a:off x="9989926" y="456217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8" name="Скругленный прямоугольник 17">
            <a:hlinkClick r:id="rId9" action="ppaction://hlinksldjump"/>
          </p:cNvPr>
          <p:cNvSpPr/>
          <p:nvPr/>
        </p:nvSpPr>
        <p:spPr>
          <a:xfrm>
            <a:off x="11038677" y="45621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20" name="Скругленный прямоугольник 19">
            <a:hlinkClick r:id="rId10" action="ppaction://hlinksldjump"/>
          </p:cNvPr>
          <p:cNvSpPr/>
          <p:nvPr/>
        </p:nvSpPr>
        <p:spPr>
          <a:xfrm>
            <a:off x="4746171" y="144941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21" name="Скругленный прямоугольник 20">
            <a:hlinkClick r:id="rId11" action="ppaction://hlinksldjump"/>
          </p:cNvPr>
          <p:cNvSpPr/>
          <p:nvPr/>
        </p:nvSpPr>
        <p:spPr>
          <a:xfrm>
            <a:off x="5794922" y="144941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22" name="Скругленный прямоугольник 21">
            <a:hlinkClick r:id="rId12" action="ppaction://hlinksldjump"/>
          </p:cNvPr>
          <p:cNvSpPr/>
          <p:nvPr/>
        </p:nvSpPr>
        <p:spPr>
          <a:xfrm>
            <a:off x="6843673" y="144941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23" name="Скругленный прямоугольник 22">
            <a:hlinkClick r:id="rId13" action="ppaction://hlinksldjump"/>
          </p:cNvPr>
          <p:cNvSpPr/>
          <p:nvPr/>
        </p:nvSpPr>
        <p:spPr>
          <a:xfrm>
            <a:off x="7892424" y="144941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24" name="Скругленный прямоугольник 23">
            <a:hlinkClick r:id="rId14" action="ppaction://hlinksldjump"/>
          </p:cNvPr>
          <p:cNvSpPr/>
          <p:nvPr/>
        </p:nvSpPr>
        <p:spPr>
          <a:xfrm>
            <a:off x="8941175" y="1449412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25" name="Скругленный прямоугольник 24">
            <a:hlinkClick r:id="rId15" action="ppaction://hlinksldjump"/>
          </p:cNvPr>
          <p:cNvSpPr/>
          <p:nvPr/>
        </p:nvSpPr>
        <p:spPr>
          <a:xfrm>
            <a:off x="9989926" y="1438527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26" name="Скругленный прямоугольник 25">
            <a:hlinkClick r:id="rId16" action="ppaction://hlinksldjump"/>
          </p:cNvPr>
          <p:cNvSpPr/>
          <p:nvPr/>
        </p:nvSpPr>
        <p:spPr>
          <a:xfrm>
            <a:off x="11038677" y="143852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27" name="Скругленный прямоугольник 26">
            <a:hlinkClick r:id="rId17" action="ppaction://hlinksldjump"/>
          </p:cNvPr>
          <p:cNvSpPr/>
          <p:nvPr/>
        </p:nvSpPr>
        <p:spPr>
          <a:xfrm>
            <a:off x="4746171" y="242652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28" name="Скругленный прямоугольник 27">
            <a:hlinkClick r:id="rId18" action="ppaction://hlinksldjump"/>
          </p:cNvPr>
          <p:cNvSpPr/>
          <p:nvPr/>
        </p:nvSpPr>
        <p:spPr>
          <a:xfrm>
            <a:off x="5794922" y="242652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29" name="Скругленный прямоугольник 28">
            <a:hlinkClick r:id="rId19" action="ppaction://hlinksldjump"/>
          </p:cNvPr>
          <p:cNvSpPr/>
          <p:nvPr/>
        </p:nvSpPr>
        <p:spPr>
          <a:xfrm>
            <a:off x="6843673" y="242652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30" name="Скругленный прямоугольник 29">
            <a:hlinkClick r:id="rId20" action="ppaction://hlinksldjump"/>
          </p:cNvPr>
          <p:cNvSpPr/>
          <p:nvPr/>
        </p:nvSpPr>
        <p:spPr>
          <a:xfrm>
            <a:off x="7892424" y="242652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31" name="Скругленный прямоугольник 30">
            <a:hlinkClick r:id="rId21" action="ppaction://hlinksldjump"/>
          </p:cNvPr>
          <p:cNvSpPr/>
          <p:nvPr/>
        </p:nvSpPr>
        <p:spPr>
          <a:xfrm>
            <a:off x="8941175" y="242652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32" name="Скругленный прямоугольник 31">
            <a:hlinkClick r:id="rId22" action="ppaction://hlinksldjump"/>
          </p:cNvPr>
          <p:cNvSpPr/>
          <p:nvPr/>
        </p:nvSpPr>
        <p:spPr>
          <a:xfrm>
            <a:off x="9989926" y="2415641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33" name="Скругленный прямоугольник 32">
            <a:hlinkClick r:id="rId23" action="ppaction://hlinksldjump"/>
          </p:cNvPr>
          <p:cNvSpPr/>
          <p:nvPr/>
        </p:nvSpPr>
        <p:spPr>
          <a:xfrm>
            <a:off x="11038677" y="2415640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34" name="Скругленный прямоугольник 33">
            <a:hlinkClick r:id="rId24" action="ppaction://hlinksldjump"/>
          </p:cNvPr>
          <p:cNvSpPr/>
          <p:nvPr/>
        </p:nvSpPr>
        <p:spPr>
          <a:xfrm>
            <a:off x="4746171" y="336269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35" name="Скругленный прямоугольник 34">
            <a:hlinkClick r:id="rId25" action="ppaction://hlinksldjump"/>
          </p:cNvPr>
          <p:cNvSpPr/>
          <p:nvPr/>
        </p:nvSpPr>
        <p:spPr>
          <a:xfrm>
            <a:off x="5794922" y="336269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2</a:t>
            </a:r>
            <a:endParaRPr lang="ru-RU" sz="5400" dirty="0"/>
          </a:p>
        </p:txBody>
      </p:sp>
      <p:sp>
        <p:nvSpPr>
          <p:cNvPr id="36" name="Скругленный прямоугольник 35">
            <a:hlinkClick r:id="rId26" action="ppaction://hlinksldjump"/>
          </p:cNvPr>
          <p:cNvSpPr/>
          <p:nvPr/>
        </p:nvSpPr>
        <p:spPr>
          <a:xfrm>
            <a:off x="6843673" y="336269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3</a:t>
            </a:r>
            <a:endParaRPr lang="ru-RU" sz="5400" dirty="0"/>
          </a:p>
        </p:txBody>
      </p:sp>
      <p:sp>
        <p:nvSpPr>
          <p:cNvPr id="37" name="Скругленный прямоугольник 36">
            <a:hlinkClick r:id="rId27" action="ppaction://hlinksldjump"/>
          </p:cNvPr>
          <p:cNvSpPr/>
          <p:nvPr/>
        </p:nvSpPr>
        <p:spPr>
          <a:xfrm>
            <a:off x="7892424" y="336269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38" name="Скругленный прямоугольник 37">
            <a:hlinkClick r:id="rId28" action="ppaction://hlinksldjump"/>
          </p:cNvPr>
          <p:cNvSpPr/>
          <p:nvPr/>
        </p:nvSpPr>
        <p:spPr>
          <a:xfrm>
            <a:off x="8941175" y="3362696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39" name="Скругленный прямоугольник 38">
            <a:hlinkClick r:id="rId28" action="ppaction://hlinksldjump"/>
          </p:cNvPr>
          <p:cNvSpPr/>
          <p:nvPr/>
        </p:nvSpPr>
        <p:spPr>
          <a:xfrm>
            <a:off x="9989926" y="3351811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40" name="Скругленный прямоугольник 39">
            <a:hlinkClick r:id="rId29" action="ppaction://hlinksldjump"/>
          </p:cNvPr>
          <p:cNvSpPr/>
          <p:nvPr/>
        </p:nvSpPr>
        <p:spPr>
          <a:xfrm>
            <a:off x="11038677" y="3351810"/>
            <a:ext cx="870858" cy="8599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980442" y="5281670"/>
            <a:ext cx="1736597" cy="6333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зебра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Овал 48"/>
          <p:cNvSpPr>
            <a:spLocks/>
          </p:cNvSpPr>
          <p:nvPr/>
        </p:nvSpPr>
        <p:spPr>
          <a:xfrm>
            <a:off x="1492233" y="604303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>
            <a:spLocks/>
          </p:cNvSpPr>
          <p:nvPr/>
        </p:nvSpPr>
        <p:spPr>
          <a:xfrm>
            <a:off x="1495190" y="604303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52" name="Овал 51"/>
          <p:cNvSpPr>
            <a:spLocks/>
          </p:cNvSpPr>
          <p:nvPr/>
        </p:nvSpPr>
        <p:spPr>
          <a:xfrm>
            <a:off x="1492233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53" name="Овал 52"/>
          <p:cNvSpPr>
            <a:spLocks/>
          </p:cNvSpPr>
          <p:nvPr/>
        </p:nvSpPr>
        <p:spPr>
          <a:xfrm>
            <a:off x="1468349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54" name="Овал 53"/>
          <p:cNvSpPr>
            <a:spLocks/>
          </p:cNvSpPr>
          <p:nvPr/>
        </p:nvSpPr>
        <p:spPr>
          <a:xfrm>
            <a:off x="1409563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55" name="Овал 54"/>
          <p:cNvSpPr>
            <a:spLocks/>
          </p:cNvSpPr>
          <p:nvPr/>
        </p:nvSpPr>
        <p:spPr>
          <a:xfrm>
            <a:off x="1464905" y="60430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56" name="Овал 55"/>
          <p:cNvSpPr/>
          <p:nvPr/>
        </p:nvSpPr>
        <p:spPr>
          <a:xfrm>
            <a:off x="1472344" y="606268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57" name="Овал 56"/>
          <p:cNvSpPr/>
          <p:nvPr/>
        </p:nvSpPr>
        <p:spPr>
          <a:xfrm>
            <a:off x="1454573" y="606811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58" name="Овал 57"/>
          <p:cNvSpPr/>
          <p:nvPr/>
        </p:nvSpPr>
        <p:spPr>
          <a:xfrm>
            <a:off x="1481901" y="606811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59" name="Овал 58"/>
          <p:cNvSpPr/>
          <p:nvPr/>
        </p:nvSpPr>
        <p:spPr>
          <a:xfrm>
            <a:off x="1430003" y="606589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60" name="Овал 59"/>
          <p:cNvSpPr/>
          <p:nvPr/>
        </p:nvSpPr>
        <p:spPr>
          <a:xfrm>
            <a:off x="1397492" y="6067461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61" name="Овал 60"/>
          <p:cNvSpPr>
            <a:spLocks/>
          </p:cNvSpPr>
          <p:nvPr/>
        </p:nvSpPr>
        <p:spPr>
          <a:xfrm>
            <a:off x="1478944" y="604302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62" name="Овал 61"/>
          <p:cNvSpPr/>
          <p:nvPr/>
        </p:nvSpPr>
        <p:spPr>
          <a:xfrm>
            <a:off x="1461730" y="607241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63" name="Овал 62"/>
          <p:cNvSpPr/>
          <p:nvPr/>
        </p:nvSpPr>
        <p:spPr>
          <a:xfrm>
            <a:off x="1471306" y="607620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64" name="Овал 63"/>
          <p:cNvSpPr>
            <a:spLocks/>
          </p:cNvSpPr>
          <p:nvPr/>
        </p:nvSpPr>
        <p:spPr>
          <a:xfrm>
            <a:off x="1481901" y="60515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65" name="Овал 64"/>
          <p:cNvSpPr/>
          <p:nvPr/>
        </p:nvSpPr>
        <p:spPr>
          <a:xfrm>
            <a:off x="1438327" y="607620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66" name="Овал 65"/>
          <p:cNvSpPr/>
          <p:nvPr/>
        </p:nvSpPr>
        <p:spPr>
          <a:xfrm>
            <a:off x="1491098" y="606588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67" name="Овал 66"/>
          <p:cNvSpPr>
            <a:spLocks/>
          </p:cNvSpPr>
          <p:nvPr/>
        </p:nvSpPr>
        <p:spPr>
          <a:xfrm>
            <a:off x="1491098" y="605334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68" name="Овал 67"/>
          <p:cNvSpPr/>
          <p:nvPr/>
        </p:nvSpPr>
        <p:spPr>
          <a:xfrm>
            <a:off x="1385129" y="604302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69" name="Овал 68"/>
          <p:cNvSpPr>
            <a:spLocks/>
          </p:cNvSpPr>
          <p:nvPr/>
        </p:nvSpPr>
        <p:spPr>
          <a:xfrm>
            <a:off x="1427014" y="604302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70" name="Овал 69"/>
          <p:cNvSpPr/>
          <p:nvPr/>
        </p:nvSpPr>
        <p:spPr>
          <a:xfrm>
            <a:off x="1449050" y="607780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71" name="Овал 70"/>
          <p:cNvSpPr>
            <a:spLocks/>
          </p:cNvSpPr>
          <p:nvPr/>
        </p:nvSpPr>
        <p:spPr>
          <a:xfrm>
            <a:off x="1469747" y="604416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72" name="Овал 71"/>
          <p:cNvSpPr/>
          <p:nvPr/>
        </p:nvSpPr>
        <p:spPr>
          <a:xfrm>
            <a:off x="1461173" y="606366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73" name="Овал 72"/>
          <p:cNvSpPr/>
          <p:nvPr/>
        </p:nvSpPr>
        <p:spPr>
          <a:xfrm>
            <a:off x="1469459" y="607459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74" name="Овал 73"/>
          <p:cNvSpPr/>
          <p:nvPr/>
        </p:nvSpPr>
        <p:spPr>
          <a:xfrm>
            <a:off x="1405424" y="606365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75" name="Овал 74"/>
          <p:cNvSpPr/>
          <p:nvPr/>
        </p:nvSpPr>
        <p:spPr>
          <a:xfrm>
            <a:off x="1462109" y="606269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918099" y="5301627"/>
            <a:ext cx="1736597" cy="6333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err="1" smtClean="0">
                <a:solidFill>
                  <a:schemeClr val="accent6">
                    <a:lumMod val="75000"/>
                  </a:schemeClr>
                </a:solidFill>
              </a:rPr>
              <a:t>разУХАБистые</a:t>
            </a:r>
            <a:endParaRPr lang="ru-RU" sz="1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Овал 78"/>
          <p:cNvSpPr>
            <a:spLocks/>
          </p:cNvSpPr>
          <p:nvPr/>
        </p:nvSpPr>
        <p:spPr>
          <a:xfrm>
            <a:off x="3320308" y="605282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>
            <a:spLocks/>
          </p:cNvSpPr>
          <p:nvPr/>
        </p:nvSpPr>
        <p:spPr>
          <a:xfrm>
            <a:off x="3335226" y="606159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81" name="Овал 80"/>
          <p:cNvSpPr>
            <a:spLocks/>
          </p:cNvSpPr>
          <p:nvPr/>
        </p:nvSpPr>
        <p:spPr>
          <a:xfrm>
            <a:off x="3429890" y="60629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82" name="Овал 81"/>
          <p:cNvSpPr>
            <a:spLocks/>
          </p:cNvSpPr>
          <p:nvPr/>
        </p:nvSpPr>
        <p:spPr>
          <a:xfrm>
            <a:off x="3406006" y="60629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83" name="Овал 82"/>
          <p:cNvSpPr>
            <a:spLocks/>
          </p:cNvSpPr>
          <p:nvPr/>
        </p:nvSpPr>
        <p:spPr>
          <a:xfrm>
            <a:off x="3400938" y="606328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84" name="Овал 83"/>
          <p:cNvSpPr>
            <a:spLocks/>
          </p:cNvSpPr>
          <p:nvPr/>
        </p:nvSpPr>
        <p:spPr>
          <a:xfrm>
            <a:off x="3402562" y="60629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85" name="Овал 84"/>
          <p:cNvSpPr/>
          <p:nvPr/>
        </p:nvSpPr>
        <p:spPr>
          <a:xfrm>
            <a:off x="3420327" y="60271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86" name="Овал 85"/>
          <p:cNvSpPr/>
          <p:nvPr/>
        </p:nvSpPr>
        <p:spPr>
          <a:xfrm>
            <a:off x="3425282" y="6046041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87" name="Овал 86"/>
          <p:cNvSpPr/>
          <p:nvPr/>
        </p:nvSpPr>
        <p:spPr>
          <a:xfrm>
            <a:off x="3323135" y="605506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88" name="Овал 87"/>
          <p:cNvSpPr/>
          <p:nvPr/>
        </p:nvSpPr>
        <p:spPr>
          <a:xfrm>
            <a:off x="3313199" y="602926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89" name="Овал 88"/>
          <p:cNvSpPr/>
          <p:nvPr/>
        </p:nvSpPr>
        <p:spPr>
          <a:xfrm>
            <a:off x="3421899" y="605252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90" name="Овал 89"/>
          <p:cNvSpPr>
            <a:spLocks/>
          </p:cNvSpPr>
          <p:nvPr/>
        </p:nvSpPr>
        <p:spPr>
          <a:xfrm>
            <a:off x="3416601" y="606298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91" name="Овал 90"/>
          <p:cNvSpPr/>
          <p:nvPr/>
        </p:nvSpPr>
        <p:spPr>
          <a:xfrm>
            <a:off x="3322786" y="605791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92" name="Овал 91"/>
          <p:cNvSpPr/>
          <p:nvPr/>
        </p:nvSpPr>
        <p:spPr>
          <a:xfrm>
            <a:off x="3387612" y="607443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93" name="Овал 92"/>
          <p:cNvSpPr>
            <a:spLocks/>
          </p:cNvSpPr>
          <p:nvPr/>
        </p:nvSpPr>
        <p:spPr>
          <a:xfrm>
            <a:off x="3419558" y="60714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94" name="Овал 93"/>
          <p:cNvSpPr/>
          <p:nvPr/>
        </p:nvSpPr>
        <p:spPr>
          <a:xfrm>
            <a:off x="3420327" y="606335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95" name="Овал 94"/>
          <p:cNvSpPr/>
          <p:nvPr/>
        </p:nvSpPr>
        <p:spPr>
          <a:xfrm>
            <a:off x="3386055" y="605366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96" name="Овал 95"/>
          <p:cNvSpPr>
            <a:spLocks/>
          </p:cNvSpPr>
          <p:nvPr/>
        </p:nvSpPr>
        <p:spPr>
          <a:xfrm>
            <a:off x="3385211" y="60733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97" name="Овал 96"/>
          <p:cNvSpPr/>
          <p:nvPr/>
        </p:nvSpPr>
        <p:spPr>
          <a:xfrm>
            <a:off x="3320579" y="605152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98" name="Овал 97"/>
          <p:cNvSpPr>
            <a:spLocks/>
          </p:cNvSpPr>
          <p:nvPr/>
        </p:nvSpPr>
        <p:spPr>
          <a:xfrm>
            <a:off x="3364671" y="606298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99" name="Овал 98"/>
          <p:cNvSpPr/>
          <p:nvPr/>
        </p:nvSpPr>
        <p:spPr>
          <a:xfrm>
            <a:off x="3364278" y="602280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100" name="Овал 99"/>
          <p:cNvSpPr>
            <a:spLocks/>
          </p:cNvSpPr>
          <p:nvPr/>
        </p:nvSpPr>
        <p:spPr>
          <a:xfrm>
            <a:off x="3385632" y="606412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101" name="Овал 100"/>
          <p:cNvSpPr/>
          <p:nvPr/>
        </p:nvSpPr>
        <p:spPr>
          <a:xfrm>
            <a:off x="3376825" y="600579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102" name="Овал 101"/>
          <p:cNvSpPr/>
          <p:nvPr/>
        </p:nvSpPr>
        <p:spPr>
          <a:xfrm>
            <a:off x="3353820" y="6072286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103" name="Овал 102"/>
          <p:cNvSpPr/>
          <p:nvPr/>
        </p:nvSpPr>
        <p:spPr>
          <a:xfrm>
            <a:off x="3363312" y="6028662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104" name="Овал 103"/>
          <p:cNvSpPr/>
          <p:nvPr/>
        </p:nvSpPr>
        <p:spPr>
          <a:xfrm>
            <a:off x="3355474" y="605250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902177" y="5330221"/>
            <a:ext cx="1736597" cy="6333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новый поворот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Овал 105"/>
          <p:cNvSpPr>
            <a:spLocks/>
          </p:cNvSpPr>
          <p:nvPr/>
        </p:nvSpPr>
        <p:spPr>
          <a:xfrm>
            <a:off x="5557391" y="6080421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>
            <a:spLocks/>
          </p:cNvSpPr>
          <p:nvPr/>
        </p:nvSpPr>
        <p:spPr>
          <a:xfrm>
            <a:off x="5560348" y="608041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08" name="Овал 107"/>
          <p:cNvSpPr>
            <a:spLocks/>
          </p:cNvSpPr>
          <p:nvPr/>
        </p:nvSpPr>
        <p:spPr>
          <a:xfrm>
            <a:off x="5557391" y="608041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109" name="Овал 108"/>
          <p:cNvSpPr>
            <a:spLocks/>
          </p:cNvSpPr>
          <p:nvPr/>
        </p:nvSpPr>
        <p:spPr>
          <a:xfrm>
            <a:off x="5533507" y="608041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ru-RU" sz="2400" b="1" dirty="0"/>
          </a:p>
        </p:txBody>
      </p:sp>
      <p:sp>
        <p:nvSpPr>
          <p:cNvPr id="110" name="Овал 109"/>
          <p:cNvSpPr>
            <a:spLocks/>
          </p:cNvSpPr>
          <p:nvPr/>
        </p:nvSpPr>
        <p:spPr>
          <a:xfrm>
            <a:off x="5474721" y="608041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ru-RU" sz="2400" b="1" dirty="0"/>
          </a:p>
        </p:txBody>
      </p:sp>
      <p:sp>
        <p:nvSpPr>
          <p:cNvPr id="111" name="Овал 110"/>
          <p:cNvSpPr>
            <a:spLocks/>
          </p:cNvSpPr>
          <p:nvPr/>
        </p:nvSpPr>
        <p:spPr>
          <a:xfrm>
            <a:off x="5530063" y="608041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12" name="Овал 111"/>
          <p:cNvSpPr/>
          <p:nvPr/>
        </p:nvSpPr>
        <p:spPr>
          <a:xfrm>
            <a:off x="5526619" y="61305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113" name="Овал 112"/>
          <p:cNvSpPr/>
          <p:nvPr/>
        </p:nvSpPr>
        <p:spPr>
          <a:xfrm>
            <a:off x="5519731" y="6105504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  <a:endParaRPr lang="ru-RU" sz="2400" b="1" dirty="0"/>
          </a:p>
        </p:txBody>
      </p:sp>
      <p:sp>
        <p:nvSpPr>
          <p:cNvPr id="114" name="Овал 113"/>
          <p:cNvSpPr/>
          <p:nvPr/>
        </p:nvSpPr>
        <p:spPr>
          <a:xfrm>
            <a:off x="5547059" y="610549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15" name="Овал 114"/>
          <p:cNvSpPr/>
          <p:nvPr/>
        </p:nvSpPr>
        <p:spPr>
          <a:xfrm>
            <a:off x="5495161" y="610327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116" name="Овал 115"/>
          <p:cNvSpPr/>
          <p:nvPr/>
        </p:nvSpPr>
        <p:spPr>
          <a:xfrm>
            <a:off x="5548618" y="6126137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endParaRPr lang="ru-RU" sz="2400" b="1" dirty="0"/>
          </a:p>
        </p:txBody>
      </p:sp>
      <p:sp>
        <p:nvSpPr>
          <p:cNvPr id="117" name="Овал 116"/>
          <p:cNvSpPr>
            <a:spLocks/>
          </p:cNvSpPr>
          <p:nvPr/>
        </p:nvSpPr>
        <p:spPr>
          <a:xfrm>
            <a:off x="5544102" y="608041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11</a:t>
            </a:r>
            <a:endParaRPr lang="ru-RU" sz="2400" b="1" dirty="0"/>
          </a:p>
        </p:txBody>
      </p:sp>
      <p:sp>
        <p:nvSpPr>
          <p:cNvPr id="118" name="Овал 117"/>
          <p:cNvSpPr/>
          <p:nvPr/>
        </p:nvSpPr>
        <p:spPr>
          <a:xfrm>
            <a:off x="5536464" y="613059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12</a:t>
            </a:r>
            <a:endParaRPr lang="ru-RU" sz="2400" b="1" dirty="0"/>
          </a:p>
        </p:txBody>
      </p:sp>
      <p:sp>
        <p:nvSpPr>
          <p:cNvPr id="119" name="Овал 118"/>
          <p:cNvSpPr/>
          <p:nvPr/>
        </p:nvSpPr>
        <p:spPr>
          <a:xfrm>
            <a:off x="5536464" y="611359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13</a:t>
            </a:r>
            <a:endParaRPr lang="ru-RU" sz="2400" b="1" dirty="0"/>
          </a:p>
        </p:txBody>
      </p:sp>
      <p:sp>
        <p:nvSpPr>
          <p:cNvPr id="120" name="Овал 119"/>
          <p:cNvSpPr>
            <a:spLocks/>
          </p:cNvSpPr>
          <p:nvPr/>
        </p:nvSpPr>
        <p:spPr>
          <a:xfrm>
            <a:off x="5547059" y="608891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14</a:t>
            </a:r>
            <a:endParaRPr lang="ru-RU" sz="2400" b="1" dirty="0"/>
          </a:p>
        </p:txBody>
      </p:sp>
      <p:sp>
        <p:nvSpPr>
          <p:cNvPr id="121" name="Овал 120"/>
          <p:cNvSpPr/>
          <p:nvPr/>
        </p:nvSpPr>
        <p:spPr>
          <a:xfrm>
            <a:off x="5503485" y="611358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ru-RU" sz="2400" b="1" dirty="0"/>
          </a:p>
        </p:txBody>
      </p:sp>
      <p:sp>
        <p:nvSpPr>
          <p:cNvPr id="122" name="Овал 121"/>
          <p:cNvSpPr/>
          <p:nvPr/>
        </p:nvSpPr>
        <p:spPr>
          <a:xfrm>
            <a:off x="5556256" y="6103271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16</a:t>
            </a:r>
            <a:endParaRPr lang="ru-RU" sz="2400" b="1" dirty="0"/>
          </a:p>
        </p:txBody>
      </p:sp>
      <p:sp>
        <p:nvSpPr>
          <p:cNvPr id="123" name="Овал 122"/>
          <p:cNvSpPr>
            <a:spLocks/>
          </p:cNvSpPr>
          <p:nvPr/>
        </p:nvSpPr>
        <p:spPr>
          <a:xfrm>
            <a:off x="5556256" y="6090729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ru-RU" sz="2400" b="1" dirty="0"/>
          </a:p>
        </p:txBody>
      </p:sp>
      <p:sp>
        <p:nvSpPr>
          <p:cNvPr id="124" name="Овал 123"/>
          <p:cNvSpPr/>
          <p:nvPr/>
        </p:nvSpPr>
        <p:spPr>
          <a:xfrm>
            <a:off x="5524612" y="613422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18</a:t>
            </a:r>
            <a:endParaRPr lang="ru-RU" sz="2400" b="1" dirty="0"/>
          </a:p>
        </p:txBody>
      </p:sp>
      <p:sp>
        <p:nvSpPr>
          <p:cNvPr id="125" name="Овал 124"/>
          <p:cNvSpPr>
            <a:spLocks/>
          </p:cNvSpPr>
          <p:nvPr/>
        </p:nvSpPr>
        <p:spPr>
          <a:xfrm>
            <a:off x="5492172" y="608041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19</a:t>
            </a:r>
            <a:endParaRPr lang="ru-RU" sz="2400" b="1" dirty="0"/>
          </a:p>
        </p:txBody>
      </p:sp>
      <p:sp>
        <p:nvSpPr>
          <p:cNvPr id="126" name="Овал 125"/>
          <p:cNvSpPr/>
          <p:nvPr/>
        </p:nvSpPr>
        <p:spPr>
          <a:xfrm>
            <a:off x="5514208" y="6115195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20</a:t>
            </a:r>
            <a:endParaRPr lang="ru-RU" sz="2400" b="1" dirty="0"/>
          </a:p>
        </p:txBody>
      </p:sp>
      <p:sp>
        <p:nvSpPr>
          <p:cNvPr id="127" name="Овал 126"/>
          <p:cNvSpPr>
            <a:spLocks/>
          </p:cNvSpPr>
          <p:nvPr/>
        </p:nvSpPr>
        <p:spPr>
          <a:xfrm>
            <a:off x="5534905" y="608155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21</a:t>
            </a:r>
            <a:endParaRPr lang="ru-RU" sz="2400" b="1" dirty="0"/>
          </a:p>
        </p:txBody>
      </p:sp>
      <p:sp>
        <p:nvSpPr>
          <p:cNvPr id="128" name="Овал 127"/>
          <p:cNvSpPr/>
          <p:nvPr/>
        </p:nvSpPr>
        <p:spPr>
          <a:xfrm>
            <a:off x="5526331" y="6101048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ru-RU" sz="2400" b="1" dirty="0"/>
          </a:p>
        </p:txBody>
      </p:sp>
      <p:sp>
        <p:nvSpPr>
          <p:cNvPr id="129" name="Овал 128"/>
          <p:cNvSpPr/>
          <p:nvPr/>
        </p:nvSpPr>
        <p:spPr>
          <a:xfrm>
            <a:off x="5534617" y="6111983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23</a:t>
            </a:r>
            <a:endParaRPr lang="ru-RU" sz="2400" b="1" dirty="0"/>
          </a:p>
        </p:txBody>
      </p:sp>
      <p:sp>
        <p:nvSpPr>
          <p:cNvPr id="130" name="Овал 129"/>
          <p:cNvSpPr/>
          <p:nvPr/>
        </p:nvSpPr>
        <p:spPr>
          <a:xfrm>
            <a:off x="5556256" y="6124201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24</a:t>
            </a:r>
            <a:endParaRPr lang="ru-RU" sz="2400" b="1" dirty="0"/>
          </a:p>
        </p:txBody>
      </p:sp>
      <p:sp>
        <p:nvSpPr>
          <p:cNvPr id="131" name="Овал 130"/>
          <p:cNvSpPr/>
          <p:nvPr/>
        </p:nvSpPr>
        <p:spPr>
          <a:xfrm>
            <a:off x="5527267" y="6100080"/>
            <a:ext cx="760782" cy="71260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882565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0538" y="2095715"/>
            <a:ext cx="4735773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каком возрасте разрешается выезжать на велосипеде на дороги общего пользования?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88368" y="5452206"/>
            <a:ext cx="8499422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моложе 14 лет. С 7 до 14 лет можно кататься только по тротуарам и велодорожкам.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8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9843" y="389745"/>
            <a:ext cx="2788170" cy="1568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2388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508" y="2215635"/>
            <a:ext cx="4735773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Закончи фразу. Правила требуют, чтобы у велосипеда были исправны: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33141" y="5707038"/>
            <a:ext cx="6981166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Тормоз, руль, звуковой сигнал, цепь.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8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9843" y="389745"/>
            <a:ext cx="2788170" cy="1568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2485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0518" y="1316226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означает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этот сигнал велосипедиста?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89379" y="5722029"/>
            <a:ext cx="473577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Сигнал торможения.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8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9843" y="389745"/>
            <a:ext cx="2788170" cy="1568346"/>
          </a:xfrm>
          <a:prstGeom prst="rect">
            <a:avLst/>
          </a:prstGeom>
        </p:spPr>
      </p:pic>
      <p:pic>
        <p:nvPicPr>
          <p:cNvPr id="9" name="Picture 2" descr="http://novoselickoe.ru/images/2017/iyn/19.06/01/image00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71803" y="3090149"/>
            <a:ext cx="2383436" cy="241124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="" xmlns:p14="http://schemas.microsoft.com/office/powerpoint/2010/main" val="1853944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0617" y="2065733"/>
            <a:ext cx="4735773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каком городе России впервые были разработаны правила езды на велосипеде?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99439" y="5662067"/>
            <a:ext cx="4735773" cy="58477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в Санкт-Петербурге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8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39843" y="389745"/>
            <a:ext cx="2788170" cy="1568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1699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0656" y="2170665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чём ехал Емеля из русской народной сказки к царю во дворец?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23897" y="5677058"/>
            <a:ext cx="226664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не печи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Рисунок 7" descr="Buratino_podpis.gif"/>
          <p:cNvPicPr>
            <a:picLocks noChangeAspect="1"/>
          </p:cNvPicPr>
          <p:nvPr/>
        </p:nvPicPr>
        <p:blipFill>
          <a:blip r:embed="rId5" cstate="email"/>
          <a:srcRect r="10233" b="32121"/>
          <a:stretch>
            <a:fillRect/>
          </a:stretch>
        </p:blipFill>
        <p:spPr>
          <a:xfrm>
            <a:off x="0" y="331345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6960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0774" y="1660999"/>
            <a:ext cx="4735773" cy="30469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Назовите любимый вид транспорта кота Леопольда из мультипликационного фильма «Приключения кота Леопольда.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49145" y="5722029"/>
            <a:ext cx="2911224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велосипед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9" name="Рисунок 8" descr="Buratino_podpis.gif"/>
          <p:cNvPicPr>
            <a:picLocks noChangeAspect="1"/>
          </p:cNvPicPr>
          <p:nvPr/>
        </p:nvPicPr>
        <p:blipFill>
          <a:blip r:embed="rId5" cstate="email"/>
          <a:srcRect r="10233" b="32121"/>
          <a:stretch>
            <a:fillRect/>
          </a:stretch>
        </p:blipFill>
        <p:spPr>
          <a:xfrm>
            <a:off x="0" y="331345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605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626" y="2020763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 смазывал свой моторчик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который живет на крыше?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88789" y="5722028"/>
            <a:ext cx="2296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вареньем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9" name="Рисунок 8" descr="Buratino_podpis.gif"/>
          <p:cNvPicPr>
            <a:picLocks noChangeAspect="1"/>
          </p:cNvPicPr>
          <p:nvPr/>
        </p:nvPicPr>
        <p:blipFill>
          <a:blip r:embed="rId5" cstate="email"/>
          <a:srcRect r="10233" b="32121"/>
          <a:stretch>
            <a:fillRect/>
          </a:stretch>
        </p:blipFill>
        <p:spPr>
          <a:xfrm>
            <a:off x="0" y="331345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7798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7817" y="2365537"/>
            <a:ext cx="5108514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Личный транспорт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Бабы-Яги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русских народных сказок?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63937" y="5737018"/>
            <a:ext cx="2386568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ступа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9" name="Рисунок 8" descr="Buratino_podpis.gif"/>
          <p:cNvPicPr>
            <a:picLocks noChangeAspect="1"/>
          </p:cNvPicPr>
          <p:nvPr/>
        </p:nvPicPr>
        <p:blipFill>
          <a:blip r:embed="rId5" cstate="email"/>
          <a:srcRect r="10233" b="32121"/>
          <a:stretch>
            <a:fillRect/>
          </a:stretch>
        </p:blipFill>
        <p:spPr>
          <a:xfrm>
            <a:off x="0" y="331345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9990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132" y="1136343"/>
            <a:ext cx="6086006" cy="35394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Механики Винтик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Шпунтик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герои произведения Николая Носова, соорудили чудо-автомобиль. 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использовалось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качестве топлива для этого автомобиля?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63121" y="5662068"/>
            <a:ext cx="6220918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газированную воду с сиропом 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9" name="Рисунок 8" descr="Buratino_podpis.gif"/>
          <p:cNvPicPr>
            <a:picLocks noChangeAspect="1"/>
          </p:cNvPicPr>
          <p:nvPr/>
        </p:nvPicPr>
        <p:blipFill>
          <a:blip r:embed="rId5" cstate="email"/>
          <a:srcRect r="10233" b="32121"/>
          <a:stretch>
            <a:fillRect/>
          </a:stretch>
        </p:blipFill>
        <p:spPr>
          <a:xfrm>
            <a:off x="0" y="331345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20167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528" y="1750940"/>
            <a:ext cx="4735773" cy="25545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Какой подарок сделали родители дяди Федора почтальону Печкину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сказочной повести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Э. Успенского?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13838" y="5707038"/>
            <a:ext cx="286625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велосипед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9" name="Рисунок 8" descr="Buratino_podpis.gif"/>
          <p:cNvPicPr>
            <a:picLocks noChangeAspect="1"/>
          </p:cNvPicPr>
          <p:nvPr/>
        </p:nvPicPr>
        <p:blipFill>
          <a:blip r:embed="rId5" cstate="email"/>
          <a:srcRect r="10233" b="32121"/>
          <a:stretch>
            <a:fillRect/>
          </a:stretch>
        </p:blipFill>
        <p:spPr>
          <a:xfrm>
            <a:off x="0" y="331345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63081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685" y="1765931"/>
            <a:ext cx="4735773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лица Правилами дорожного движения отнесены к «участникам дорожного движения»?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88171" y="5737018"/>
            <a:ext cx="6036786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Пешеход, водитель, пассажир.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71682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882" y="25483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37638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2827" y="1436146"/>
            <a:ext cx="5333367" cy="35394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/>
                <a:ea typeface="Times New Roman"/>
              </a:rPr>
              <a:t>Догоняя Зайца, Волк, в мультфильме «Ну, погоди!», мчался за ним на гоночном автомобиле. По дороге от такой езды, колёса стали отскакивать. Какое колесо отскочило последним?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63938" y="5707038"/>
            <a:ext cx="2956194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левое заднее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9" name="Рисунок 8" descr="Buratino_podpis.gif"/>
          <p:cNvPicPr>
            <a:picLocks noChangeAspect="1"/>
          </p:cNvPicPr>
          <p:nvPr/>
        </p:nvPicPr>
        <p:blipFill>
          <a:blip r:embed="rId5" cstate="email"/>
          <a:srcRect r="10233" b="32121"/>
          <a:stretch>
            <a:fillRect/>
          </a:stretch>
        </p:blipFill>
        <p:spPr>
          <a:xfrm>
            <a:off x="0" y="331345"/>
            <a:ext cx="2149930" cy="1902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31234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4813" y="883702"/>
            <a:ext cx="91290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http://foto.fastimagess.ru/img-q5y5x5n4g4041456w4t4q2x5t5f5v4a4a4x5p4v2o4o4/uploads/2016/10/29/20345100.png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светофор</a:t>
            </a:r>
          </a:p>
          <a:p>
            <a:r>
              <a:rPr lang="ru-RU" sz="1400" u="sng" dirty="0" smtClean="0">
                <a:hlinkClick r:id="rId5"/>
              </a:rPr>
              <a:t>http://golovinskiy.mos.ru/upload/medialibrary/093/pdd.jpg</a:t>
            </a:r>
            <a:r>
              <a:rPr lang="ru-RU" sz="1400" u="sng" dirty="0" smtClean="0"/>
              <a:t> дети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http://lastochka-madou.ucoz.ru/_ld/5/45415145.jpg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фликеры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https://wild-bike.ru/upload/resize_cache/iblock/e7d/1600_1200_140cd750bba9870f18aada2478b24840a/2048x1152_26_quadro_2_yellow-copy.png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велосипед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http://gif-jpg-png.ru/_ph/39/835162476.png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Буратино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498" y="449705"/>
            <a:ext cx="2054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Интернет-ресурсы: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9685" y="3372787"/>
            <a:ext cx="5679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игры был использован шаблон Г. О. </a:t>
            </a:r>
            <a:r>
              <a:rPr lang="ru-RU" dirty="0" err="1" smtClean="0"/>
              <a:t>Аствацатурова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2352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685" y="2125695"/>
            <a:ext cx="4735773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Продолжи фразу. </a:t>
            </a:r>
          </a:p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Пешеход – это 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63318" y="5047471"/>
            <a:ext cx="8079699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Пешеход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человек передвигающийся пешком, то есть с помощью ног, методами ходьбы, бега или прыжков.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882" y="25483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35367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0655" y="2095714"/>
            <a:ext cx="4735773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70510" algn="ctr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Опасно  ли ходить </a:t>
            </a:r>
          </a:p>
          <a:p>
            <a:pPr marL="270510" algn="ctr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по краю тротуара?</a:t>
            </a:r>
            <a:endParaRPr lang="ru-RU" sz="3200" dirty="0"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33337" y="5452206"/>
            <a:ext cx="7235999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Да, так как существует опасность быть задетым близко идущим транспортом.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66072"/>
            <a:ext cx="2103124" cy="3657608"/>
          </a:xfrm>
          <a:prstGeom prst="rect">
            <a:avLst/>
          </a:prstGeom>
        </p:spPr>
      </p:pic>
      <p:pic>
        <p:nvPicPr>
          <p:cNvPr id="8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882" y="25483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230392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5724" y="1990783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/>
                <a:ea typeface="Times New Roman"/>
              </a:rPr>
              <a:t>Что означает мигание зелёного сигнала светофора?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48133" y="5737018"/>
            <a:ext cx="6925454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Время зелёного светофора истекает.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882" y="25483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45513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0282" y="2380528"/>
            <a:ext cx="371957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Что такое тротуар?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3298" y="5050730"/>
            <a:ext cx="824459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Тротуа́р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каменная, деревянная или асфальтовая пешеходная дорожка, располагающаяся сбоку или по бокам улицы.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882" y="25483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30216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5587" y="2305576"/>
            <a:ext cx="4735773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algn="ctr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Как должна двигаться </a:t>
            </a:r>
          </a:p>
          <a:p>
            <a:pPr marL="342900" lvl="0" indent="-342900" algn="ctr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пешая колонна по проезжей части?</a:t>
            </a:r>
            <a:endParaRPr lang="ru-RU" sz="3200" dirty="0"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78309" y="5542147"/>
            <a:ext cx="6846254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По левому краю дороги, навстречу движущемуся транспорту.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882" y="25483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45521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0675" y="1391176"/>
            <a:ext cx="4735773" cy="30469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/>
              <a:t>Чем должен руководствоваться пешеход, если жест регулировщика противоречит требованию светофора?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19556" y="5707038"/>
            <a:ext cx="4735773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Жестом регулировщика.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5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736360" y="251082"/>
            <a:ext cx="2103124" cy="3657608"/>
          </a:xfrm>
          <a:prstGeom prst="rect">
            <a:avLst/>
          </a:prstGeom>
        </p:spPr>
      </p:pic>
      <p:pic>
        <p:nvPicPr>
          <p:cNvPr id="8" name="Picture 2" descr="http://golovinskiy.mos.ru/upload/medialibrary/093/pd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882" y="254835"/>
            <a:ext cx="2518347" cy="23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536370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igr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745</Words>
  <Application>Microsoft Office PowerPoint</Application>
  <PresentationFormat>Произвольный</PresentationFormat>
  <Paragraphs>259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МБОУ Сосновская 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по ПДД</dc:title>
  <dc:creator>Мишукова Ольга Ивановна</dc:creator>
  <cp:lastModifiedBy>Мишукова Ольга Ивановна</cp:lastModifiedBy>
  <cp:revision>104</cp:revision>
  <dcterms:created xsi:type="dcterms:W3CDTF">2017-08-05T04:53:38Z</dcterms:created>
  <dcterms:modified xsi:type="dcterms:W3CDTF">2017-12-19T17:50:19Z</dcterms:modified>
</cp:coreProperties>
</file>