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6E0F6A-0FDC-4B21-9304-E0D8331EEF2E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18E895-76C9-4E64-B4CA-A027EF58A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i="1" dirty="0" smtClean="0"/>
              <a:t>Презентация </a:t>
            </a:r>
            <a:br>
              <a:rPr lang="ru-RU" sz="3200" i="1" dirty="0" smtClean="0"/>
            </a:br>
            <a:r>
              <a:rPr lang="ru-RU" sz="3200" i="1" dirty="0" smtClean="0"/>
              <a:t> по теме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358246" cy="442915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7200" dirty="0" smtClean="0">
                <a:solidFill>
                  <a:schemeClr val="accent1"/>
                </a:solidFill>
                <a:latin typeface="Comic Sans MS" pitchFamily="66" charset="0"/>
              </a:rPr>
              <a:t>Производная</a:t>
            </a:r>
          </a:p>
          <a:p>
            <a:endParaRPr lang="ru-RU" sz="12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pPr algn="ctr"/>
            <a:r>
              <a:rPr lang="ru-RU" sz="3800" b="1" dirty="0" smtClean="0">
                <a:solidFill>
                  <a:schemeClr val="accent1"/>
                </a:solidFill>
                <a:latin typeface="Comic Sans MS" pitchFamily="66" charset="0"/>
              </a:rPr>
              <a:t>Проект</a:t>
            </a:r>
          </a:p>
          <a:p>
            <a:endParaRPr lang="ru-RU" sz="12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Автор: Орлова Эмма,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ученица  11 класса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ru-RU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МБОУ Сарасинской СОШ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Руководитель: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Мордовских Надежда Васильевна,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Учитель математики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МБОУ Сарасинской СОШ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Алтайского района Алтайского края.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С. Сараса, Алтайский район,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Алтайский край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Год создания: 2011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.  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D:\Общие документы\фотографии2\SDC103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429000"/>
            <a:ext cx="364333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2844" y="214290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МБОУ Сарасинская СОШ Алтайского района Алтайского края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82808"/>
            <a:ext cx="9001156" cy="4572000"/>
          </a:xfrm>
        </p:spPr>
        <p:txBody>
          <a:bodyPr/>
          <a:lstStyle/>
          <a:p>
            <a:r>
              <a:rPr lang="ru-RU" dirty="0" smtClean="0"/>
              <a:t>Большой вклад в развитие дифференциального исчисления внесли ученики Лейбница – братья </a:t>
            </a:r>
          </a:p>
          <a:p>
            <a:r>
              <a:rPr lang="ru-RU" i="1" u="sng" dirty="0" smtClean="0">
                <a:solidFill>
                  <a:srgbClr val="FF0000"/>
                </a:solidFill>
              </a:rPr>
              <a:t>Я. и И.Бернулли,  </a:t>
            </a:r>
          </a:p>
          <a:p>
            <a:r>
              <a:rPr lang="ru-RU" i="1" u="sng" dirty="0" smtClean="0">
                <a:solidFill>
                  <a:srgbClr val="FF0000"/>
                </a:solidFill>
              </a:rPr>
              <a:t>Лагранж, </a:t>
            </a:r>
          </a:p>
          <a:p>
            <a:r>
              <a:rPr lang="ru-RU" i="1" u="sng" dirty="0" smtClean="0">
                <a:solidFill>
                  <a:srgbClr val="FF0000"/>
                </a:solidFill>
              </a:rPr>
              <a:t>Л.Эйлер, </a:t>
            </a:r>
          </a:p>
          <a:p>
            <a:r>
              <a:rPr lang="ru-RU" i="1" u="sng" dirty="0" smtClean="0">
                <a:solidFill>
                  <a:srgbClr val="FF0000"/>
                </a:solidFill>
              </a:rPr>
              <a:t>и К.-Ф.Гаусс. </a:t>
            </a:r>
            <a:endParaRPr lang="ru-RU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Происхождение термина «производная»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2808"/>
            <a:ext cx="8472518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1979г. </a:t>
            </a:r>
            <a:r>
              <a:rPr lang="ru-RU" i="1" u="sng" dirty="0" smtClean="0">
                <a:solidFill>
                  <a:srgbClr val="FF0000"/>
                </a:solidFill>
              </a:rPr>
              <a:t>Ж.Лагранж</a:t>
            </a:r>
            <a:r>
              <a:rPr lang="ru-RU" dirty="0" smtClean="0"/>
              <a:t> (1736-1813) – ввел термин «производная». Он является буквальным переводом на русский  французского слова </a:t>
            </a:r>
            <a:r>
              <a:rPr lang="en-US" dirty="0" err="1" smtClean="0"/>
              <a:t>derivee</a:t>
            </a:r>
            <a:r>
              <a:rPr lang="en-US" dirty="0" smtClean="0"/>
              <a:t>. </a:t>
            </a:r>
            <a:r>
              <a:rPr lang="ru-RU" dirty="0" smtClean="0"/>
              <a:t>Также он ввёл </a:t>
            </a:r>
            <a:r>
              <a:rPr lang="en-US" dirty="0" smtClean="0"/>
              <a:t>y` </a:t>
            </a:r>
            <a:r>
              <a:rPr lang="ru-RU" dirty="0" smtClean="0"/>
              <a:t>и</a:t>
            </a:r>
            <a:r>
              <a:rPr lang="en-US" dirty="0" smtClean="0"/>
              <a:t> f `</a:t>
            </a:r>
            <a:r>
              <a:rPr lang="ru-RU" dirty="0" smtClean="0"/>
              <a:t>. Такое название отражает смысл понятия: функция </a:t>
            </a:r>
            <a:r>
              <a:rPr lang="en-US" dirty="0" smtClean="0"/>
              <a:t>f `</a:t>
            </a:r>
            <a:r>
              <a:rPr lang="ru-RU" dirty="0" smtClean="0"/>
              <a:t>(Х),происходит из </a:t>
            </a:r>
            <a:r>
              <a:rPr lang="en-US" dirty="0" smtClean="0"/>
              <a:t>f</a:t>
            </a:r>
            <a:r>
              <a:rPr lang="ru-RU" dirty="0" smtClean="0"/>
              <a:t>(Х), является производным  от </a:t>
            </a:r>
            <a:r>
              <a:rPr lang="en-US" dirty="0" smtClean="0"/>
              <a:t>f</a:t>
            </a:r>
            <a:r>
              <a:rPr lang="ru-RU" dirty="0" smtClean="0"/>
              <a:t>(Х). </a:t>
            </a:r>
            <a:r>
              <a:rPr lang="ru-RU" i="1" u="sng" dirty="0" smtClean="0">
                <a:solidFill>
                  <a:srgbClr val="FF0000"/>
                </a:solidFill>
              </a:rPr>
              <a:t>И.Ньютон</a:t>
            </a:r>
            <a:r>
              <a:rPr lang="ru-RU" dirty="0" smtClean="0"/>
              <a:t> называл производную функцию флюксией, а саму </a:t>
            </a:r>
            <a:r>
              <a:rPr lang="ru-RU" dirty="0" err="1" smtClean="0"/>
              <a:t>функцию-флюентой</a:t>
            </a:r>
            <a:r>
              <a:rPr lang="ru-RU" dirty="0" smtClean="0"/>
              <a:t>. Г.Лейбниц говорил о дифференциальном отношении и ввел обозначение производной  </a:t>
            </a:r>
            <a:r>
              <a:rPr lang="en-US" dirty="0" err="1" smtClean="0"/>
              <a:t>df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dirty="0" smtClean="0"/>
              <a:t>Символ </a:t>
            </a:r>
            <a:r>
              <a:rPr lang="en-US" dirty="0" err="1" smtClean="0"/>
              <a:t>df</a:t>
            </a:r>
            <a:r>
              <a:rPr lang="ru-RU" dirty="0" smtClean="0"/>
              <a:t> Лейбниц  выбрал для обозначения дифференциала функции </a:t>
            </a:r>
            <a:r>
              <a:rPr lang="en-US" dirty="0" smtClean="0"/>
              <a:t> f.</a:t>
            </a:r>
            <a:r>
              <a:rPr lang="ru-RU" dirty="0" smtClean="0"/>
              <a:t> Дифференциал</a:t>
            </a:r>
            <a:r>
              <a:rPr lang="en-US" dirty="0" smtClean="0"/>
              <a:t>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ru-RU" dirty="0" smtClean="0"/>
              <a:t>функции </a:t>
            </a:r>
            <a:r>
              <a:rPr lang="en-US" dirty="0" smtClean="0"/>
              <a:t>f – </a:t>
            </a:r>
            <a:r>
              <a:rPr lang="ru-RU" dirty="0" smtClean="0"/>
              <a:t>это произведение производной </a:t>
            </a:r>
            <a:r>
              <a:rPr lang="en-US" dirty="0" smtClean="0"/>
              <a:t>f `(Xo) </a:t>
            </a:r>
            <a:r>
              <a:rPr lang="ru-RU" dirty="0" smtClean="0"/>
              <a:t>на приращение    Х , т. е.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f `(Xo) </a:t>
            </a:r>
            <a:r>
              <a:rPr lang="ru-RU" dirty="0" smtClean="0"/>
              <a:t>   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latin typeface="Comic Sans MS" pitchFamily="66" charset="0"/>
              </a:rPr>
              <a:t>Определение производной </a:t>
            </a:r>
            <a:endParaRPr lang="ru-RU" sz="4000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i="1" dirty="0" smtClean="0">
                <a:solidFill>
                  <a:srgbClr val="FFC000"/>
                </a:solidFill>
              </a:rPr>
              <a:t>Производной функции </a:t>
            </a:r>
            <a:r>
              <a:rPr lang="en-US" sz="3200" i="1" dirty="0" smtClean="0">
                <a:solidFill>
                  <a:srgbClr val="FFC000"/>
                </a:solidFill>
              </a:rPr>
              <a:t>f</a:t>
            </a:r>
            <a:r>
              <a:rPr lang="ru-RU" sz="3200" i="1" dirty="0" smtClean="0">
                <a:solidFill>
                  <a:srgbClr val="FFC000"/>
                </a:solidFill>
              </a:rPr>
              <a:t> в точке Хо называется число, к которому стремится разностное отношение</a:t>
            </a:r>
            <a:br>
              <a:rPr lang="ru-RU" sz="3200" i="1" dirty="0" smtClean="0">
                <a:solidFill>
                  <a:srgbClr val="FFC000"/>
                </a:solidFill>
              </a:rPr>
            </a:br>
            <a:r>
              <a:rPr lang="ru-RU" sz="3200" i="1" dirty="0" smtClean="0">
                <a:solidFill>
                  <a:srgbClr val="FFC000"/>
                </a:solidFill>
              </a:rPr>
              <a:t>          </a:t>
            </a:r>
            <a:r>
              <a:rPr lang="ru-RU" sz="3200" i="1" u="sng" dirty="0" smtClean="0">
                <a:solidFill>
                  <a:srgbClr val="FFC000"/>
                </a:solidFill>
              </a:rPr>
              <a:t>     </a:t>
            </a:r>
            <a:r>
              <a:rPr lang="en-US" sz="3200" i="1" u="sng" dirty="0" smtClean="0">
                <a:solidFill>
                  <a:srgbClr val="FFC000"/>
                </a:solidFill>
              </a:rPr>
              <a:t>f  </a:t>
            </a:r>
            <a:r>
              <a:rPr lang="en-US" sz="3200" i="1" dirty="0" smtClean="0">
                <a:solidFill>
                  <a:srgbClr val="FFC000"/>
                </a:solidFill>
              </a:rPr>
              <a:t>= </a:t>
            </a:r>
            <a:r>
              <a:rPr lang="en-US" sz="3200" i="1" u="sng" dirty="0" smtClean="0">
                <a:solidFill>
                  <a:srgbClr val="FFC000"/>
                </a:solidFill>
              </a:rPr>
              <a:t>f(Xo +    X) – f(Xo)</a:t>
            </a:r>
            <a:br>
              <a:rPr lang="en-US" sz="3200" i="1" u="sng" dirty="0" smtClean="0">
                <a:solidFill>
                  <a:srgbClr val="FFC000"/>
                </a:solidFill>
              </a:rPr>
            </a:br>
            <a:r>
              <a:rPr lang="en-US" sz="3200" i="1" dirty="0" smtClean="0">
                <a:solidFill>
                  <a:srgbClr val="FFC000"/>
                </a:solidFill>
              </a:rPr>
              <a:t>               x                  </a:t>
            </a:r>
            <a:r>
              <a:rPr lang="en-US" sz="3200" i="1" dirty="0" err="1" smtClean="0">
                <a:solidFill>
                  <a:srgbClr val="FFC000"/>
                </a:solidFill>
              </a:rPr>
              <a:t>x</a:t>
            </a:r>
            <a:r>
              <a:rPr lang="en-US" sz="3200" i="1" dirty="0" smtClean="0">
                <a:solidFill>
                  <a:srgbClr val="FFC000"/>
                </a:solidFill>
              </a:rPr>
              <a:t>                  </a:t>
            </a:r>
            <a:br>
              <a:rPr lang="en-US" sz="3200" i="1" dirty="0" smtClean="0">
                <a:solidFill>
                  <a:srgbClr val="FFC000"/>
                </a:solidFill>
              </a:rPr>
            </a:br>
            <a:r>
              <a:rPr lang="ru-RU" sz="3200" i="1" dirty="0" smtClean="0">
                <a:solidFill>
                  <a:srgbClr val="FFC000"/>
                </a:solidFill>
              </a:rPr>
              <a:t>при     Х, стремящемся к нулю.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Геометрический смысл производной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i="1" u="sng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ru-RU" sz="6000" i="1" u="sng" dirty="0" smtClean="0">
                <a:solidFill>
                  <a:srgbClr val="FFFF00"/>
                </a:solidFill>
                <a:latin typeface="Comic Sans MS" pitchFamily="66" charset="0"/>
              </a:rPr>
              <a:t>∆</a:t>
            </a:r>
            <a:r>
              <a:rPr lang="en-US" sz="6000" i="1" u="sng" dirty="0" smtClean="0">
                <a:solidFill>
                  <a:srgbClr val="FFFF00"/>
                </a:solidFill>
                <a:latin typeface="Comic Sans MS" pitchFamily="66" charset="0"/>
              </a:rPr>
              <a:t>ƒ</a:t>
            </a:r>
            <a:r>
              <a:rPr lang="ru-RU" sz="6000" i="1" u="sng" dirty="0" smtClean="0">
                <a:solidFill>
                  <a:srgbClr val="FFFF00"/>
                </a:solidFill>
                <a:latin typeface="Comic Sans MS" pitchFamily="66" charset="0"/>
              </a:rPr>
              <a:t>/∆</a:t>
            </a:r>
            <a:r>
              <a:rPr lang="el-GR" sz="6000" i="1" u="sng" dirty="0" smtClean="0">
                <a:solidFill>
                  <a:srgbClr val="FFFF00"/>
                </a:solidFill>
                <a:latin typeface="Comic Sans MS" pitchFamily="66" charset="0"/>
              </a:rPr>
              <a:t>Χ</a:t>
            </a:r>
            <a:r>
              <a:rPr lang="ru-RU" sz="6000" i="1" u="sng" dirty="0" smtClean="0">
                <a:solidFill>
                  <a:srgbClr val="FFFF00"/>
                </a:solidFill>
                <a:latin typeface="Comic Sans MS" pitchFamily="66" charset="0"/>
              </a:rPr>
              <a:t> = </a:t>
            </a:r>
            <a:r>
              <a:rPr lang="en-US" sz="6000" i="1" u="sng" dirty="0" err="1" smtClean="0">
                <a:solidFill>
                  <a:srgbClr val="FFFF00"/>
                </a:solidFill>
                <a:latin typeface="Comic Sans MS" pitchFamily="66" charset="0"/>
              </a:rPr>
              <a:t>tg</a:t>
            </a:r>
            <a:r>
              <a:rPr lang="ru-RU" sz="6000" i="1" u="sng" dirty="0" smtClean="0">
                <a:solidFill>
                  <a:srgbClr val="FFFF00"/>
                </a:solidFill>
                <a:latin typeface="Comic Sans MS" pitchFamily="66" charset="0"/>
              </a:rPr>
              <a:t> а = </a:t>
            </a:r>
            <a:r>
              <a:rPr lang="en-US" sz="6000" i="1" u="sng" dirty="0" smtClean="0">
                <a:solidFill>
                  <a:srgbClr val="FFFF00"/>
                </a:solidFill>
                <a:latin typeface="Comic Sans MS" pitchFamily="66" charset="0"/>
              </a:rPr>
              <a:t>k </a:t>
            </a:r>
            <a:endParaRPr lang="ru-RU" sz="6000" i="1" u="sng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Правила вычисления производных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arenR"/>
            </a:pPr>
            <a:r>
              <a:rPr lang="en-US" i="1" u="sng" dirty="0" smtClean="0">
                <a:latin typeface="Comic Sans MS" pitchFamily="66" charset="0"/>
              </a:rPr>
              <a:t>( u + v)’= </a:t>
            </a:r>
            <a:r>
              <a:rPr lang="en-US" i="1" u="sng" dirty="0" err="1" smtClean="0">
                <a:latin typeface="Comic Sans MS" pitchFamily="66" charset="0"/>
              </a:rPr>
              <a:t>u’+v</a:t>
            </a:r>
            <a:r>
              <a:rPr lang="en-US" i="1" u="sng" dirty="0" smtClean="0">
                <a:latin typeface="Comic Sans MS" pitchFamily="66" charset="0"/>
              </a:rPr>
              <a:t>’ </a:t>
            </a:r>
          </a:p>
          <a:p>
            <a:pPr marL="578358" indent="-514350">
              <a:buFont typeface="+mj-lt"/>
              <a:buAutoNum type="arabicParenR"/>
            </a:pPr>
            <a:r>
              <a:rPr lang="en-US" i="1" u="sng" dirty="0" smtClean="0">
                <a:latin typeface="Comic Sans MS" pitchFamily="66" charset="0"/>
              </a:rPr>
              <a:t>(Cu)’= Cu’ </a:t>
            </a:r>
          </a:p>
          <a:p>
            <a:pPr marL="578358" indent="-514350">
              <a:buFont typeface="+mj-lt"/>
              <a:buAutoNum type="arabicParenR"/>
            </a:pPr>
            <a:r>
              <a:rPr lang="en-US" i="1" u="sng" dirty="0" smtClean="0">
                <a:latin typeface="Comic Sans MS" pitchFamily="66" charset="0"/>
              </a:rPr>
              <a:t>( u* v)’= </a:t>
            </a:r>
            <a:r>
              <a:rPr lang="en-US" i="1" u="sng" dirty="0" err="1" smtClean="0">
                <a:latin typeface="Comic Sans MS" pitchFamily="66" charset="0"/>
              </a:rPr>
              <a:t>u’v+uv</a:t>
            </a:r>
            <a:r>
              <a:rPr lang="en-US" i="1" u="sng" dirty="0" smtClean="0">
                <a:latin typeface="Comic Sans MS" pitchFamily="66" charset="0"/>
              </a:rPr>
              <a:t>’ </a:t>
            </a:r>
          </a:p>
          <a:p>
            <a:pPr marL="578358" indent="-514350">
              <a:buFont typeface="+mj-lt"/>
              <a:buAutoNum type="arabicParenR"/>
            </a:pPr>
            <a:r>
              <a:rPr lang="en-US" i="1" u="sng" dirty="0" smtClean="0">
                <a:latin typeface="Comic Sans MS" pitchFamily="66" charset="0"/>
              </a:rPr>
              <a:t>(u/v)’= </a:t>
            </a:r>
            <a:r>
              <a:rPr lang="en-US" i="1" u="sng" dirty="0" err="1" smtClean="0">
                <a:latin typeface="Comic Sans MS" pitchFamily="66" charset="0"/>
              </a:rPr>
              <a:t>u’v-uv</a:t>
            </a:r>
            <a:r>
              <a:rPr lang="en-US" i="1" u="sng" dirty="0" smtClean="0">
                <a:latin typeface="Comic Sans MS" pitchFamily="66" charset="0"/>
              </a:rPr>
              <a:t>’/ v</a:t>
            </a:r>
            <a:r>
              <a:rPr lang="en-US" i="1" u="sng" baseline="30000" dirty="0" smtClean="0">
                <a:latin typeface="Comic Sans MS" pitchFamily="66" charset="0"/>
              </a:rPr>
              <a:t>2</a:t>
            </a:r>
            <a:r>
              <a:rPr lang="en-US" i="1" u="sng" dirty="0" smtClean="0">
                <a:latin typeface="Comic Sans MS" pitchFamily="66" charset="0"/>
              </a:rPr>
              <a:t> </a:t>
            </a:r>
            <a:endParaRPr lang="ru-RU" i="1" u="sng" dirty="0" smtClean="0">
              <a:latin typeface="Comic Sans MS" pitchFamily="66" charset="0"/>
            </a:endParaRPr>
          </a:p>
          <a:p>
            <a:pPr marL="578358" indent="-514350">
              <a:buFont typeface="+mj-lt"/>
              <a:buAutoNum type="arabicParenR"/>
            </a:pPr>
            <a:endParaRPr lang="ru-RU" dirty="0" smtClean="0"/>
          </a:p>
          <a:p>
            <a:pPr marL="578358" indent="-51435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Механический смысл производной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x(t) – </a:t>
            </a:r>
            <a:r>
              <a:rPr lang="ru-RU" dirty="0" smtClean="0"/>
              <a:t>уравнение точки </a:t>
            </a:r>
          </a:p>
          <a:p>
            <a:r>
              <a:rPr lang="en-US" dirty="0" smtClean="0"/>
              <a:t>v(t) – </a:t>
            </a:r>
            <a:r>
              <a:rPr lang="ru-RU" dirty="0" smtClean="0"/>
              <a:t>скорость точки </a:t>
            </a:r>
            <a:endParaRPr lang="en-US" dirty="0" smtClean="0"/>
          </a:p>
          <a:p>
            <a:r>
              <a:rPr lang="en-US" dirty="0" smtClean="0"/>
              <a:t>a(t) – </a:t>
            </a:r>
            <a:r>
              <a:rPr lang="ru-RU" dirty="0" smtClean="0"/>
              <a:t>ускорение точки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0" y="3571876"/>
          <a:ext cx="4143404" cy="27860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43404"/>
              </a:tblGrid>
              <a:tr h="2786082">
                <a:tc>
                  <a:txBody>
                    <a:bodyPr/>
                    <a:lstStyle/>
                    <a:p>
                      <a:pPr algn="ctr"/>
                      <a:r>
                        <a:rPr lang="en-US" sz="4800" i="1" u="sng" dirty="0" smtClean="0">
                          <a:solidFill>
                            <a:schemeClr val="accent4"/>
                          </a:solidFill>
                        </a:rPr>
                        <a:t>v(t)=</a:t>
                      </a:r>
                      <a:r>
                        <a:rPr lang="en-US" sz="4800" i="1" u="sng" baseline="0" dirty="0" smtClean="0">
                          <a:solidFill>
                            <a:schemeClr val="accent4"/>
                          </a:solidFill>
                        </a:rPr>
                        <a:t> x’(t) </a:t>
                      </a:r>
                    </a:p>
                    <a:p>
                      <a:pPr algn="ctr"/>
                      <a:r>
                        <a:rPr lang="en-US" sz="4800" i="1" u="sng" baseline="0" dirty="0" smtClean="0">
                          <a:solidFill>
                            <a:schemeClr val="accent4"/>
                          </a:solidFill>
                        </a:rPr>
                        <a:t>a(t)= x’’(t) </a:t>
                      </a:r>
                    </a:p>
                    <a:p>
                      <a:pPr algn="ctr"/>
                      <a:r>
                        <a:rPr lang="en-US" sz="4800" i="1" u="sng" baseline="0" dirty="0" smtClean="0">
                          <a:solidFill>
                            <a:schemeClr val="accent4"/>
                          </a:solidFill>
                        </a:rPr>
                        <a:t>a(t)= v’(t)</a:t>
                      </a:r>
                      <a:endParaRPr lang="ru-RU" sz="4800" i="1" u="sng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Применение производной в технике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С помощью производных функций, характеризующих физические явления, задаются и другие физические величины. Например, мощность (по определению) есть производная работы по времени. </a:t>
            </a:r>
            <a:endParaRPr lang="ru-RU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Применение производной к исследованию функции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Признак возрастания функции: </a:t>
            </a:r>
          </a:p>
          <a:p>
            <a:pPr>
              <a:buNone/>
            </a:pPr>
            <a:r>
              <a:rPr lang="ru-RU" dirty="0" smtClean="0"/>
              <a:t>Если </a:t>
            </a:r>
            <a:r>
              <a:rPr lang="en-US" dirty="0" smtClean="0"/>
              <a:t>ƒ’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)&gt;0 в каждой точке интервала </a:t>
            </a:r>
            <a:r>
              <a:rPr lang="el-GR" dirty="0" smtClean="0"/>
              <a:t>Ι</a:t>
            </a:r>
            <a:r>
              <a:rPr lang="ru-RU" dirty="0" smtClean="0"/>
              <a:t>, то функция </a:t>
            </a:r>
            <a:r>
              <a:rPr lang="en-US" dirty="0" smtClean="0"/>
              <a:t>ƒ</a:t>
            </a:r>
            <a:r>
              <a:rPr lang="ru-RU" dirty="0" smtClean="0"/>
              <a:t> возрастает на </a:t>
            </a:r>
            <a:r>
              <a:rPr lang="el-GR" dirty="0" smtClean="0"/>
              <a:t>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Признак убывания функции: </a:t>
            </a:r>
          </a:p>
          <a:p>
            <a:pPr>
              <a:buNone/>
            </a:pPr>
            <a:r>
              <a:rPr lang="ru-RU" dirty="0" smtClean="0"/>
              <a:t>Если </a:t>
            </a:r>
            <a:r>
              <a:rPr lang="en-US" dirty="0" smtClean="0"/>
              <a:t>ƒ’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)&lt;0 в каждой точке интервала </a:t>
            </a:r>
            <a:r>
              <a:rPr lang="el-GR" dirty="0" smtClean="0"/>
              <a:t>Ι</a:t>
            </a:r>
            <a:r>
              <a:rPr lang="ru-RU" dirty="0" smtClean="0"/>
              <a:t>, то функция </a:t>
            </a:r>
            <a:r>
              <a:rPr lang="en-US" dirty="0" smtClean="0"/>
              <a:t>ƒ</a:t>
            </a:r>
            <a:r>
              <a:rPr lang="ru-RU" dirty="0" smtClean="0"/>
              <a:t> убывает на </a:t>
            </a:r>
            <a:r>
              <a:rPr lang="el-GR" dirty="0" smtClean="0"/>
              <a:t>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План исследования функции: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Область определения.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Чётная функция или нечётная.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Точки пересечения графика с осями координат.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Промежутки знакопостоянства.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Промежутки возрастания и убывания.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Точки экстремума и значения </a:t>
            </a:r>
            <a:r>
              <a:rPr lang="en-US" i="1" dirty="0" smtClean="0">
                <a:solidFill>
                  <a:srgbClr val="00B0F0"/>
                </a:solidFill>
              </a:rPr>
              <a:t>ƒ</a:t>
            </a:r>
            <a:r>
              <a:rPr lang="ru-RU" i="1" dirty="0" smtClean="0">
                <a:solidFill>
                  <a:srgbClr val="00B0F0"/>
                </a:solidFill>
              </a:rPr>
              <a:t> в этих точках.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Нахождение производной.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Построение таблицы. 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F0"/>
                </a:solidFill>
              </a:rPr>
              <a:t>Построение графика. </a:t>
            </a:r>
            <a:endParaRPr lang="ru-RU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r>
              <a:rPr lang="ru-RU" i="1" dirty="0" smtClean="0">
                <a:latin typeface="Comic Sans MS" pitchFamily="66" charset="0"/>
              </a:rPr>
              <a:t>Содержание: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026072"/>
          </a:xfrm>
        </p:spPr>
        <p:txBody>
          <a:bodyPr>
            <a:normAutofit fontScale="55000" lnSpcReduction="20000"/>
          </a:bodyPr>
          <a:lstStyle/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Из истории дифференциального исчисления.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Определение производной.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Геометрический смысл производной.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Правила вычисления производных.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Механический смысл производной.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 Применение производной в технике.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Применение производной к исследованию функции.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 План исследования функции.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Наибольшее и наименьшее значение функции.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Производные некоторых функций.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Производные сложных функций.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Производные тригонометрических функций.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Правила нахождения производных. </a:t>
            </a:r>
          </a:p>
          <a:p>
            <a:pPr marL="578358" indent="-514350">
              <a:buFont typeface="+mj-lt"/>
              <a:buAutoNum type="arabicParenR"/>
            </a:pPr>
            <a:r>
              <a:rPr lang="ru-RU" sz="4000" dirty="0" smtClean="0"/>
              <a:t>Тест.  </a:t>
            </a:r>
          </a:p>
          <a:p>
            <a:pPr marL="578358" indent="-514350">
              <a:buFont typeface="+mj-lt"/>
              <a:buAutoNum type="arabicParenR"/>
            </a:pPr>
            <a:endParaRPr lang="ru-RU" dirty="0" smtClean="0"/>
          </a:p>
          <a:p>
            <a:pPr marL="578358" indent="-514350">
              <a:buFont typeface="+mj-lt"/>
              <a:buAutoNum type="arabicParenR"/>
            </a:pPr>
            <a:endParaRPr lang="ru-RU" dirty="0" smtClean="0"/>
          </a:p>
          <a:p>
            <a:pPr marL="578358" indent="-514350">
              <a:buFont typeface="+mj-lt"/>
              <a:buAutoNum type="arabicParenR"/>
            </a:pPr>
            <a:endParaRPr lang="ru-RU" dirty="0" smtClean="0"/>
          </a:p>
          <a:p>
            <a:pPr marL="578358" indent="-514350">
              <a:buFont typeface="+mj-lt"/>
              <a:buAutoNum type="arabicParenR"/>
            </a:pPr>
            <a:endParaRPr lang="ru-RU" dirty="0" smtClean="0"/>
          </a:p>
          <a:p>
            <a:pPr marL="578358" indent="-51435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Наибольшее и наименьшее значение функции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Теорема Вейерштрасса: непрерывна на отрезке [</a:t>
            </a:r>
            <a:r>
              <a:rPr lang="en-US" dirty="0" smtClean="0"/>
              <a:t> a; b] </a:t>
            </a:r>
            <a:r>
              <a:rPr lang="ru-RU" dirty="0" smtClean="0"/>
              <a:t>функция </a:t>
            </a:r>
            <a:r>
              <a:rPr lang="en-US" dirty="0" smtClean="0"/>
              <a:t>ƒ</a:t>
            </a:r>
            <a:r>
              <a:rPr lang="ru-RU" dirty="0" smtClean="0"/>
              <a:t> принимает на этом отрезке наибольшее и наименьшее значения, т.е. на [</a:t>
            </a:r>
            <a:r>
              <a:rPr lang="en-US" dirty="0" smtClean="0"/>
              <a:t> a; b] </a:t>
            </a:r>
            <a:r>
              <a:rPr lang="ru-RU" dirty="0" smtClean="0"/>
              <a:t>существуют точки, в которых </a:t>
            </a:r>
            <a:r>
              <a:rPr lang="en-US" dirty="0" smtClean="0"/>
              <a:t>ƒ</a:t>
            </a:r>
            <a:r>
              <a:rPr lang="ru-RU" dirty="0" smtClean="0"/>
              <a:t> принимает наибольшее и наименьшее на [</a:t>
            </a:r>
            <a:r>
              <a:rPr lang="en-US" dirty="0" smtClean="0"/>
              <a:t> a; b] </a:t>
            </a:r>
            <a:r>
              <a:rPr lang="ru-RU" dirty="0" smtClean="0"/>
              <a:t> значения.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28860" y="5715016"/>
            <a:ext cx="35719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857488" y="56435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00496" y="56435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43504" y="56435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57422" y="528638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            +                   -          +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578645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-√8              0                √8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607220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min            max         min 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214546" y="585789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357554" y="5857892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29124" y="585789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5572132" y="592933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Производные некоторых функций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en-US" dirty="0" smtClean="0"/>
              <a:t>1.    f `(X)=(X)`=1</a:t>
            </a:r>
          </a:p>
          <a:p>
            <a:pPr marL="609600" indent="-609600">
              <a:buNone/>
              <a:defRPr/>
            </a:pPr>
            <a:r>
              <a:rPr lang="en-US" dirty="0" smtClean="0"/>
              <a:t>2.    (X</a:t>
            </a:r>
            <a:r>
              <a:rPr lang="ru-RU" dirty="0" smtClean="0"/>
              <a:t>² </a:t>
            </a:r>
            <a:r>
              <a:rPr lang="en-US" dirty="0" smtClean="0"/>
              <a:t>)`=2X </a:t>
            </a:r>
            <a:r>
              <a:rPr lang="ru-RU" dirty="0" smtClean="0"/>
              <a:t> Например: (Х</a:t>
            </a:r>
            <a:r>
              <a:rPr lang="ru-RU" baseline="30000" dirty="0" smtClean="0"/>
              <a:t>5</a:t>
            </a:r>
            <a:r>
              <a:rPr lang="ru-RU" dirty="0" smtClean="0"/>
              <a:t>)</a:t>
            </a:r>
            <a:r>
              <a:rPr lang="en-US" dirty="0" smtClean="0"/>
              <a:t>`</a:t>
            </a:r>
            <a:r>
              <a:rPr lang="ru-RU" dirty="0" smtClean="0"/>
              <a:t>=5 Х</a:t>
            </a:r>
            <a:r>
              <a:rPr lang="ru-RU" baseline="30000" dirty="0" smtClean="0"/>
              <a:t>4</a:t>
            </a:r>
            <a:endParaRPr lang="en-US" dirty="0" smtClean="0"/>
          </a:p>
          <a:p>
            <a:pPr marL="609600" indent="-609600">
              <a:buNone/>
              <a:defRPr/>
            </a:pPr>
            <a:r>
              <a:rPr lang="en-US" dirty="0" smtClean="0"/>
              <a:t>3.    (</a:t>
            </a:r>
            <a:r>
              <a:rPr lang="en-US" dirty="0" err="1" smtClean="0"/>
              <a:t>kx+b</a:t>
            </a:r>
            <a:r>
              <a:rPr lang="en-US" dirty="0" smtClean="0"/>
              <a:t>)`=k</a:t>
            </a:r>
            <a:r>
              <a:rPr lang="ru-RU" dirty="0" smtClean="0"/>
              <a:t> Например: </a:t>
            </a:r>
            <a:r>
              <a:rPr lang="en-US" dirty="0" smtClean="0"/>
              <a:t>f `(X)=(</a:t>
            </a:r>
            <a:r>
              <a:rPr lang="ru-RU" dirty="0" smtClean="0"/>
              <a:t>-6Х+4)</a:t>
            </a:r>
            <a:r>
              <a:rPr lang="en-US" dirty="0" smtClean="0"/>
              <a:t>`</a:t>
            </a:r>
            <a:r>
              <a:rPr lang="ru-RU" dirty="0" smtClean="0"/>
              <a:t>=-6</a:t>
            </a:r>
            <a:endParaRPr lang="en-US" dirty="0" smtClean="0"/>
          </a:p>
          <a:p>
            <a:pPr marL="609600" indent="-609600">
              <a:buNone/>
              <a:defRPr/>
            </a:pPr>
            <a:r>
              <a:rPr lang="en-US" dirty="0" smtClean="0"/>
              <a:t>4.    (1/X)`=-1/ X</a:t>
            </a:r>
            <a:r>
              <a:rPr lang="ru-RU" dirty="0" smtClean="0"/>
              <a:t>² Например: </a:t>
            </a:r>
            <a:r>
              <a:rPr lang="en-US" dirty="0" smtClean="0"/>
              <a:t>(</a:t>
            </a:r>
            <a:r>
              <a:rPr lang="ru-RU" dirty="0" smtClean="0"/>
              <a:t>2</a:t>
            </a:r>
            <a:r>
              <a:rPr lang="en-US" dirty="0" smtClean="0"/>
              <a:t>/X)`= -2/ X</a:t>
            </a:r>
            <a:r>
              <a:rPr lang="ru-RU" dirty="0" smtClean="0"/>
              <a:t>² </a:t>
            </a:r>
            <a:endParaRPr lang="en-US" dirty="0" smtClean="0"/>
          </a:p>
          <a:p>
            <a:pPr marL="609600" indent="-609600">
              <a:buNone/>
              <a:defRPr/>
            </a:pPr>
            <a:r>
              <a:rPr lang="en-US" dirty="0" smtClean="0"/>
              <a:t>5.    (√X)`=1/2 √</a:t>
            </a:r>
            <a:r>
              <a:rPr lang="ru-RU" dirty="0" smtClean="0"/>
              <a:t>Х</a:t>
            </a:r>
            <a:r>
              <a:rPr lang="en-US" dirty="0" smtClean="0"/>
              <a:t> </a:t>
            </a:r>
          </a:p>
          <a:p>
            <a:pPr marL="609600" indent="-609600">
              <a:buNone/>
              <a:defRPr/>
            </a:pPr>
            <a:r>
              <a:rPr lang="ru-RU" dirty="0" smtClean="0"/>
              <a:t>Например: </a:t>
            </a:r>
            <a:r>
              <a:rPr lang="en-US" dirty="0" smtClean="0"/>
              <a:t>(√ X</a:t>
            </a:r>
            <a:r>
              <a:rPr lang="ru-RU" dirty="0" smtClean="0"/>
              <a:t>² </a:t>
            </a:r>
            <a:r>
              <a:rPr lang="en-US" dirty="0" smtClean="0"/>
              <a:t>)`= 1/2 √ X</a:t>
            </a:r>
            <a:r>
              <a:rPr lang="ru-RU" dirty="0" smtClean="0"/>
              <a:t>² </a:t>
            </a:r>
          </a:p>
          <a:p>
            <a:pPr marL="609600" indent="-609600">
              <a:buNone/>
              <a:defRPr/>
            </a:pPr>
            <a:r>
              <a:rPr lang="en-US" dirty="0" smtClean="0"/>
              <a:t>6.    </a:t>
            </a:r>
            <a:r>
              <a:rPr lang="ru-RU" dirty="0" smtClean="0"/>
              <a:t>С</a:t>
            </a:r>
            <a:r>
              <a:rPr lang="en-US" dirty="0" smtClean="0"/>
              <a:t>`=0 (c</a:t>
            </a:r>
            <a:r>
              <a:rPr lang="ru-RU" dirty="0" smtClean="0"/>
              <a:t>-любое число</a:t>
            </a:r>
            <a:r>
              <a:rPr lang="en-US" dirty="0" smtClean="0"/>
              <a:t>)</a:t>
            </a:r>
            <a:r>
              <a:rPr lang="ru-RU" dirty="0" smtClean="0"/>
              <a:t> Например: </a:t>
            </a:r>
            <a:r>
              <a:rPr lang="en-US" dirty="0" smtClean="0"/>
              <a:t>(7)`=0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Производные сложных функций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ru-RU" dirty="0" smtClean="0"/>
              <a:t>((4Х-5)³)</a:t>
            </a:r>
            <a:r>
              <a:rPr lang="en-US" dirty="0" smtClean="0"/>
              <a:t>`=3(4X-5)² *(4X-5)`=12(4X-5)²</a:t>
            </a:r>
          </a:p>
          <a:p>
            <a:pPr marL="342900" indent="-342900">
              <a:defRPr/>
            </a:pPr>
            <a:r>
              <a:rPr lang="en-US" dirty="0" smtClean="0"/>
              <a:t>(√</a:t>
            </a:r>
            <a:r>
              <a:rPr lang="ru-RU" dirty="0" smtClean="0"/>
              <a:t> Х² +Х</a:t>
            </a:r>
            <a:r>
              <a:rPr lang="en-US" dirty="0" smtClean="0"/>
              <a:t>)`=(</a:t>
            </a:r>
            <a:r>
              <a:rPr lang="ru-RU" dirty="0" smtClean="0"/>
              <a:t>Х²</a:t>
            </a:r>
            <a:r>
              <a:rPr lang="en-US" dirty="0" smtClean="0"/>
              <a:t>+X)`/2</a:t>
            </a:r>
            <a:r>
              <a:rPr lang="ru-RU" dirty="0" smtClean="0"/>
              <a:t>*</a:t>
            </a:r>
            <a:r>
              <a:rPr lang="ru-RU" dirty="0" err="1" smtClean="0"/>
              <a:t>√</a:t>
            </a:r>
            <a:r>
              <a:rPr lang="ru-RU" dirty="0" smtClean="0"/>
              <a:t> Х² +Х=2Х</a:t>
            </a:r>
            <a:r>
              <a:rPr lang="en-US" dirty="0" smtClean="0"/>
              <a:t>/2</a:t>
            </a:r>
            <a:r>
              <a:rPr lang="ru-RU" dirty="0" smtClean="0"/>
              <a:t>*</a:t>
            </a:r>
            <a:r>
              <a:rPr lang="ru-RU" dirty="0" err="1" smtClean="0"/>
              <a:t>√</a:t>
            </a:r>
            <a:r>
              <a:rPr lang="ru-RU" dirty="0" smtClean="0"/>
              <a:t> Х² + Х=Х/</a:t>
            </a:r>
            <a:r>
              <a:rPr lang="ru-RU" dirty="0" err="1" smtClean="0"/>
              <a:t>√</a:t>
            </a:r>
            <a:r>
              <a:rPr lang="ru-RU" dirty="0" smtClean="0"/>
              <a:t> Х² +Х</a:t>
            </a:r>
          </a:p>
          <a:p>
            <a:pPr marL="342900" indent="-342900">
              <a:defRPr/>
            </a:pPr>
            <a:r>
              <a:rPr lang="ru-RU" dirty="0" smtClean="0"/>
              <a:t>(1/Х²)</a:t>
            </a:r>
            <a:r>
              <a:rPr lang="en-US" dirty="0" smtClean="0"/>
              <a:t>`=(X</a:t>
            </a:r>
            <a:r>
              <a:rPr lang="ru-RU" baseline="30000" dirty="0" smtClean="0"/>
              <a:t>-2</a:t>
            </a:r>
            <a:r>
              <a:rPr lang="en-US" dirty="0" smtClean="0"/>
              <a:t>)`=-</a:t>
            </a:r>
            <a:r>
              <a:rPr lang="ru-RU" dirty="0" smtClean="0"/>
              <a:t>2</a:t>
            </a:r>
            <a:r>
              <a:rPr lang="en-US" dirty="0" smtClean="0"/>
              <a:t>X</a:t>
            </a:r>
            <a:r>
              <a:rPr lang="ru-RU" baseline="30000" dirty="0" smtClean="0"/>
              <a:t>-3</a:t>
            </a:r>
            <a:r>
              <a:rPr lang="en-US" dirty="0" smtClean="0"/>
              <a:t>=-</a:t>
            </a:r>
            <a:r>
              <a:rPr lang="ru-RU" dirty="0" smtClean="0"/>
              <a:t>2</a:t>
            </a:r>
            <a:r>
              <a:rPr lang="en-US" dirty="0" smtClean="0"/>
              <a:t>/</a:t>
            </a:r>
            <a:r>
              <a:rPr lang="ru-RU" dirty="0" smtClean="0"/>
              <a:t> Х</a:t>
            </a:r>
            <a:r>
              <a:rPr lang="ru-RU" baseline="30000" dirty="0" smtClean="0"/>
              <a:t>3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Производные тригонометрических функций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72000"/>
          </a:xfrm>
        </p:spPr>
        <p:txBody>
          <a:bodyPr>
            <a:normAutofit/>
          </a:bodyPr>
          <a:lstStyle/>
          <a:p>
            <a:pPr marL="609600" indent="-609600">
              <a:buAutoNum type="arabicPeriod"/>
              <a:defRPr/>
            </a:pPr>
            <a:r>
              <a:rPr lang="ru-RU" dirty="0" smtClean="0"/>
              <a:t>(</a:t>
            </a:r>
            <a:r>
              <a:rPr lang="en-US" dirty="0" smtClean="0"/>
              <a:t>sin x</a:t>
            </a:r>
            <a:r>
              <a:rPr lang="ru-RU" dirty="0" smtClean="0"/>
              <a:t>)</a:t>
            </a:r>
            <a:r>
              <a:rPr lang="en-US" dirty="0" smtClean="0"/>
              <a:t>`=</a:t>
            </a:r>
            <a:r>
              <a:rPr lang="ru-RU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x  </a:t>
            </a:r>
            <a:endParaRPr lang="ru-RU" dirty="0" smtClean="0"/>
          </a:p>
          <a:p>
            <a:pPr marL="609600" indent="-609600">
              <a:buNone/>
              <a:defRPr/>
            </a:pPr>
            <a:r>
              <a:rPr lang="ru-RU" dirty="0" smtClean="0"/>
              <a:t>      Например: </a:t>
            </a:r>
            <a:r>
              <a:rPr lang="en-US" dirty="0" smtClean="0"/>
              <a:t>y`=(3sinx)`=</a:t>
            </a:r>
            <a:r>
              <a:rPr lang="ru-RU" dirty="0" smtClean="0"/>
              <a:t> </a:t>
            </a:r>
            <a:r>
              <a:rPr lang="en-US" dirty="0" smtClean="0"/>
              <a:t>3cos x</a:t>
            </a:r>
          </a:p>
          <a:p>
            <a:pPr marL="609600" indent="-609600">
              <a:buNone/>
              <a:defRPr/>
            </a:pPr>
            <a:r>
              <a:rPr lang="en-US" dirty="0" smtClean="0"/>
              <a:t>2. (</a:t>
            </a:r>
            <a:r>
              <a:rPr lang="en-US" dirty="0" err="1" smtClean="0"/>
              <a:t>cos</a:t>
            </a:r>
            <a:r>
              <a:rPr lang="en-US" dirty="0" smtClean="0"/>
              <a:t> x)`=</a:t>
            </a:r>
            <a:r>
              <a:rPr lang="ru-RU" dirty="0" smtClean="0"/>
              <a:t> </a:t>
            </a:r>
            <a:r>
              <a:rPr lang="en-US" dirty="0" smtClean="0"/>
              <a:t>- sin x  </a:t>
            </a:r>
            <a:endParaRPr lang="ru-RU" dirty="0" smtClean="0"/>
          </a:p>
          <a:p>
            <a:pPr marL="609600" indent="-609600">
              <a:buNone/>
              <a:defRPr/>
            </a:pPr>
            <a:r>
              <a:rPr lang="ru-RU" dirty="0" smtClean="0"/>
              <a:t>      Например: </a:t>
            </a:r>
            <a:r>
              <a:rPr lang="en-US" dirty="0" smtClean="0"/>
              <a:t>y`=(2 </a:t>
            </a:r>
            <a:r>
              <a:rPr lang="en-US" dirty="0" err="1" smtClean="0"/>
              <a:t>cos</a:t>
            </a:r>
            <a:r>
              <a:rPr lang="en-US" dirty="0" smtClean="0"/>
              <a:t> x)`=</a:t>
            </a:r>
            <a:r>
              <a:rPr lang="ru-RU" dirty="0" smtClean="0"/>
              <a:t> </a:t>
            </a:r>
            <a:r>
              <a:rPr lang="en-US" dirty="0" smtClean="0"/>
              <a:t>-2 sin x</a:t>
            </a:r>
          </a:p>
          <a:p>
            <a:pPr marL="609600" indent="-609600">
              <a:buNone/>
              <a:defRPr/>
            </a:pPr>
            <a:r>
              <a:rPr lang="en-US" dirty="0" smtClean="0"/>
              <a:t>3. (</a:t>
            </a:r>
            <a:r>
              <a:rPr lang="en-US" dirty="0" err="1" smtClean="0"/>
              <a:t>tg</a:t>
            </a:r>
            <a:r>
              <a:rPr lang="en-US" dirty="0" smtClean="0"/>
              <a:t> x)`=1/ cos² x  </a:t>
            </a:r>
            <a:endParaRPr lang="ru-RU" dirty="0" smtClean="0"/>
          </a:p>
          <a:p>
            <a:pPr marL="609600" indent="-609600">
              <a:buNone/>
              <a:defRPr/>
            </a:pPr>
            <a:r>
              <a:rPr lang="ru-RU" dirty="0" smtClean="0"/>
              <a:t>       Например: </a:t>
            </a:r>
            <a:r>
              <a:rPr lang="en-US" dirty="0" smtClean="0"/>
              <a:t>y`=(4 </a:t>
            </a:r>
            <a:r>
              <a:rPr lang="en-US" dirty="0" err="1" smtClean="0"/>
              <a:t>tg</a:t>
            </a:r>
            <a:r>
              <a:rPr lang="en-US" dirty="0" smtClean="0"/>
              <a:t> x)`=4</a:t>
            </a:r>
            <a:r>
              <a:rPr lang="ru-RU" dirty="0" smtClean="0"/>
              <a:t>/</a:t>
            </a:r>
            <a:r>
              <a:rPr lang="en-US" dirty="0" err="1" smtClean="0"/>
              <a:t>cos</a:t>
            </a:r>
            <a:r>
              <a:rPr lang="ru-RU" baseline="30000" dirty="0" smtClean="0"/>
              <a:t>²</a:t>
            </a:r>
            <a:r>
              <a:rPr lang="en-US" dirty="0" smtClean="0"/>
              <a:t>x</a:t>
            </a:r>
          </a:p>
          <a:p>
            <a:pPr marL="609600" indent="-609600">
              <a:buNone/>
              <a:defRPr/>
            </a:pPr>
            <a:r>
              <a:rPr lang="en-US" dirty="0" smtClean="0"/>
              <a:t>4. (</a:t>
            </a:r>
            <a:r>
              <a:rPr lang="en-US" dirty="0" err="1" smtClean="0"/>
              <a:t>ctg</a:t>
            </a:r>
            <a:r>
              <a:rPr lang="en-US" dirty="0" smtClean="0"/>
              <a:t> x)`=-1/sin²x  </a:t>
            </a:r>
            <a:endParaRPr lang="ru-RU" dirty="0" smtClean="0"/>
          </a:p>
          <a:p>
            <a:pPr marL="609600" indent="-609600">
              <a:buNone/>
              <a:defRPr/>
            </a:pPr>
            <a:r>
              <a:rPr lang="ru-RU" dirty="0" smtClean="0"/>
              <a:t>       Например: </a:t>
            </a:r>
            <a:r>
              <a:rPr lang="en-US" dirty="0" smtClean="0"/>
              <a:t>y`=(2 </a:t>
            </a:r>
            <a:r>
              <a:rPr lang="en-US" dirty="0" err="1" smtClean="0"/>
              <a:t>ctg</a:t>
            </a:r>
            <a:r>
              <a:rPr lang="en-US" dirty="0" smtClean="0"/>
              <a:t> x)`=-2</a:t>
            </a:r>
            <a:r>
              <a:rPr lang="ru-RU" dirty="0" smtClean="0"/>
              <a:t>/</a:t>
            </a:r>
            <a:r>
              <a:rPr lang="en-US" dirty="0" smtClean="0"/>
              <a:t>sin ²x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Comic Sans MS" pitchFamily="66" charset="0"/>
              </a:rPr>
              <a:t>Правила нахождения производных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en-US" dirty="0" smtClean="0"/>
              <a:t>1.  (</a:t>
            </a:r>
            <a:r>
              <a:rPr lang="en-US" dirty="0" err="1" smtClean="0"/>
              <a:t>u+v</a:t>
            </a:r>
            <a:r>
              <a:rPr lang="en-US" dirty="0" smtClean="0"/>
              <a:t>)`=</a:t>
            </a:r>
            <a:r>
              <a:rPr lang="en-US" dirty="0" err="1" smtClean="0"/>
              <a:t>u`+v</a:t>
            </a:r>
            <a:r>
              <a:rPr lang="en-US" dirty="0" smtClean="0"/>
              <a:t>`  </a:t>
            </a:r>
            <a:r>
              <a:rPr lang="ru-RU" dirty="0" smtClean="0"/>
              <a:t>Например: (2</a:t>
            </a:r>
            <a:r>
              <a:rPr lang="en-US" dirty="0" smtClean="0"/>
              <a:t>X</a:t>
            </a:r>
            <a:r>
              <a:rPr lang="ru-RU" dirty="0" smtClean="0"/>
              <a:t>²</a:t>
            </a:r>
            <a:r>
              <a:rPr lang="en-US" dirty="0" smtClean="0"/>
              <a:t>+X</a:t>
            </a:r>
            <a:r>
              <a:rPr lang="ru-RU" dirty="0" smtClean="0"/>
              <a:t>)</a:t>
            </a:r>
            <a:r>
              <a:rPr lang="en-US" dirty="0" smtClean="0"/>
              <a:t>`=4X+1</a:t>
            </a:r>
          </a:p>
          <a:p>
            <a:pPr marL="609600" indent="-609600">
              <a:buNone/>
              <a:defRPr/>
            </a:pPr>
            <a:r>
              <a:rPr lang="en-US" dirty="0" smtClean="0"/>
              <a:t>2.  (Cu)`=Cu` </a:t>
            </a:r>
            <a:r>
              <a:rPr lang="ru-RU" dirty="0" smtClean="0"/>
              <a:t>Например: </a:t>
            </a:r>
            <a:r>
              <a:rPr lang="en-US" dirty="0" smtClean="0"/>
              <a:t>(5X)`=5</a:t>
            </a:r>
          </a:p>
          <a:p>
            <a:pPr marL="609600" indent="-609600">
              <a:buNone/>
              <a:defRPr/>
            </a:pPr>
            <a:r>
              <a:rPr lang="en-US" dirty="0" smtClean="0"/>
              <a:t>3.  (u*v)`=</a:t>
            </a:r>
            <a:r>
              <a:rPr lang="en-US" dirty="0" err="1" smtClean="0"/>
              <a:t>u`v</a:t>
            </a:r>
            <a:r>
              <a:rPr lang="en-US" dirty="0" smtClean="0"/>
              <a:t> + </a:t>
            </a:r>
            <a:r>
              <a:rPr lang="en-US" dirty="0" err="1" smtClean="0"/>
              <a:t>uv</a:t>
            </a:r>
            <a:r>
              <a:rPr lang="en-US" dirty="0" smtClean="0"/>
              <a:t>` </a:t>
            </a:r>
            <a:r>
              <a:rPr lang="ru-RU" dirty="0" smtClean="0"/>
              <a:t>Например: </a:t>
            </a:r>
            <a:r>
              <a:rPr lang="en-US" dirty="0" smtClean="0"/>
              <a:t>(X²*X³)`=</a:t>
            </a:r>
            <a:r>
              <a:rPr lang="ru-RU" dirty="0" smtClean="0"/>
              <a:t>     </a:t>
            </a:r>
            <a:r>
              <a:rPr lang="en-US" dirty="0" smtClean="0"/>
              <a:t>(</a:t>
            </a:r>
            <a:r>
              <a:rPr lang="ru-RU" dirty="0" smtClean="0"/>
              <a:t>Х</a:t>
            </a:r>
            <a:r>
              <a:rPr lang="ru-RU" baseline="30000" dirty="0" smtClean="0"/>
              <a:t>5</a:t>
            </a:r>
            <a:r>
              <a:rPr lang="en-US" dirty="0" smtClean="0"/>
              <a:t>)`=5</a:t>
            </a:r>
            <a:r>
              <a:rPr lang="ru-RU" dirty="0" smtClean="0"/>
              <a:t> Х</a:t>
            </a:r>
            <a:r>
              <a:rPr lang="ru-RU" baseline="30000" dirty="0" smtClean="0"/>
              <a:t>4</a:t>
            </a:r>
            <a:r>
              <a:rPr lang="ru-RU" dirty="0" smtClean="0"/>
              <a:t>;</a:t>
            </a:r>
            <a:r>
              <a:rPr lang="en-US" dirty="0" smtClean="0"/>
              <a:t>  </a:t>
            </a:r>
            <a:r>
              <a:rPr lang="ru-RU" dirty="0" smtClean="0"/>
              <a:t>( </a:t>
            </a:r>
            <a:r>
              <a:rPr lang="ar-AE" dirty="0" smtClean="0"/>
              <a:t>√</a:t>
            </a:r>
            <a:r>
              <a:rPr lang="ru-RU" dirty="0" smtClean="0"/>
              <a:t>Х*(2Х+1))</a:t>
            </a:r>
            <a:r>
              <a:rPr lang="en-US" dirty="0" smtClean="0"/>
              <a:t>`</a:t>
            </a:r>
            <a:endParaRPr lang="ru-RU" dirty="0" smtClean="0"/>
          </a:p>
          <a:p>
            <a:pPr marL="609600" indent="-609600">
              <a:buNone/>
              <a:defRPr/>
            </a:pPr>
            <a:r>
              <a:rPr lang="en-US" dirty="0" smtClean="0"/>
              <a:t>4.  (u/v)`=</a:t>
            </a:r>
            <a:r>
              <a:rPr lang="ru-RU" dirty="0" smtClean="0"/>
              <a:t>(</a:t>
            </a:r>
            <a:r>
              <a:rPr lang="en-US" dirty="0" err="1" smtClean="0"/>
              <a:t>u`v</a:t>
            </a:r>
            <a:r>
              <a:rPr lang="en-US" dirty="0" smtClean="0"/>
              <a:t> – </a:t>
            </a:r>
            <a:r>
              <a:rPr lang="en-US" dirty="0" err="1" smtClean="0"/>
              <a:t>uv</a:t>
            </a:r>
            <a:r>
              <a:rPr lang="en-US" dirty="0" smtClean="0"/>
              <a:t>`</a:t>
            </a:r>
            <a:r>
              <a:rPr lang="ru-RU" smtClean="0"/>
              <a:t>)</a:t>
            </a:r>
            <a:r>
              <a:rPr lang="en-US" smtClean="0"/>
              <a:t>/ </a:t>
            </a:r>
            <a:r>
              <a:rPr lang="en-US" dirty="0" smtClean="0"/>
              <a:t>V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Например:              5Х²/(Х+1)=((5Х²)</a:t>
            </a:r>
            <a:r>
              <a:rPr lang="en-US" dirty="0" smtClean="0"/>
              <a:t>`*(X+1)-5X²*(X+1)`</a:t>
            </a:r>
            <a:r>
              <a:rPr lang="ru-RU" dirty="0" smtClean="0"/>
              <a:t>)</a:t>
            </a:r>
            <a:r>
              <a:rPr lang="en-US" dirty="0" smtClean="0"/>
              <a:t>/(X+1)²=</a:t>
            </a:r>
            <a:r>
              <a:rPr lang="ru-RU" dirty="0" smtClean="0"/>
              <a:t>(</a:t>
            </a:r>
            <a:r>
              <a:rPr lang="en-US" dirty="0" smtClean="0"/>
              <a:t>10X²+10X</a:t>
            </a:r>
            <a:r>
              <a:rPr lang="ru-RU" dirty="0" smtClean="0"/>
              <a:t>-</a:t>
            </a:r>
            <a:r>
              <a:rPr lang="en-US" dirty="0" smtClean="0"/>
              <a:t>5X²</a:t>
            </a:r>
            <a:r>
              <a:rPr lang="ru-RU" dirty="0" smtClean="0"/>
              <a:t>)</a:t>
            </a:r>
            <a:r>
              <a:rPr lang="en-US" dirty="0" smtClean="0"/>
              <a:t>/(X+1)²=</a:t>
            </a:r>
            <a:r>
              <a:rPr lang="ru-RU" dirty="0" smtClean="0"/>
              <a:t>(</a:t>
            </a:r>
            <a:r>
              <a:rPr lang="en-US" dirty="0" smtClean="0"/>
              <a:t>5X²+10X</a:t>
            </a:r>
            <a:r>
              <a:rPr lang="ru-RU" dirty="0" smtClean="0"/>
              <a:t>)</a:t>
            </a:r>
            <a:r>
              <a:rPr lang="en-US" dirty="0" smtClean="0"/>
              <a:t>/(X+1)²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omic Sans MS" pitchFamily="66" charset="0"/>
              </a:rPr>
              <a:t>Найдите производные следующих функций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f(x)=x²+x+1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f(x)=1/x+√</a:t>
            </a:r>
            <a:r>
              <a:rPr lang="ru-RU" sz="3200" dirty="0" err="1" smtClean="0"/>
              <a:t>х</a:t>
            </a:r>
            <a:r>
              <a:rPr lang="en-US" sz="3200" dirty="0" smtClean="0"/>
              <a:t> - x³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f(x)=x²/1+x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f(x)=x³ (4+3x-</a:t>
            </a:r>
            <a:r>
              <a:rPr lang="ru-RU" sz="3200" dirty="0" smtClean="0"/>
              <a:t>х</a:t>
            </a:r>
            <a:r>
              <a:rPr lang="ru-RU" sz="3200" baseline="30000" dirty="0" smtClean="0"/>
              <a:t>5</a:t>
            </a:r>
            <a:r>
              <a:rPr lang="en-US" sz="3200" dirty="0" smtClean="0"/>
              <a:t>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y=3x-2/5x+8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f(x)=2</a:t>
            </a:r>
            <a:r>
              <a:rPr lang="ru-RU" sz="3200" dirty="0" smtClean="0"/>
              <a:t>х</a:t>
            </a:r>
            <a:r>
              <a:rPr lang="ru-RU" sz="3200" baseline="30000" dirty="0" smtClean="0"/>
              <a:t>4</a:t>
            </a:r>
            <a:r>
              <a:rPr lang="en-US" sz="3200" dirty="0" smtClean="0"/>
              <a:t>-</a:t>
            </a:r>
            <a:r>
              <a:rPr lang="ru-RU" sz="3200" smtClean="0"/>
              <a:t>х</a:t>
            </a:r>
            <a:r>
              <a:rPr lang="ru-RU" sz="3200" baseline="30000" smtClean="0"/>
              <a:t>8</a:t>
            </a:r>
            <a:r>
              <a:rPr lang="ru-RU" sz="3200" smtClean="0"/>
              <a:t>    </a:t>
            </a:r>
            <a:r>
              <a:rPr lang="ru-RU" sz="3200" dirty="0" smtClean="0"/>
              <a:t>если</a:t>
            </a:r>
            <a:r>
              <a:rPr lang="en-US" sz="3200" dirty="0" smtClean="0"/>
              <a:t> f</a:t>
            </a:r>
            <a:r>
              <a:rPr lang="ru-RU" sz="3200" dirty="0" smtClean="0"/>
              <a:t> (</a:t>
            </a:r>
            <a:r>
              <a:rPr lang="en-US" sz="3200" dirty="0" smtClean="0"/>
              <a:t>x</a:t>
            </a:r>
            <a:r>
              <a:rPr lang="ru-RU" sz="3200" dirty="0" smtClean="0"/>
              <a:t>)=0</a:t>
            </a:r>
            <a:endParaRPr lang="en-US" sz="32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f(x)=4x-1/3x³</a:t>
            </a:r>
            <a:r>
              <a:rPr lang="ru-RU" sz="3200" dirty="0" smtClean="0"/>
              <a:t>    если</a:t>
            </a:r>
            <a:r>
              <a:rPr lang="en-US" sz="3200" dirty="0" smtClean="0"/>
              <a:t> f(x)&lt;0</a:t>
            </a:r>
            <a:endParaRPr lang="ru-RU" sz="32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</a:t>
            </a:r>
            <a:r>
              <a:rPr lang="ru-RU" sz="3200" dirty="0" smtClean="0"/>
              <a:t>(2х-3)</a:t>
            </a:r>
            <a:r>
              <a:rPr lang="ru-RU" sz="3200" baseline="30000" dirty="0" smtClean="0"/>
              <a:t> 5</a:t>
            </a:r>
            <a:endParaRPr lang="ru-RU" sz="32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f(x)=√</a:t>
            </a:r>
            <a:r>
              <a:rPr lang="ru-RU" sz="3200" dirty="0" smtClean="0"/>
              <a:t>х²-4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f(x)=sin</a:t>
            </a:r>
            <a:r>
              <a:rPr lang="ru-RU" sz="3200" baseline="30000" dirty="0" smtClean="0"/>
              <a:t>5</a:t>
            </a:r>
            <a:r>
              <a:rPr lang="en-US" sz="3200" dirty="0" smtClean="0"/>
              <a:t>x*sin³x+cos</a:t>
            </a:r>
            <a:r>
              <a:rPr lang="ru-RU" sz="3200" baseline="30000" dirty="0" smtClean="0"/>
              <a:t>5</a:t>
            </a:r>
            <a:r>
              <a:rPr lang="en-US" sz="3200" dirty="0" smtClean="0"/>
              <a:t>x*cos³x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285860"/>
            <a:ext cx="7143800" cy="42862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12500"/>
                <a:gd name="adj2" fmla="val -338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внимание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omic Sans MS" pitchFamily="66" charset="0"/>
              </a:rPr>
              <a:t>Цель: 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 pitchFamily="34" charset="0"/>
              </a:rPr>
              <a:t>- обобщить материал по теме «Производная»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latin typeface="Comic Sans MS" pitchFamily="66" charset="0"/>
              </a:rPr>
              <a:t>Из истории дифференциального исчисления</a:t>
            </a:r>
            <a:endParaRPr lang="ru-RU" sz="4000" i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Дифференциальное исчисление создано Ньютоном и Лейбницем сравнительно недавно, в конце Χ</a:t>
            </a:r>
            <a:r>
              <a:rPr lang="en-US" sz="2800" dirty="0" smtClean="0"/>
              <a:t>V</a:t>
            </a:r>
            <a:r>
              <a:rPr lang="el-GR" sz="2800" dirty="0" smtClean="0"/>
              <a:t>ΙΙ</a:t>
            </a:r>
            <a:r>
              <a:rPr lang="ru-RU" sz="2800" dirty="0" smtClean="0"/>
              <a:t> столетия. Тем более поразительно, что задолго до Архимеда не только решили задачу на построение касательной к такой сложной кривой, как спираль, но и сумели найти максимум функции </a:t>
            </a:r>
            <a:r>
              <a:rPr lang="ru-RU" sz="2800" i="1" u="sng" dirty="0" smtClean="0">
                <a:solidFill>
                  <a:srgbClr val="FF0000"/>
                </a:solidFill>
              </a:rPr>
              <a:t>ƒ(</a:t>
            </a:r>
            <a:r>
              <a:rPr lang="ru-RU" sz="2800" i="1" u="sng" dirty="0" err="1" smtClean="0">
                <a:solidFill>
                  <a:srgbClr val="FF0000"/>
                </a:solidFill>
              </a:rPr>
              <a:t>х</a:t>
            </a:r>
            <a:r>
              <a:rPr lang="ru-RU" sz="2800" i="1" u="sng" dirty="0" smtClean="0">
                <a:solidFill>
                  <a:srgbClr val="FF0000"/>
                </a:solidFill>
              </a:rPr>
              <a:t>) = х</a:t>
            </a:r>
            <a:r>
              <a:rPr lang="ru-RU" sz="2800" i="1" u="sng" baseline="30000" dirty="0" smtClean="0">
                <a:solidFill>
                  <a:srgbClr val="FF0000"/>
                </a:solidFill>
              </a:rPr>
              <a:t>2 </a:t>
            </a:r>
            <a:r>
              <a:rPr lang="ru-RU" sz="2800" i="1" u="sng" dirty="0" smtClean="0">
                <a:solidFill>
                  <a:srgbClr val="FF0000"/>
                </a:solidFill>
              </a:rPr>
              <a:t>* (а – </a:t>
            </a:r>
            <a:r>
              <a:rPr lang="ru-RU" sz="2800" i="1" u="sng" dirty="0" err="1" smtClean="0">
                <a:solidFill>
                  <a:srgbClr val="FF0000"/>
                </a:solidFill>
              </a:rPr>
              <a:t>х</a:t>
            </a:r>
            <a:r>
              <a:rPr lang="ru-RU" sz="2800" i="1" u="sng" dirty="0" smtClean="0">
                <a:solidFill>
                  <a:srgbClr val="FF0000"/>
                </a:solidFill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Эпизодическое понятие касательной встречалось в работах итальянского математика </a:t>
            </a:r>
            <a:r>
              <a:rPr lang="ru-RU" i="1" u="sng" dirty="0" smtClean="0">
                <a:solidFill>
                  <a:srgbClr val="FF0000"/>
                </a:solidFill>
              </a:rPr>
              <a:t>Н.Тартальи</a:t>
            </a:r>
            <a:r>
              <a:rPr lang="ru-RU" dirty="0" smtClean="0"/>
              <a:t> (</a:t>
            </a:r>
            <a:r>
              <a:rPr lang="ru-RU" dirty="0" err="1" smtClean="0"/>
              <a:t>ок</a:t>
            </a:r>
            <a:r>
              <a:rPr lang="ru-RU" dirty="0" smtClean="0"/>
              <a:t>. 1500 – 1557) – здесь касательная появилась в ходе изучения вопроса об угле наклона орудия, при котором обеспечивается наибольшая дальность полёта снаряда. </a:t>
            </a:r>
            <a:r>
              <a:rPr lang="ru-RU" i="1" u="sng" dirty="0" smtClean="0">
                <a:solidFill>
                  <a:srgbClr val="FF0000"/>
                </a:solidFill>
              </a:rPr>
              <a:t>И.Кеплер</a:t>
            </a:r>
            <a:r>
              <a:rPr lang="ru-RU" dirty="0" smtClean="0"/>
              <a:t> рассматривал касательную в ходе решения задачи о наибольшем объёме параллелепипеда, вписанного в шар данного радиуса.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7403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</a:t>
            </a:r>
            <a:r>
              <a:rPr lang="el-GR" dirty="0" smtClean="0"/>
              <a:t>Χ</a:t>
            </a:r>
            <a:r>
              <a:rPr lang="en-US" dirty="0" smtClean="0"/>
              <a:t>V</a:t>
            </a:r>
            <a:r>
              <a:rPr lang="el-GR" dirty="0" smtClean="0"/>
              <a:t>ΙΙ</a:t>
            </a:r>
            <a:r>
              <a:rPr lang="ru-RU" dirty="0" smtClean="0"/>
              <a:t> на основе учения Г.Галилея о движении активно развилась кинематическая концепция производной. Различные варианты изложения, применённые к разным задачам, встречаются уже у </a:t>
            </a:r>
            <a:r>
              <a:rPr lang="ru-RU" i="1" u="sng" dirty="0" smtClean="0">
                <a:solidFill>
                  <a:srgbClr val="FF0000"/>
                </a:solidFill>
              </a:rPr>
              <a:t>Р.Декарта, </a:t>
            </a:r>
            <a:r>
              <a:rPr lang="ru-RU" dirty="0" smtClean="0"/>
              <a:t>французского математика </a:t>
            </a:r>
            <a:r>
              <a:rPr lang="ru-RU" i="1" u="sng" dirty="0" err="1" smtClean="0">
                <a:solidFill>
                  <a:srgbClr val="FF0000"/>
                </a:solidFill>
              </a:rPr>
              <a:t>Роберваля</a:t>
            </a:r>
            <a:r>
              <a:rPr lang="ru-RU" i="1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(1602 – 1675 ), английского учёного </a:t>
            </a:r>
            <a:r>
              <a:rPr lang="ru-RU" i="1" u="sng" dirty="0" smtClean="0">
                <a:solidFill>
                  <a:srgbClr val="FF0000"/>
                </a:solidFill>
              </a:rPr>
              <a:t>Д.Грегори</a:t>
            </a:r>
            <a:r>
              <a:rPr lang="ru-RU" dirty="0" smtClean="0"/>
              <a:t> (1638 – 1675), в работах </a:t>
            </a:r>
            <a:r>
              <a:rPr lang="ru-RU" i="1" u="sng" dirty="0" err="1" smtClean="0">
                <a:solidFill>
                  <a:srgbClr val="FF0000"/>
                </a:solidFill>
              </a:rPr>
              <a:t>И.Барроу</a:t>
            </a:r>
            <a:r>
              <a:rPr lang="ru-RU" dirty="0" smtClean="0"/>
              <a:t> (1630 – 1677)и, наконец, </a:t>
            </a:r>
            <a:r>
              <a:rPr lang="ru-RU" i="1" u="sng" dirty="0" smtClean="0">
                <a:solidFill>
                  <a:srgbClr val="FF0000"/>
                </a:solidFill>
              </a:rPr>
              <a:t>И.Ньютона.</a:t>
            </a:r>
            <a:endParaRPr lang="ru-RU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1629 году </a:t>
            </a:r>
            <a:r>
              <a:rPr lang="ru-RU" i="1" u="sng" dirty="0" smtClean="0">
                <a:solidFill>
                  <a:srgbClr val="FF0000"/>
                </a:solidFill>
              </a:rPr>
              <a:t>П.Ферма</a:t>
            </a:r>
            <a:r>
              <a:rPr lang="ru-RU" dirty="0" smtClean="0"/>
              <a:t> предложил правила нахождения экстремумов многочленов. Фактически при выводе этих правил Ферма активно применял предельные переходы, располагая простейшим дифференциальным условием максимума и минимума.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82808"/>
            <a:ext cx="8501122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Систематическое учение о производных развито </a:t>
            </a:r>
            <a:r>
              <a:rPr lang="ru-RU" i="1" u="sng" dirty="0" smtClean="0">
                <a:solidFill>
                  <a:srgbClr val="FF0000"/>
                </a:solidFill>
              </a:rPr>
              <a:t>Лейбницем и Ньютоном, </a:t>
            </a:r>
            <a:r>
              <a:rPr lang="ru-RU" dirty="0" smtClean="0"/>
              <a:t>который сформулировал и две основные проблемы анализа: </a:t>
            </a:r>
          </a:p>
          <a:p>
            <a:pPr marL="578358" indent="-514350" algn="just">
              <a:buFont typeface="+mj-lt"/>
              <a:buAutoNum type="arabicParenR"/>
            </a:pPr>
            <a:r>
              <a:rPr lang="ru-RU" dirty="0" smtClean="0"/>
              <a:t>Длина проходимого пути постоянно (т.е. в любой момент времени) дана; требуется найти скорость движения в предложенное время. </a:t>
            </a:r>
          </a:p>
          <a:p>
            <a:pPr marL="578358" indent="-514350" algn="just">
              <a:buFont typeface="+mj-lt"/>
              <a:buAutoNum type="arabicParenR"/>
            </a:pPr>
            <a:r>
              <a:rPr lang="ru-RU" dirty="0" smtClean="0"/>
              <a:t>Скорость движения постоянно дана; требуется найти длину пройденного в предложенное время пути.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Продолжение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Первая проблема относится к дифференциальному исчислению, а вторая к интегральному исчислению.</a:t>
            </a:r>
          </a:p>
          <a:p>
            <a:pPr algn="just"/>
            <a:r>
              <a:rPr lang="ru-RU" dirty="0" smtClean="0"/>
              <a:t> Ньютон исходил в основном из задач механики, то Лейбниц исходил из геометрических задач.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210</TotalTime>
  <Words>1272</Words>
  <Application>Microsoft Office PowerPoint</Application>
  <PresentationFormat>Экран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Яркая</vt:lpstr>
      <vt:lpstr>Презентация   по теме </vt:lpstr>
      <vt:lpstr>Содержание:</vt:lpstr>
      <vt:lpstr>Цель: </vt:lpstr>
      <vt:lpstr>Из истории дифференциального исчисления</vt:lpstr>
      <vt:lpstr>Продолжение 1</vt:lpstr>
      <vt:lpstr>Продолжение 2</vt:lpstr>
      <vt:lpstr>Продолжение 3</vt:lpstr>
      <vt:lpstr>Продолжение 4</vt:lpstr>
      <vt:lpstr>Продолжение 5</vt:lpstr>
      <vt:lpstr>Продолжение 6 </vt:lpstr>
      <vt:lpstr>Происхождение термина «производная»</vt:lpstr>
      <vt:lpstr>Продолжение </vt:lpstr>
      <vt:lpstr>Определение производной </vt:lpstr>
      <vt:lpstr>Геометрический смысл производной</vt:lpstr>
      <vt:lpstr>Правила вычисления производных</vt:lpstr>
      <vt:lpstr>Механический смысл производной </vt:lpstr>
      <vt:lpstr>Применение производной в технике </vt:lpstr>
      <vt:lpstr>Применение производной к исследованию функции </vt:lpstr>
      <vt:lpstr>План исследования функции:</vt:lpstr>
      <vt:lpstr>Наибольшее и наименьшее значение функции </vt:lpstr>
      <vt:lpstr>Производные некоторых функций</vt:lpstr>
      <vt:lpstr>Производные сложных функций </vt:lpstr>
      <vt:lpstr>Производные тригонометрических функций </vt:lpstr>
      <vt:lpstr>Правила нахождения производных </vt:lpstr>
      <vt:lpstr>Найдите производные следующих функций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теме </dc:title>
  <dc:creator>пользователь</dc:creator>
  <cp:lastModifiedBy>Admin</cp:lastModifiedBy>
  <cp:revision>53</cp:revision>
  <dcterms:created xsi:type="dcterms:W3CDTF">2009-12-06T13:47:56Z</dcterms:created>
  <dcterms:modified xsi:type="dcterms:W3CDTF">2014-08-06T16:30:47Z</dcterms:modified>
</cp:coreProperties>
</file>