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24"/>
  </p:notesMasterIdLst>
  <p:sldIdLst>
    <p:sldId id="256" r:id="rId2"/>
    <p:sldId id="283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72" r:id="rId11"/>
    <p:sldId id="266" r:id="rId12"/>
    <p:sldId id="273" r:id="rId13"/>
    <p:sldId id="274" r:id="rId14"/>
    <p:sldId id="275" r:id="rId15"/>
    <p:sldId id="276" r:id="rId16"/>
    <p:sldId id="282" r:id="rId17"/>
    <p:sldId id="277" r:id="rId18"/>
    <p:sldId id="278" r:id="rId19"/>
    <p:sldId id="279" r:id="rId20"/>
    <p:sldId id="285" r:id="rId21"/>
    <p:sldId id="280" r:id="rId22"/>
    <p:sldId id="284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53" autoAdjust="0"/>
    <p:restoredTop sz="94660"/>
  </p:normalViewPr>
  <p:slideViewPr>
    <p:cSldViewPr>
      <p:cViewPr>
        <p:scale>
          <a:sx n="65" d="100"/>
          <a:sy n="65" d="100"/>
        </p:scale>
        <p:origin x="-102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A0452E-BB46-427C-820D-00DF034AB97D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B2E35-3166-4066-A731-01269F13819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B2E35-3166-4066-A731-01269F13819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ED38AC-3F08-4F6D-ADD6-C21CCC7B2E85}" type="slidenum">
              <a:rPr lang="ru-RU"/>
              <a:pPr/>
              <a:t>10</a:t>
            </a:fld>
            <a:endParaRPr lang="ru-RU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3BD27F-93FB-43F1-BAB7-3720D73EA1FD}" type="slidenum">
              <a:rPr lang="ru-RU"/>
              <a:pPr/>
              <a:t>11</a:t>
            </a:fld>
            <a:endParaRPr lang="ru-RU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3BD27F-93FB-43F1-BAB7-3720D73EA1FD}" type="slidenum">
              <a:rPr lang="ru-RU"/>
              <a:pPr/>
              <a:t>12</a:t>
            </a:fld>
            <a:endParaRPr lang="ru-RU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3BD27F-93FB-43F1-BAB7-3720D73EA1FD}" type="slidenum">
              <a:rPr lang="ru-RU"/>
              <a:pPr/>
              <a:t>13</a:t>
            </a:fld>
            <a:endParaRPr lang="ru-RU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ED38AC-3F08-4F6D-ADD6-C21CCC7B2E85}" type="slidenum">
              <a:rPr lang="ru-RU"/>
              <a:pPr/>
              <a:t>14</a:t>
            </a:fld>
            <a:endParaRPr lang="ru-RU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ED38AC-3F08-4F6D-ADD6-C21CCC7B2E85}" type="slidenum">
              <a:rPr lang="ru-RU"/>
              <a:pPr/>
              <a:t>15</a:t>
            </a:fld>
            <a:endParaRPr lang="ru-RU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3BD27F-93FB-43F1-BAB7-3720D73EA1FD}" type="slidenum">
              <a:rPr lang="ru-RU"/>
              <a:pPr/>
              <a:t>16</a:t>
            </a:fld>
            <a:endParaRPr lang="ru-RU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3BD27F-93FB-43F1-BAB7-3720D73EA1FD}" type="slidenum">
              <a:rPr lang="ru-RU"/>
              <a:pPr/>
              <a:t>17</a:t>
            </a:fld>
            <a:endParaRPr lang="ru-RU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ED38AC-3F08-4F6D-ADD6-C21CCC7B2E85}" type="slidenum">
              <a:rPr lang="ru-RU"/>
              <a:pPr/>
              <a:t>18</a:t>
            </a:fld>
            <a:endParaRPr lang="ru-RU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3BD27F-93FB-43F1-BAB7-3720D73EA1FD}" type="slidenum">
              <a:rPr lang="ru-RU"/>
              <a:pPr/>
              <a:t>19</a:t>
            </a:fld>
            <a:endParaRPr lang="ru-RU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B2E35-3166-4066-A731-01269F13819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3BD27F-93FB-43F1-BAB7-3720D73EA1FD}" type="slidenum">
              <a:rPr lang="ru-RU"/>
              <a:pPr/>
              <a:t>20</a:t>
            </a:fld>
            <a:endParaRPr lang="ru-RU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3BD27F-93FB-43F1-BAB7-3720D73EA1FD}" type="slidenum">
              <a:rPr lang="ru-RU"/>
              <a:pPr/>
              <a:t>21</a:t>
            </a:fld>
            <a:endParaRPr lang="ru-RU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3BD27F-93FB-43F1-BAB7-3720D73EA1FD}" type="slidenum">
              <a:rPr lang="ru-RU"/>
              <a:pPr/>
              <a:t>22</a:t>
            </a:fld>
            <a:endParaRPr lang="ru-RU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97B4DD-21BD-42F7-A695-3068449B5425}" type="slidenum">
              <a:rPr lang="ru-RU"/>
              <a:pPr/>
              <a:t>3</a:t>
            </a:fld>
            <a:endParaRPr lang="ru-RU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8A62A4-3DFA-4C37-8679-99BE76D6A5E0}" type="slidenum">
              <a:rPr lang="ru-RU"/>
              <a:pPr/>
              <a:t>4</a:t>
            </a:fld>
            <a:endParaRPr lang="ru-RU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746D1A-2BF7-4A69-AD51-E73FC662FE70}" type="slidenum">
              <a:rPr lang="ru-RU"/>
              <a:pPr/>
              <a:t>5</a:t>
            </a:fld>
            <a:endParaRPr lang="ru-RU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178E4C-1A32-4F80-A985-37B615B32D09}" type="slidenum">
              <a:rPr lang="ru-RU"/>
              <a:pPr/>
              <a:t>6</a:t>
            </a:fld>
            <a:endParaRPr lang="ru-RU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6E4FCC-A030-48D3-A2A5-9E6C749292D0}" type="slidenum">
              <a:rPr lang="ru-RU"/>
              <a:pPr/>
              <a:t>7</a:t>
            </a:fld>
            <a:endParaRPr lang="ru-RU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ED38AC-3F08-4F6D-ADD6-C21CCC7B2E85}" type="slidenum">
              <a:rPr lang="ru-RU"/>
              <a:pPr/>
              <a:t>8</a:t>
            </a:fld>
            <a:endParaRPr lang="ru-RU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ED38AC-3F08-4F6D-ADD6-C21CCC7B2E85}" type="slidenum">
              <a:rPr lang="ru-RU"/>
              <a:pPr/>
              <a:t>9</a:t>
            </a:fld>
            <a:endParaRPr lang="ru-RU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934C8E-C56A-4984-98A7-EFB7FC3227CA}" type="datetimeFigureOut">
              <a:rPr lang="ru-RU" smtClean="0"/>
              <a:pPr>
                <a:defRPr/>
              </a:pPr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64651D-BA29-48A3-9588-6C23F7E8E00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40CC60-91EB-455F-8974-1B48D736A259}" type="datetimeFigureOut">
              <a:rPr lang="ru-RU" smtClean="0"/>
              <a:pPr>
                <a:defRPr/>
              </a:pPr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95CB88-7565-4086-AB59-26AF6778FE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838AA7-6E4B-41FB-AE04-6C8CF1CE84D3}" type="datetimeFigureOut">
              <a:rPr lang="ru-RU" smtClean="0"/>
              <a:pPr>
                <a:defRPr/>
              </a:pPr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ABD8D-DD41-4AD0-8559-9408F62E73B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63BF289-D0CB-4DE9-8097-E49249FB59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E036C2-C291-40F8-9C74-C5F61DE755F2}" type="datetimeFigureOut">
              <a:rPr lang="ru-RU" smtClean="0"/>
              <a:pPr>
                <a:defRPr/>
              </a:pPr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EBCA40-3348-4D0B-BA90-A580182D1CE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C50765-6828-46D5-AAAB-D4B636561440}" type="datetimeFigureOut">
              <a:rPr lang="ru-RU" smtClean="0"/>
              <a:pPr>
                <a:defRPr/>
              </a:pPr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19A9E0-AC46-40B9-B21D-739878651EF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33914F-8CF4-4F73-AC92-0B9E0BDFF9CA}" type="datetimeFigureOut">
              <a:rPr lang="ru-RU" smtClean="0"/>
              <a:pPr>
                <a:defRPr/>
              </a:pPr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75EEF4-1DE6-4AC8-B424-0591AA43339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9FD4B1-DBE0-4C92-BB0B-77E7444D4EF8}" type="datetimeFigureOut">
              <a:rPr lang="ru-RU" smtClean="0"/>
              <a:pPr>
                <a:defRPr/>
              </a:pPr>
              <a:t>14.03.2016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34A0AB-BB83-4FB8-A82F-09A04FA82D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E800E5-22AA-434B-894B-10754C2F2D38}" type="datetimeFigureOut">
              <a:rPr lang="ru-RU" smtClean="0"/>
              <a:pPr>
                <a:defRPr/>
              </a:pPr>
              <a:t>14.03.2016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C513F-30DE-451B-9E2F-36A7F7C5FF5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DF38CD-A9B6-4344-A417-4A1B7BD743A5}" type="datetimeFigureOut">
              <a:rPr lang="ru-RU" smtClean="0"/>
              <a:pPr>
                <a:defRPr/>
              </a:pPr>
              <a:t>14.03.2016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BF9979-F62C-4AAA-A846-BEFF372FAC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EA0B3D-8285-4480-A598-9BB080A245E1}" type="datetimeFigureOut">
              <a:rPr lang="ru-RU" smtClean="0"/>
              <a:pPr>
                <a:defRPr/>
              </a:pPr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D59CC5-8520-4614-9E09-5E3057FBFB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AF2BB9-5BBA-4C2F-A7D8-8685B6777B3B}" type="datetimeFigureOut">
              <a:rPr lang="ru-RU" smtClean="0"/>
              <a:pPr>
                <a:defRPr/>
              </a:pPr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29B123-5130-4778-8D85-8AFB9A9883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E81DEA3-8EFC-45D7-A6F3-7269C9C338FF}" type="datetimeFigureOut">
              <a:rPr lang="ru-RU" smtClean="0"/>
              <a:pPr>
                <a:defRPr/>
              </a:pPr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19DC22A-68B2-4B72-A999-22C67C30761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file:///C:\Users\&#1057;&#1074;&#1077;&#1090;&#1083;&#1072;&#1085;&#1072;\Desktop\PascalABCNET.lnk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единительная линия 8"/>
          <p:cNvCxnSpPr/>
          <p:nvPr/>
        </p:nvCxnSpPr>
        <p:spPr>
          <a:xfrm>
            <a:off x="683568" y="404664"/>
            <a:ext cx="777686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83568" y="5200625"/>
            <a:ext cx="777686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Светлана\Desktop\УМО-переработка\ОА и П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293096"/>
            <a:ext cx="2952328" cy="2226547"/>
          </a:xfrm>
          <a:prstGeom prst="rect">
            <a:avLst/>
          </a:prstGeom>
          <a:noFill/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827584" y="836712"/>
            <a:ext cx="74676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Презентация к учебному занятию по дисциплине «Информатика и ИКТ» </a:t>
            </a:r>
          </a:p>
          <a:p>
            <a:pPr algn="ctr"/>
            <a:r>
              <a:rPr lang="ru-RU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для студентов 1 курса</a:t>
            </a:r>
          </a:p>
          <a:p>
            <a:pPr algn="ctr"/>
            <a:r>
              <a:rPr lang="ru-RU" sz="3200" b="1" i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Тема «Моделирование </a:t>
            </a:r>
          </a:p>
          <a:p>
            <a:pPr algn="ctr"/>
            <a:r>
              <a:rPr lang="ru-RU" sz="3200" b="1" i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разветвляющихся вычислительных</a:t>
            </a:r>
          </a:p>
          <a:p>
            <a:pPr algn="ctr"/>
            <a:r>
              <a:rPr lang="ru-RU" sz="3200" b="1" i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процессов»</a:t>
            </a:r>
            <a:endParaRPr lang="ru-RU" sz="32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5576" y="5288340"/>
            <a:ext cx="53285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</a:rPr>
              <a:t>Автор материала: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преподаватель информатики 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высшей квалификационной категории,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ГБПОУ РО «НПГК» г. </a:t>
            </a:r>
            <a:r>
              <a:rPr lang="ru-RU" sz="1400" b="1" dirty="0" smtClean="0">
                <a:solidFill>
                  <a:srgbClr val="002060"/>
                </a:solidFill>
              </a:rPr>
              <a:t>Новочеркасска Ростовской области</a:t>
            </a:r>
            <a:endParaRPr lang="ru-RU" sz="1400" b="1" dirty="0" smtClean="0">
              <a:solidFill>
                <a:srgbClr val="002060"/>
              </a:solidFill>
            </a:endParaRPr>
          </a:p>
          <a:p>
            <a:r>
              <a:rPr lang="ru-RU" sz="1400" b="1" dirty="0" smtClean="0">
                <a:solidFill>
                  <a:srgbClr val="002060"/>
                </a:solidFill>
              </a:rPr>
              <a:t>Петренко Светлана Борисовна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г.Новочеркасск, 2015 </a:t>
            </a:r>
            <a:endParaRPr lang="ru-RU" sz="1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339752" y="404664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Изучение нового материала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 descr="D:\РАБОЧАЯ\РИСУНКИ\openclipart\education\books-aj.svg_aj_ashton_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28192" cy="172819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23728" y="1412776"/>
            <a:ext cx="6048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Полная форма условного оператора</a:t>
            </a:r>
            <a:endParaRPr lang="ru-RU" sz="2000" b="1" i="1" dirty="0" smtClean="0">
              <a:solidFill>
                <a:srgbClr val="96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2060848"/>
            <a:ext cx="7737176" cy="400110"/>
          </a:xfrm>
          <a:prstGeom prst="rect">
            <a:avLst/>
          </a:prstGeom>
          <a:noFill/>
          <a:ln w="28575">
            <a:solidFill>
              <a:srgbClr val="96000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err="1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if</a:t>
            </a:r>
            <a:r>
              <a:rPr lang="ru-RU" sz="2000" b="1" i="1" dirty="0" smtClean="0">
                <a:solidFill>
                  <a:srgbClr val="B8004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условие</a:t>
            </a:r>
            <a:r>
              <a:rPr lang="ru-RU" sz="2000" b="1" i="1" dirty="0" smtClean="0">
                <a:solidFill>
                  <a:srgbClr val="B8004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err="1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then</a:t>
            </a:r>
            <a:r>
              <a:rPr lang="ru-RU" sz="2000" b="1" i="1" dirty="0" smtClean="0">
                <a:solidFill>
                  <a:srgbClr val="B8004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оператор 1 </a:t>
            </a:r>
            <a:r>
              <a:rPr lang="ru-RU" sz="2000" b="1" i="1" dirty="0" err="1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else</a:t>
            </a:r>
            <a:r>
              <a:rPr lang="ru-RU" sz="2000" b="1" i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оператор 2;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067944" y="3500438"/>
            <a:ext cx="49332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Работа оператора:</a:t>
            </a:r>
          </a:p>
          <a:p>
            <a:pPr algn="just"/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Сначала проверяется условие, и, если оно верно, выполняется оператор 1, а в противном случае выполняется оператор 2.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Блок-схема: решение 45"/>
          <p:cNvSpPr/>
          <p:nvPr/>
        </p:nvSpPr>
        <p:spPr>
          <a:xfrm>
            <a:off x="1403648" y="3068960"/>
            <a:ext cx="1440160" cy="720000"/>
          </a:xfrm>
          <a:prstGeom prst="flowChartDecision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условие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48" name="Блок-схема: процесс 47"/>
          <p:cNvSpPr/>
          <p:nvPr/>
        </p:nvSpPr>
        <p:spPr>
          <a:xfrm>
            <a:off x="2449043" y="4160655"/>
            <a:ext cx="1440000" cy="72000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ОПЕРАТОР 2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49" name="Блок-схема: процесс 48"/>
          <p:cNvSpPr/>
          <p:nvPr/>
        </p:nvSpPr>
        <p:spPr>
          <a:xfrm>
            <a:off x="369828" y="4158097"/>
            <a:ext cx="1440000" cy="72000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ОПЕРАТОР 1</a:t>
            </a:r>
            <a:endParaRPr lang="ru-RU" sz="1200" b="1" dirty="0">
              <a:solidFill>
                <a:schemeClr val="bg1"/>
              </a:solidFill>
            </a:endParaRPr>
          </a:p>
        </p:txBody>
      </p:sp>
      <p:cxnSp>
        <p:nvCxnSpPr>
          <p:cNvPr id="51" name="Прямая соединительная линия 50"/>
          <p:cNvCxnSpPr>
            <a:endCxn id="46" idx="0"/>
          </p:cNvCxnSpPr>
          <p:nvPr/>
        </p:nvCxnSpPr>
        <p:spPr>
          <a:xfrm>
            <a:off x="2123728" y="2636912"/>
            <a:ext cx="0" cy="43204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stCxn id="46" idx="1"/>
          </p:cNvCxnSpPr>
          <p:nvPr/>
        </p:nvCxnSpPr>
        <p:spPr>
          <a:xfrm flipH="1">
            <a:off x="1115616" y="3428960"/>
            <a:ext cx="288032" cy="4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2829675" y="3429000"/>
            <a:ext cx="288032" cy="4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1115616" y="3429000"/>
            <a:ext cx="0" cy="72008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3131840" y="3440575"/>
            <a:ext cx="0" cy="72008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1115616" y="4869160"/>
            <a:ext cx="0" cy="72008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3131840" y="4869160"/>
            <a:ext cx="0" cy="72008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123728" y="5589240"/>
            <a:ext cx="0" cy="36004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>
            <a:off x="1115616" y="5589240"/>
            <a:ext cx="1008112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/>
          <p:nvPr/>
        </p:nvCxnSpPr>
        <p:spPr>
          <a:xfrm flipH="1">
            <a:off x="2123728" y="5589240"/>
            <a:ext cx="1008112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699792" y="2996952"/>
            <a:ext cx="1065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Да (нет)</a:t>
            </a:r>
            <a:endParaRPr lang="ru-RU" sz="1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83568" y="2996952"/>
            <a:ext cx="1103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Нет (да)</a:t>
            </a:r>
            <a:endParaRPr lang="ru-RU" sz="1400" b="1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2483768" y="980728"/>
            <a:ext cx="568863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 animBg="1"/>
      <p:bldP spid="46" grpId="0" animBg="1"/>
      <p:bldP spid="48" grpId="0" animBg="1"/>
      <p:bldP spid="49" grpId="0" animBg="1"/>
      <p:bldP spid="21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691680" y="1268760"/>
            <a:ext cx="71287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Задача. 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Определить цвет указанной клетки шахматной доски?</a:t>
            </a:r>
            <a:endParaRPr lang="ru-RU" sz="2000" b="1" dirty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5292080" y="2132856"/>
            <a:ext cx="3600400" cy="2939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 smtClean="0">
                <a:solidFill>
                  <a:srgbClr val="990000"/>
                </a:solidFill>
              </a:rPr>
              <a:t>ДАНО:</a:t>
            </a:r>
            <a:endParaRPr lang="ru-RU" sz="2000" b="1" dirty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r>
              <a:rPr lang="ru-RU" sz="2000" b="1" i="1" dirty="0" smtClean="0">
                <a:solidFill>
                  <a:srgbClr val="002060"/>
                </a:solidFill>
              </a:rPr>
              <a:t>Х, </a:t>
            </a:r>
            <a:r>
              <a:rPr lang="en-US" sz="2000" b="1" i="1" dirty="0" smtClean="0">
                <a:solidFill>
                  <a:srgbClr val="002060"/>
                </a:solidFill>
              </a:rPr>
              <a:t>Y</a:t>
            </a:r>
            <a:r>
              <a:rPr lang="ru-RU" sz="2000" b="1" i="1" dirty="0" smtClean="0">
                <a:solidFill>
                  <a:srgbClr val="002060"/>
                </a:solidFill>
              </a:rPr>
              <a:t> – координаты клетки</a:t>
            </a:r>
            <a:endParaRPr lang="ru-RU" sz="2000" b="1" i="1" dirty="0">
              <a:solidFill>
                <a:srgbClr val="00206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 smtClean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 smtClean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>
              <a:solidFill>
                <a:srgbClr val="663300"/>
              </a:solidFill>
            </a:endParaRPr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5436096" y="3140968"/>
            <a:ext cx="3357586" cy="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77" name="Text Box 33"/>
          <p:cNvSpPr txBox="1">
            <a:spLocks noChangeArrowheads="1"/>
          </p:cNvSpPr>
          <p:nvPr/>
        </p:nvSpPr>
        <p:spPr bwMode="auto">
          <a:xfrm>
            <a:off x="5364088" y="3645024"/>
            <a:ext cx="3048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РЕШЕНИЕ</a:t>
            </a:r>
          </a:p>
        </p:txBody>
      </p:sp>
      <p:sp>
        <p:nvSpPr>
          <p:cNvPr id="31778" name="Text Box 34"/>
          <p:cNvSpPr txBox="1">
            <a:spLocks noChangeArrowheads="1"/>
          </p:cNvSpPr>
          <p:nvPr/>
        </p:nvSpPr>
        <p:spPr bwMode="auto">
          <a:xfrm>
            <a:off x="5580112" y="4365104"/>
            <a:ext cx="25908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0" dirty="0">
                <a:solidFill>
                  <a:srgbClr val="990000"/>
                </a:solidFill>
              </a:rPr>
              <a:t>?</a:t>
            </a:r>
          </a:p>
        </p:txBody>
      </p:sp>
      <p:pic>
        <p:nvPicPr>
          <p:cNvPr id="8" name="Picture 2" descr="D:\РАБОЧАЯ\РИСУНКИ\openclipart\education\books-aj.svg_aj_ashton_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28192" cy="172819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979712" y="404664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Изучение нового материала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2132856"/>
            <a:ext cx="4512305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444480" y="2285256"/>
            <a:ext cx="3600400" cy="2939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ru-RU" sz="2000" b="1" dirty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sz="2000" b="1" i="1" dirty="0">
              <a:solidFill>
                <a:srgbClr val="00206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 smtClean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 smtClean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>
              <a:solidFill>
                <a:srgbClr val="663300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483768" y="980728"/>
            <a:ext cx="590465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1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1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1" grpId="0" animBg="1"/>
      <p:bldP spid="31777" grpId="0"/>
      <p:bldP spid="3177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214414" y="1142984"/>
            <a:ext cx="70260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000" b="1" i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лгоритм решения задачи</a:t>
            </a:r>
            <a:endParaRPr lang="ru-RU" sz="2000" b="1" dirty="0">
              <a:solidFill>
                <a:srgbClr val="96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D:\РАБОЧАЯ\РИСУНКИ\openclipart\education\books-aj.svg_aj_ashton_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28192" cy="172819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691680" y="404664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Изучение нового материала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3411488" y="1772816"/>
            <a:ext cx="1440160" cy="360000"/>
          </a:xfrm>
          <a:prstGeom prst="flowChartTerminator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начало</a:t>
            </a:r>
            <a:endParaRPr lang="ru-RU" sz="1400" dirty="0"/>
          </a:p>
        </p:txBody>
      </p:sp>
      <p:sp>
        <p:nvSpPr>
          <p:cNvPr id="11" name="Блок-схема: данные 10"/>
          <p:cNvSpPr/>
          <p:nvPr/>
        </p:nvSpPr>
        <p:spPr>
          <a:xfrm>
            <a:off x="3411488" y="2348880"/>
            <a:ext cx="1440000" cy="720080"/>
          </a:xfrm>
          <a:prstGeom prst="flowChartInputOutpu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Ввод:</a:t>
            </a:r>
          </a:p>
          <a:p>
            <a:pPr algn="ctr"/>
            <a:r>
              <a:rPr lang="en-US" sz="1400" dirty="0" smtClean="0"/>
              <a:t>X, Y</a:t>
            </a:r>
            <a:endParaRPr lang="ru-RU" sz="1400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H="1">
            <a:off x="4131488" y="2148056"/>
            <a:ext cx="80" cy="216064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Блок-схема: решение 13"/>
          <p:cNvSpPr/>
          <p:nvPr/>
        </p:nvSpPr>
        <p:spPr>
          <a:xfrm>
            <a:off x="3410724" y="3239264"/>
            <a:ext cx="1440000" cy="720000"/>
          </a:xfrm>
          <a:prstGeom prst="flowChartDecision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4131568" y="3068960"/>
            <a:ext cx="80" cy="216064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Выноска 1 (с границей) 15"/>
          <p:cNvSpPr/>
          <p:nvPr/>
        </p:nvSpPr>
        <p:spPr>
          <a:xfrm>
            <a:off x="6075784" y="2420888"/>
            <a:ext cx="2016224" cy="504056"/>
          </a:xfrm>
          <a:prstGeom prst="accentCallout1">
            <a:avLst>
              <a:gd name="adj1" fmla="val 18750"/>
              <a:gd name="adj2" fmla="val -8333"/>
              <a:gd name="adj3" fmla="val 231928"/>
              <a:gd name="adj4" fmla="val -92378"/>
            </a:avLst>
          </a:prstGeom>
          <a:ln>
            <a:prstDash val="lgDash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sz="1400" dirty="0" smtClean="0"/>
              <a:t>X+Y) mod 2 = 0</a:t>
            </a:r>
            <a:endParaRPr lang="ru-RU" sz="1400" dirty="0"/>
          </a:p>
        </p:txBody>
      </p:sp>
      <p:sp>
        <p:nvSpPr>
          <p:cNvPr id="18" name="Блок-схема: данные 17"/>
          <p:cNvSpPr/>
          <p:nvPr/>
        </p:nvSpPr>
        <p:spPr>
          <a:xfrm>
            <a:off x="4957564" y="3963536"/>
            <a:ext cx="1440160" cy="720080"/>
          </a:xfrm>
          <a:prstGeom prst="flowChartInputOutpu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Вывод: </a:t>
            </a:r>
            <a:r>
              <a:rPr lang="ru-RU" sz="1200" i="1" dirty="0" smtClean="0"/>
              <a:t>«клетка черная»</a:t>
            </a:r>
            <a:endParaRPr lang="ru-RU" sz="1200" i="1" dirty="0"/>
          </a:p>
        </p:txBody>
      </p:sp>
      <p:sp>
        <p:nvSpPr>
          <p:cNvPr id="19" name="Блок-схема: данные 18"/>
          <p:cNvSpPr/>
          <p:nvPr/>
        </p:nvSpPr>
        <p:spPr>
          <a:xfrm>
            <a:off x="1835696" y="3989824"/>
            <a:ext cx="1440160" cy="720080"/>
          </a:xfrm>
          <a:prstGeom prst="flowChartInputOutpu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Вывод: </a:t>
            </a:r>
            <a:r>
              <a:rPr lang="ru-RU" sz="1200" i="1" dirty="0" smtClean="0"/>
              <a:t>«клетка белая»</a:t>
            </a:r>
            <a:endParaRPr lang="ru-RU" sz="1200" i="1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4813548" y="3614544"/>
            <a:ext cx="86409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565296" y="3622164"/>
            <a:ext cx="86409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5677644" y="3599304"/>
            <a:ext cx="0" cy="36004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562632" y="3614544"/>
            <a:ext cx="0" cy="36004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2543964" y="4740384"/>
            <a:ext cx="0" cy="36004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5704696" y="4725144"/>
            <a:ext cx="0" cy="36004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2547392" y="5085184"/>
            <a:ext cx="158417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>
            <a:off x="4131568" y="5085184"/>
            <a:ext cx="158417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4131568" y="5085184"/>
            <a:ext cx="0" cy="50405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Блок-схема: знак завершения 38"/>
          <p:cNvSpPr/>
          <p:nvPr/>
        </p:nvSpPr>
        <p:spPr>
          <a:xfrm>
            <a:off x="3411488" y="5517232"/>
            <a:ext cx="1440160" cy="360000"/>
          </a:xfrm>
          <a:prstGeom prst="flowChartTerminator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конец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4929190" y="327183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да</a:t>
            </a:r>
            <a:endParaRPr lang="ru-RU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2500298" y="328612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нет</a:t>
            </a:r>
            <a:endParaRPr lang="ru-RU" b="1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2267744" y="1052736"/>
            <a:ext cx="576064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"/>
                            </p:stCondLst>
                            <p:childTnLst>
                              <p:par>
                                <p:cTn id="8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000"/>
                            </p:stCondLst>
                            <p:childTnLst>
                              <p:par>
                                <p:cTn id="9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  <p:bldP spid="16" grpId="0" animBg="1"/>
      <p:bldP spid="18" grpId="0" animBg="1"/>
      <p:bldP spid="19" grpId="0" animBg="1"/>
      <p:bldP spid="39" grpId="0" animBg="1"/>
      <p:bldP spid="25" grpId="0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2143108" y="1285860"/>
            <a:ext cx="49543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Исходный код программы:</a:t>
            </a:r>
            <a:endParaRPr lang="ru-RU" sz="2000" b="1" dirty="0">
              <a:solidFill>
                <a:srgbClr val="96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D:\РАБОЧАЯ\РИСУНКИ\openclipart\education\books-aj.svg_aj_ashton_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28192" cy="172819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691680" y="404664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Изучение нового материала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31640" y="1916832"/>
            <a:ext cx="705678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program  </a:t>
            </a:r>
            <a:r>
              <a:rPr lang="en-US" sz="2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blak_or_white</a:t>
            </a:r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var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x, y: integer;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begin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writeln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(‘введите номер горизонтали и номер вертикали’);</a:t>
            </a:r>
          </a:p>
          <a:p>
            <a:r>
              <a:rPr lang="en-US" sz="2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readln</a:t>
            </a:r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(x, y);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if (x + y) mod 2 = 0 then write (‘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клетка черная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’)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else write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(‘клетка белая’);</a:t>
            </a:r>
          </a:p>
          <a:p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end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312" y="5517232"/>
            <a:ext cx="9239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2339752" y="1052736"/>
            <a:ext cx="583264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483768" y="404664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Изучение нового материала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 descr="D:\РАБОЧАЯ\РИСУНКИ\openclipart\education\books-aj.svg_aj_ashton_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28192" cy="172819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087216" y="1412776"/>
            <a:ext cx="6589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Неполная форма условного оператора</a:t>
            </a:r>
            <a:endParaRPr lang="ru-RU" sz="2000" b="1" i="1" dirty="0" smtClean="0">
              <a:solidFill>
                <a:srgbClr val="96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1916832"/>
            <a:ext cx="8204720" cy="400110"/>
          </a:xfrm>
          <a:prstGeom prst="rect">
            <a:avLst/>
          </a:prstGeom>
          <a:noFill/>
          <a:ln w="28575">
            <a:solidFill>
              <a:srgbClr val="96000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spc="220" dirty="0" err="1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if</a:t>
            </a:r>
            <a:r>
              <a:rPr lang="ru-RU" sz="2000" b="1" i="1" spc="220" dirty="0" smtClean="0">
                <a:solidFill>
                  <a:srgbClr val="B8004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spc="22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условие</a:t>
            </a:r>
            <a:r>
              <a:rPr lang="ru-RU" sz="2000" b="1" i="1" spc="220" dirty="0" smtClean="0">
                <a:solidFill>
                  <a:srgbClr val="B8004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spc="220" dirty="0" err="1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then</a:t>
            </a:r>
            <a:r>
              <a:rPr lang="ru-RU" sz="2000" b="1" i="1" spc="220" dirty="0" smtClean="0">
                <a:solidFill>
                  <a:srgbClr val="B8004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spc="22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оператор;</a:t>
            </a:r>
            <a:endParaRPr lang="ru-RU" sz="2000" spc="22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14810" y="3929066"/>
            <a:ext cx="47525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Работа оператора: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Оператор выполняется, если условие истинно (ложно), иначе пропускается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Блок-схема: решение 45"/>
          <p:cNvSpPr/>
          <p:nvPr/>
        </p:nvSpPr>
        <p:spPr>
          <a:xfrm>
            <a:off x="1403648" y="3068960"/>
            <a:ext cx="1440160" cy="720000"/>
          </a:xfrm>
          <a:prstGeom prst="flowChartDecision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условие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48" name="Блок-схема: процесс 47"/>
          <p:cNvSpPr/>
          <p:nvPr/>
        </p:nvSpPr>
        <p:spPr>
          <a:xfrm>
            <a:off x="2449043" y="4160655"/>
            <a:ext cx="1440000" cy="72000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ОПЕРАТОР </a:t>
            </a:r>
            <a:endParaRPr lang="ru-RU" sz="1200" b="1" dirty="0">
              <a:solidFill>
                <a:schemeClr val="bg1"/>
              </a:solidFill>
            </a:endParaRPr>
          </a:p>
        </p:txBody>
      </p:sp>
      <p:cxnSp>
        <p:nvCxnSpPr>
          <p:cNvPr id="51" name="Прямая соединительная линия 50"/>
          <p:cNvCxnSpPr>
            <a:endCxn id="46" idx="0"/>
          </p:cNvCxnSpPr>
          <p:nvPr/>
        </p:nvCxnSpPr>
        <p:spPr>
          <a:xfrm>
            <a:off x="2123728" y="2636912"/>
            <a:ext cx="0" cy="43204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stCxn id="46" idx="1"/>
          </p:cNvCxnSpPr>
          <p:nvPr/>
        </p:nvCxnSpPr>
        <p:spPr>
          <a:xfrm flipH="1">
            <a:off x="1115616" y="3428960"/>
            <a:ext cx="288032" cy="4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2829675" y="3429000"/>
            <a:ext cx="288032" cy="4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3131840" y="3440575"/>
            <a:ext cx="0" cy="72008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rot="5400000">
            <a:off x="49176" y="4495440"/>
            <a:ext cx="2160240" cy="2736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3131840" y="4869160"/>
            <a:ext cx="0" cy="72008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123728" y="5589240"/>
            <a:ext cx="0" cy="36004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>
            <a:off x="1115616" y="5589240"/>
            <a:ext cx="1008112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/>
          <p:nvPr/>
        </p:nvCxnSpPr>
        <p:spPr>
          <a:xfrm flipH="1">
            <a:off x="2123728" y="5589240"/>
            <a:ext cx="1008112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714612" y="3071810"/>
            <a:ext cx="11373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Да (нет)</a:t>
            </a:r>
            <a:endParaRPr lang="ru-RU" sz="1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11560" y="3071810"/>
            <a:ext cx="10314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Нет (да)</a:t>
            </a:r>
            <a:endParaRPr lang="ru-RU" sz="1400" b="1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2555776" y="1124744"/>
            <a:ext cx="604867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46" grpId="0" animBg="1"/>
      <p:bldP spid="48" grpId="0" animBg="1"/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447256" y="404664"/>
            <a:ext cx="62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Изучение нового материала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 descr="D:\РАБОЧАЯ\РИСУНКИ\openclipart\education\books-aj.svg_aj_ashton_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88640"/>
            <a:ext cx="1728192" cy="172819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59832" y="1340768"/>
            <a:ext cx="3368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Составной оператор</a:t>
            </a:r>
            <a:endParaRPr lang="ru-RU" sz="2000" b="1" i="1" dirty="0" smtClean="0">
              <a:solidFill>
                <a:srgbClr val="96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1680" y="1916832"/>
            <a:ext cx="6303074" cy="2246769"/>
          </a:xfrm>
          <a:prstGeom prst="rect">
            <a:avLst/>
          </a:prstGeom>
          <a:noFill/>
          <a:ln w="28575">
            <a:solidFill>
              <a:srgbClr val="9600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ru-RU" sz="2000" b="1" i="1" dirty="0" err="1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if</a:t>
            </a:r>
            <a:r>
              <a:rPr lang="ru-RU" sz="2000" b="1" i="1" dirty="0" smtClean="0">
                <a:solidFill>
                  <a:srgbClr val="B8004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условие</a:t>
            </a:r>
            <a:r>
              <a:rPr lang="ru-RU" sz="2000" b="1" i="1" dirty="0" smtClean="0">
                <a:solidFill>
                  <a:srgbClr val="B8004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err="1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then</a:t>
            </a:r>
            <a:endParaRPr lang="ru-RU" sz="2000" b="1" i="1" dirty="0" smtClean="0">
              <a:solidFill>
                <a:srgbClr val="96000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i="1" dirty="0" smtClean="0">
                <a:solidFill>
                  <a:srgbClr val="B80047"/>
                </a:solidFill>
                <a:latin typeface="Arial" pitchFamily="34" charset="0"/>
                <a:cs typeface="Arial" pitchFamily="34" charset="0"/>
              </a:rPr>
              <a:t>                 </a:t>
            </a:r>
            <a:r>
              <a:rPr lang="ru-RU" sz="2000" b="1" i="1" dirty="0" smtClean="0">
                <a:solidFill>
                  <a:srgbClr val="B80047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US" sz="2000" b="1" i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begin</a:t>
            </a:r>
          </a:p>
          <a:p>
            <a:pPr lvl="0"/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оператор 1;</a:t>
            </a:r>
          </a:p>
          <a:p>
            <a:pPr lvl="0"/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        оператор 2;</a:t>
            </a:r>
          </a:p>
          <a:p>
            <a:pPr lvl="0"/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…;</a:t>
            </a:r>
          </a:p>
          <a:p>
            <a:pPr lvl="0"/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оператор </a:t>
            </a:r>
            <a:r>
              <a:rPr lang="en-US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;</a:t>
            </a:r>
          </a:p>
          <a:p>
            <a:pPr lvl="0"/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        </a:t>
            </a:r>
            <a:r>
              <a:rPr lang="en-US" sz="2000" b="1" i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end</a:t>
            </a:r>
            <a:r>
              <a:rPr lang="ru-RU" sz="2000" b="1" i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;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57224" y="4786322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Зарезервированные слова  </a:t>
            </a:r>
            <a:r>
              <a:rPr lang="en-US" sz="2000" b="1" i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begin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2000" b="1" i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end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называются </a:t>
            </a:r>
            <a:r>
              <a:rPr lang="ru-RU" sz="2000" b="1" i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операторными скобками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Между ними может быть сколько угодно других операторов, но считается это все одним составным оператором.</a:t>
            </a:r>
            <a:endParaRPr lang="ru-RU" sz="20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555776" y="1052736"/>
            <a:ext cx="597666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403648" y="1124745"/>
            <a:ext cx="748883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Задача. 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Написать программу, которая вычисляет частное от деления двух целых чисел. Программа должна проверять правильность введенных пользователем данных и, если они неверные, выдавать сообщение об ошибке. </a:t>
            </a:r>
            <a:endParaRPr lang="ru-RU" sz="2000" b="1" dirty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5292080" y="2132856"/>
            <a:ext cx="36004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ru-RU" i="1" dirty="0" smtClean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 smtClean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>
              <a:solidFill>
                <a:srgbClr val="663300"/>
              </a:solidFill>
            </a:endParaRPr>
          </a:p>
        </p:txBody>
      </p:sp>
      <p:pic>
        <p:nvPicPr>
          <p:cNvPr id="8" name="Picture 2" descr="D:\РАБОЧАЯ\РИСУНКИ\openclipart\education\books-aj.svg_aj_ashton_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2656"/>
            <a:ext cx="1728192" cy="172819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691680" y="404664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Изучение нового материала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475656" y="2996952"/>
            <a:ext cx="280831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b="1" cap="all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Дано: </a:t>
            </a:r>
          </a:p>
          <a:p>
            <a:pPr algn="just">
              <a:spcBef>
                <a:spcPct val="50000"/>
              </a:spcBef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– делимое</a:t>
            </a:r>
          </a:p>
          <a:p>
            <a:pPr algn="just">
              <a:spcBef>
                <a:spcPct val="50000"/>
              </a:spcBef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– делитель</a:t>
            </a:r>
          </a:p>
          <a:p>
            <a:pPr algn="just">
              <a:spcBef>
                <a:spcPct val="50000"/>
              </a:spcBef>
            </a:pPr>
            <a:r>
              <a:rPr lang="ru-RU" sz="2000" b="1" cap="all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Найти:</a:t>
            </a:r>
          </a:p>
          <a:p>
            <a:pPr algn="just">
              <a:spcBef>
                <a:spcPct val="50000"/>
              </a:spcBef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А / В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4283968" y="2996952"/>
            <a:ext cx="45720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b="1" cap="all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Условие:</a:t>
            </a:r>
          </a:p>
          <a:p>
            <a:pPr>
              <a:spcBef>
                <a:spcPct val="50000"/>
              </a:spcBef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 0</a:t>
            </a:r>
          </a:p>
          <a:p>
            <a:pPr>
              <a:spcBef>
                <a:spcPct val="50000"/>
              </a:spcBef>
            </a:pPr>
            <a:endParaRPr lang="ru-RU" sz="2000" b="1" dirty="0" smtClean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ru-RU" sz="2000" b="1" cap="all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Рисование блок-схемы:</a:t>
            </a:r>
            <a:endParaRPr lang="ru-RU" sz="2000" b="1" cap="all" dirty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5013176"/>
            <a:ext cx="342038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Прямая соединительная линия 12"/>
          <p:cNvCxnSpPr/>
          <p:nvPr/>
        </p:nvCxnSpPr>
        <p:spPr>
          <a:xfrm>
            <a:off x="2339752" y="980728"/>
            <a:ext cx="583264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2699792" y="1340768"/>
            <a:ext cx="41764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Исходный код программы:</a:t>
            </a:r>
            <a:endParaRPr lang="ru-RU" sz="2000" b="1" dirty="0">
              <a:solidFill>
                <a:srgbClr val="96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5292080" y="2132856"/>
            <a:ext cx="36004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ru-RU" i="1" dirty="0" smtClean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 smtClean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>
              <a:solidFill>
                <a:srgbClr val="663300"/>
              </a:solidFill>
            </a:endParaRPr>
          </a:p>
        </p:txBody>
      </p:sp>
      <p:pic>
        <p:nvPicPr>
          <p:cNvPr id="8" name="Picture 2" descr="D:\РАБОЧАЯ\РИСУНКИ\openclipart\education\books-aj.svg_aj_ashton_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2656"/>
            <a:ext cx="1728192" cy="172819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691680" y="404664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Изучение нового материала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39752" y="1916832"/>
            <a:ext cx="478634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program 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delenie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var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a, b: integer;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y: real;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begin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writeln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(‘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введите делимое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’);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readln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(a);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writeln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(‘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введите делитель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’);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readln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(b);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if b &lt; &gt;  0   then  </a:t>
            </a:r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begin</a:t>
            </a:r>
            <a:endParaRPr lang="ru-RU" sz="2000" b="1" dirty="0" smtClean="0">
              <a:solidFill>
                <a:srgbClr val="96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y:= a / b;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writeln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(‘y=’, y:3:1);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end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else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writeln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(‘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ошибка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’);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nd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4368" y="5589240"/>
            <a:ext cx="9239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2411760" y="1052736"/>
            <a:ext cx="583264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339752" y="404664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Изучение нового материала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 descr="D:\РАБОЧАЯ\РИСУНКИ\openclipart\education\books-aj.svg_aj_ashton_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88640"/>
            <a:ext cx="1728192" cy="172819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75856" y="1196752"/>
            <a:ext cx="410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Сложные условия</a:t>
            </a:r>
            <a:endParaRPr lang="ru-RU" sz="2000" b="1" i="1" dirty="0" smtClean="0">
              <a:solidFill>
                <a:srgbClr val="96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59632" y="1916832"/>
            <a:ext cx="6984776" cy="1015663"/>
          </a:xfrm>
          <a:prstGeom prst="rect">
            <a:avLst/>
          </a:prstGeom>
          <a:noFill/>
          <a:ln w="28575">
            <a:solidFill>
              <a:srgbClr val="96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Сложные условия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составляются из простых при помощи логических операций </a:t>
            </a:r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(и), </a:t>
            </a:r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or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(или), </a:t>
            </a:r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not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(не).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7624" y="3212976"/>
            <a:ext cx="70567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логическое «</a:t>
            </a:r>
            <a:r>
              <a:rPr lang="ru-RU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(логическое умножение):</a:t>
            </a:r>
          </a:p>
          <a:p>
            <a:pPr algn="just"/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if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(a &lt; b) </a:t>
            </a:r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(a &lt; &gt; 0) </a:t>
            </a:r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then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or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логическое «</a:t>
            </a:r>
            <a:r>
              <a:rPr lang="ru-RU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или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(логическое сложение):</a:t>
            </a:r>
          </a:p>
          <a:p>
            <a:pPr algn="just"/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if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(a &gt; 10) </a:t>
            </a:r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or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(d = 12) </a:t>
            </a:r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then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not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логическое отрицание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if not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(a &gt; 0) </a:t>
            </a:r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then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483768" y="980728"/>
            <a:ext cx="576064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allAtOnce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835696" y="1268760"/>
            <a:ext cx="69847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Задача. 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 номеру месяца определить время года.</a:t>
            </a:r>
            <a:endParaRPr lang="ru-RU" sz="2000" b="1" dirty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5292080" y="2132856"/>
            <a:ext cx="36004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ru-RU" i="1" dirty="0" smtClean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 smtClean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>
              <a:solidFill>
                <a:srgbClr val="663300"/>
              </a:solidFill>
            </a:endParaRPr>
          </a:p>
        </p:txBody>
      </p:sp>
      <p:pic>
        <p:nvPicPr>
          <p:cNvPr id="8" name="Picture 2" descr="D:\РАБОЧАЯ\РИСУНКИ\openclipart\education\books-aj.svg_aj_ashton_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728192" cy="172819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691680" y="404664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Изучение нового материала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47664" y="1844824"/>
            <a:ext cx="2664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ДАНО:</a:t>
            </a:r>
          </a:p>
          <a:p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- номер месяца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339752" y="980728"/>
            <a:ext cx="590465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115616" y="2924944"/>
            <a:ext cx="352839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УСЛОВИЯ:</a:t>
            </a:r>
          </a:p>
          <a:p>
            <a:endParaRPr lang="ru-RU" sz="2000" b="1" dirty="0" smtClean="0">
              <a:solidFill>
                <a:srgbClr val="96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Зима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если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=  12,  1,  2</a:t>
            </a:r>
          </a:p>
          <a:p>
            <a:r>
              <a:rPr lang="ru-RU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Весна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если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=  3, 4, 5</a:t>
            </a:r>
          </a:p>
          <a:p>
            <a:r>
              <a:rPr lang="ru-RU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Лето,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если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=  6, 7, 8</a:t>
            </a:r>
          </a:p>
          <a:p>
            <a:r>
              <a:rPr lang="ru-RU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Осень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если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=  9, 10, 11</a:t>
            </a:r>
          </a:p>
          <a:p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60032" y="1844824"/>
            <a:ext cx="2664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ОПРЕДЕЛИТЬ: 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время года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1475656" y="2564904"/>
            <a:ext cx="662473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7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5445224"/>
            <a:ext cx="342038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899592" y="5589240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960000"/>
                </a:solidFill>
              </a:rPr>
              <a:t>РИСОВАНИЕ  БЛОК-СХЕМЫ</a:t>
            </a:r>
            <a:endParaRPr lang="ru-RU" sz="2000" b="1" dirty="0">
              <a:solidFill>
                <a:srgbClr val="96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32040" y="3236422"/>
            <a:ext cx="338437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b="1" dirty="0" smtClean="0">
              <a:solidFill>
                <a:srgbClr val="96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m = 12</a:t>
            </a:r>
            <a:r>
              <a:rPr lang="ru-RU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 or (m &lt; 3)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m &gt; 2</a:t>
            </a:r>
            <a:r>
              <a:rPr lang="ru-RU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 and (m &lt; 6)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m &gt;5</a:t>
            </a:r>
            <a:r>
              <a:rPr lang="ru-RU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 and (m &lt; 9)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m &gt; 8</a:t>
            </a:r>
            <a:r>
              <a:rPr lang="ru-RU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 and (m &lt; 12)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единительная линия 8"/>
          <p:cNvCxnSpPr/>
          <p:nvPr/>
        </p:nvCxnSpPr>
        <p:spPr>
          <a:xfrm>
            <a:off x="683568" y="404664"/>
            <a:ext cx="777686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39552" y="6015955"/>
            <a:ext cx="777686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27" name="Picture 3" descr="C:\Users\Светлана\Desktop\УМО-переработка\ОА и П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35632" y="4365104"/>
            <a:ext cx="2856848" cy="215453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83568" y="1124744"/>
            <a:ext cx="76328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Этапы компьютерного моделирования:</a:t>
            </a:r>
          </a:p>
          <a:p>
            <a:pPr algn="just"/>
            <a:endParaRPr lang="ru-RU" sz="2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i="1" dirty="0" smtClean="0">
              <a:solidFill>
                <a:srgbClr val="96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i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1)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Постановка задачи</a:t>
            </a:r>
          </a:p>
          <a:p>
            <a:pPr algn="just"/>
            <a:endParaRPr lang="ru-RU" sz="2000" b="1" i="1" dirty="0" smtClean="0">
              <a:solidFill>
                <a:srgbClr val="96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i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2)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Формализация</a:t>
            </a:r>
          </a:p>
          <a:p>
            <a:pPr algn="just"/>
            <a:endParaRPr lang="ru-RU" sz="2000" b="1" i="1" dirty="0" smtClean="0">
              <a:solidFill>
                <a:srgbClr val="96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i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3)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Разработка алгоритма</a:t>
            </a:r>
          </a:p>
          <a:p>
            <a:pPr algn="just"/>
            <a:endParaRPr lang="ru-RU" sz="2000" b="1" i="1" dirty="0" smtClean="0">
              <a:solidFill>
                <a:srgbClr val="96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i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4)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Написание программы</a:t>
            </a:r>
          </a:p>
          <a:p>
            <a:pPr algn="just"/>
            <a:endParaRPr lang="ru-RU" sz="2000" b="1" i="1" dirty="0" smtClean="0">
              <a:solidFill>
                <a:srgbClr val="96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i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5)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Отладка  программы на компьютере</a:t>
            </a:r>
          </a:p>
          <a:p>
            <a:pPr algn="just"/>
            <a:endParaRPr lang="ru-RU" sz="2000" b="1" i="1" dirty="0" smtClean="0">
              <a:solidFill>
                <a:srgbClr val="96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i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6)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Анализ результатов</a:t>
            </a:r>
            <a:endParaRPr lang="ru-RU" sz="20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83568" y="1916832"/>
            <a:ext cx="777686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979712" y="1340768"/>
            <a:ext cx="69847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b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Исходный код программы:</a:t>
            </a:r>
            <a:endParaRPr lang="ru-RU" sz="2000" b="1" dirty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5292080" y="2132856"/>
            <a:ext cx="36004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ru-RU" i="1" dirty="0" smtClean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 smtClean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>
              <a:solidFill>
                <a:srgbClr val="663300"/>
              </a:solidFill>
            </a:endParaRPr>
          </a:p>
        </p:txBody>
      </p:sp>
      <p:pic>
        <p:nvPicPr>
          <p:cNvPr id="8" name="Picture 2" descr="D:\РАБОЧАЯ\РИСУНКИ\openclipart\education\books-aj.svg_aj_ashton_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728192" cy="172819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691680" y="404664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Изучение нового материала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79712" y="1988840"/>
            <a:ext cx="640871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program  seasons;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var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m: integer;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begin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writeln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введите номер месяца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’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);</a:t>
            </a:r>
          </a:p>
          <a:p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readln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);</a:t>
            </a:r>
          </a:p>
          <a:p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if (</a:t>
            </a:r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m &gt; 2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m &lt; 6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then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writeln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(‘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весна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’);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if (</a:t>
            </a:r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m &gt; 5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m &lt; 9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then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writeln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(‘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лето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’);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if (</a:t>
            </a:r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m &gt; 8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(m &lt; 12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then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writeln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(‘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осень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’);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if (</a:t>
            </a:r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m &lt; 3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or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000" b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m = 12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then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writeln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(‘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зима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’);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end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4368" y="5589240"/>
            <a:ext cx="9239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2339752" y="980728"/>
            <a:ext cx="590465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835696" y="1268760"/>
            <a:ext cx="698477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Задача. 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Требуется определить является ли заданное трехзначное число палиндромом. </a:t>
            </a:r>
            <a:endParaRPr lang="ru-RU" sz="2000" b="1" dirty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5292080" y="2132856"/>
            <a:ext cx="36004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ru-RU" i="1" dirty="0" smtClean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 smtClean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>
              <a:solidFill>
                <a:srgbClr val="663300"/>
              </a:solidFill>
            </a:endParaRPr>
          </a:p>
        </p:txBody>
      </p:sp>
      <p:pic>
        <p:nvPicPr>
          <p:cNvPr id="8" name="Picture 2" descr="D:\РАБОЧАЯ\РИСУНКИ\openclipart\education\books-aj.svg_aj_ashton_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728192" cy="172819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691680" y="404664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Изучение нового материала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75656" y="2348880"/>
            <a:ext cx="6984776" cy="646331"/>
          </a:xfrm>
          <a:prstGeom prst="rect">
            <a:avLst/>
          </a:prstGeom>
          <a:noFill/>
          <a:ln w="28575">
            <a:solidFill>
              <a:srgbClr val="960000"/>
            </a:solidFill>
          </a:ln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Палиндром читается одинаково слева направо и справа налево (например: </a:t>
            </a:r>
            <a:r>
              <a:rPr lang="ru-RU" b="1" i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b="1" i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b="1" i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b="1" i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b="1" i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ru-RU" b="1" i="1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339752" y="1052736"/>
            <a:ext cx="583264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26" name="Рисунок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5589240"/>
            <a:ext cx="34226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23528" y="3140968"/>
            <a:ext cx="51845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960000"/>
                </a:solidFill>
              </a:rPr>
              <a:t>ДАНО: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К – трехзначное число</a:t>
            </a: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sz="2000" b="1" cap="all" dirty="0" smtClean="0">
                <a:solidFill>
                  <a:srgbClr val="960000"/>
                </a:solidFill>
              </a:rPr>
              <a:t>Определить: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К – палиндром?</a:t>
            </a: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sz="2000" b="1" dirty="0" smtClean="0">
                <a:solidFill>
                  <a:srgbClr val="960000"/>
                </a:solidFill>
              </a:rPr>
              <a:t>УСЛОВИЕ: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количество сотен </a:t>
            </a:r>
            <a:r>
              <a:rPr lang="ru-RU" sz="2000" b="1" dirty="0" smtClean="0">
                <a:solidFill>
                  <a:srgbClr val="C00000"/>
                </a:solidFill>
              </a:rPr>
              <a:t>=</a:t>
            </a:r>
            <a:r>
              <a:rPr lang="ru-RU" sz="2000" b="1" dirty="0" smtClean="0">
                <a:solidFill>
                  <a:srgbClr val="002060"/>
                </a:solidFill>
              </a:rPr>
              <a:t> количеству единиц</a:t>
            </a:r>
            <a:endParaRPr lang="ru-RU" sz="2000" dirty="0">
              <a:solidFill>
                <a:srgbClr val="96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16016" y="3789040"/>
            <a:ext cx="3240360" cy="400110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960000"/>
                </a:solidFill>
              </a:rPr>
              <a:t>К </a:t>
            </a:r>
            <a:r>
              <a:rPr lang="en-US" sz="2000" b="1" dirty="0" smtClean="0">
                <a:solidFill>
                  <a:srgbClr val="960000"/>
                </a:solidFill>
              </a:rPr>
              <a:t>div 100 = K mod 10</a:t>
            </a:r>
            <a:endParaRPr lang="ru-RU" sz="2000" b="1" dirty="0">
              <a:solidFill>
                <a:srgbClr val="96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3568" y="6021288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960000"/>
                </a:solidFill>
              </a:rPr>
              <a:t>РИСОВАНИЕ БЛОК - СХЕМЫ</a:t>
            </a:r>
            <a:endParaRPr lang="ru-RU" b="1" dirty="0">
              <a:solidFill>
                <a:srgbClr val="96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  <p:bldP spid="11" grpId="0" animBg="1"/>
      <p:bldP spid="12" grpId="0" build="allAtOnce" animBg="1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835696" y="1268760"/>
            <a:ext cx="43204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Исходный код программы:</a:t>
            </a:r>
            <a:endParaRPr lang="ru-RU" sz="2000" b="1" dirty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5292080" y="2132856"/>
            <a:ext cx="36004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ru-RU" i="1" dirty="0" smtClean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 smtClean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ru-RU" i="1" dirty="0">
              <a:solidFill>
                <a:srgbClr val="663300"/>
              </a:solidFill>
            </a:endParaRPr>
          </a:p>
        </p:txBody>
      </p:sp>
      <p:pic>
        <p:nvPicPr>
          <p:cNvPr id="8" name="Picture 2" descr="D:\РАБОЧАЯ\РИСУНКИ\openclipart\education\books-aj.svg_aj_ashton_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728192" cy="172819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691680" y="404664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Изучение нового материала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35696" y="2132856"/>
            <a:ext cx="640871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program 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palindrom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var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k: integer;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begin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writeln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(‘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введите трехзначное число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’);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readln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(k);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if  k  mod  10  =  k  div  100  then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writeln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(‘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число является палиндромом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’) 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else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writeln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(‘число не является палиндромом’); 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end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56376" y="5733256"/>
            <a:ext cx="9239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Прямая соединительная линия 12"/>
          <p:cNvCxnSpPr/>
          <p:nvPr/>
        </p:nvCxnSpPr>
        <p:spPr>
          <a:xfrm>
            <a:off x="2339752" y="1052736"/>
            <a:ext cx="583264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67544" y="1498501"/>
            <a:ext cx="83058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/>
            <a:r>
              <a:rPr lang="ru-RU" sz="2000" b="1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ru-RU" sz="2000" b="1" i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 каких разделов состоит структура программы языка Паскаль?</a:t>
            </a:r>
          </a:p>
          <a:p>
            <a:pPr marL="342900" indent="-342900"/>
            <a:r>
              <a:rPr lang="ru-RU" sz="2000" b="1" i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 </a:t>
            </a:r>
            <a:r>
              <a:rPr lang="ru-RU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каких символов может составляться имя программы?</a:t>
            </a:r>
          </a:p>
          <a:p>
            <a:pPr marL="342900" indent="-342900" algn="just"/>
            <a:r>
              <a:rPr lang="ru-RU" sz="2000" b="1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3.</a:t>
            </a:r>
            <a:r>
              <a:rPr lang="ru-RU" sz="2000" b="1" i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Раздел описаний может состоять из подразделов …</a:t>
            </a:r>
            <a:endParaRPr lang="en-US" sz="20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/>
            <a:endParaRPr lang="ru-RU" sz="2000" b="1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</a:pPr>
            <a:r>
              <a:rPr lang="en-US" sz="2000" b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program</a:t>
            </a:r>
            <a:r>
              <a:rPr lang="en-US" sz="2000" b="1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имя программы;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</a:pP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раздел</a:t>
            </a:r>
            <a:r>
              <a:rPr lang="ru-RU" sz="2000" b="1" i="1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uses</a:t>
            </a:r>
            <a:endParaRPr lang="en-US" sz="2000" b="1" dirty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</a:pP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раздел описаний</a:t>
            </a:r>
            <a:endParaRPr lang="en-US" sz="20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</a:pPr>
            <a:r>
              <a:rPr lang="en-US" sz="2000" b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begin</a:t>
            </a:r>
            <a:r>
              <a:rPr lang="ru-RU" sz="2000" b="1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000" b="1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</a:pP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тело программы</a:t>
            </a:r>
            <a:endParaRPr lang="en-US" sz="20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</a:pPr>
            <a:r>
              <a:rPr lang="en-US" sz="2000" b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end</a:t>
            </a:r>
            <a:r>
              <a:rPr lang="ru-RU" sz="2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3318" name="AutoShape 6"/>
          <p:cNvSpPr>
            <a:spLocks/>
          </p:cNvSpPr>
          <p:nvPr/>
        </p:nvSpPr>
        <p:spPr bwMode="auto">
          <a:xfrm>
            <a:off x="5786446" y="4214818"/>
            <a:ext cx="2895600" cy="1158398"/>
          </a:xfrm>
          <a:prstGeom prst="accentBorderCallout1">
            <a:avLst>
              <a:gd name="adj1" fmla="val 13634"/>
              <a:gd name="adj2" fmla="val -2630"/>
              <a:gd name="adj3" fmla="val -72840"/>
              <a:gd name="adj4" fmla="val -95929"/>
            </a:avLst>
          </a:prstGeom>
          <a:noFill/>
          <a:ln w="19050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1400" i="1" dirty="0">
                <a:solidFill>
                  <a:srgbClr val="990000"/>
                </a:solidFill>
              </a:rPr>
              <a:t>Имя может состоять из любых букв или </a:t>
            </a:r>
            <a:r>
              <a:rPr lang="ru-RU" sz="1400" i="1" dirty="0" smtClean="0">
                <a:solidFill>
                  <a:srgbClr val="990000"/>
                </a:solidFill>
              </a:rPr>
              <a:t>цифр латинского алфавита, </a:t>
            </a:r>
            <a:r>
              <a:rPr lang="ru-RU" sz="1400" i="1" dirty="0">
                <a:solidFill>
                  <a:srgbClr val="990000"/>
                </a:solidFill>
              </a:rPr>
              <a:t>но должно начинаться с буквы</a:t>
            </a:r>
          </a:p>
        </p:txBody>
      </p:sp>
      <p:sp>
        <p:nvSpPr>
          <p:cNvPr id="13319" name="AutoShape 7"/>
          <p:cNvSpPr>
            <a:spLocks/>
          </p:cNvSpPr>
          <p:nvPr/>
        </p:nvSpPr>
        <p:spPr bwMode="auto">
          <a:xfrm>
            <a:off x="5940152" y="5661248"/>
            <a:ext cx="2895600" cy="609600"/>
          </a:xfrm>
          <a:prstGeom prst="accentBorderCallout1">
            <a:avLst>
              <a:gd name="adj1" fmla="val 18750"/>
              <a:gd name="adj2" fmla="val -2630"/>
              <a:gd name="adj3" fmla="val -209066"/>
              <a:gd name="adj4" fmla="val -110754"/>
            </a:avLst>
          </a:prstGeom>
          <a:noFill/>
          <a:ln w="19050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1400" i="1" dirty="0">
                <a:solidFill>
                  <a:srgbClr val="990000"/>
                </a:solidFill>
              </a:rPr>
              <a:t>const</a:t>
            </a:r>
            <a:r>
              <a:rPr lang="ru-RU" sz="1400" i="1" dirty="0">
                <a:solidFill>
                  <a:srgbClr val="990000"/>
                </a:solidFill>
              </a:rPr>
              <a:t> (описание констант)</a:t>
            </a:r>
          </a:p>
          <a:p>
            <a:pPr algn="ctr"/>
            <a:r>
              <a:rPr lang="en-US" sz="1400" i="1" dirty="0" err="1">
                <a:solidFill>
                  <a:srgbClr val="990000"/>
                </a:solidFill>
              </a:rPr>
              <a:t>var</a:t>
            </a:r>
            <a:r>
              <a:rPr lang="ru-RU" sz="1400" i="1" dirty="0">
                <a:solidFill>
                  <a:srgbClr val="990000"/>
                </a:solidFill>
              </a:rPr>
              <a:t> (описание переменных)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03648" y="404664"/>
            <a:ext cx="7318026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Повторение пройденного материала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8" name="Picture 2" descr="D:\РАБОЧАЯ\РИСУНКИ\openclipart\education\help-books-aj.svg_aj_ash_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440160" cy="1440160"/>
          </a:xfrm>
          <a:prstGeom prst="rect">
            <a:avLst/>
          </a:prstGeom>
          <a:noFill/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1475656" y="1019969"/>
            <a:ext cx="705678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33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33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33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33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33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 animBg="1"/>
      <p:bldP spid="133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785786" y="1500174"/>
            <a:ext cx="7620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 b="1" i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4.</a:t>
            </a:r>
            <a:r>
              <a:rPr lang="ru-RU" sz="2000" b="1" i="1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Для </a:t>
            </a:r>
            <a:r>
              <a:rPr lang="ru-RU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чего используется слово </a:t>
            </a:r>
            <a:r>
              <a:rPr lang="en-US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uses</a:t>
            </a:r>
            <a:r>
              <a:rPr lang="ru-RU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 </a:t>
            </a:r>
            <a:r>
              <a:rPr lang="ru-RU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выберите из предложенных вариантов:</a:t>
            </a:r>
          </a:p>
          <a:p>
            <a:pPr algn="just"/>
            <a:endParaRPr lang="ru-RU" sz="2000" b="1" i="1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а)</a:t>
            </a:r>
            <a:r>
              <a:rPr lang="ru-RU" sz="2000" b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это логическая операция;</a:t>
            </a:r>
          </a:p>
          <a:p>
            <a:r>
              <a:rPr lang="ru-RU" sz="2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б)</a:t>
            </a:r>
            <a:r>
              <a:rPr lang="ru-RU" sz="2000" b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его помощью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подключаются модули;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в)</a:t>
            </a:r>
            <a:r>
              <a:rPr lang="ru-RU" sz="2000" b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это стандартная константа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827584" y="3789040"/>
            <a:ext cx="7929563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000" b="1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2000" b="1" i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ошибок допущено в разделах описаний программы? </a:t>
            </a:r>
          </a:p>
          <a:p>
            <a:endParaRPr lang="ru-RU" sz="2000" b="1" i="1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const</a:t>
            </a:r>
            <a:endParaRPr lang="ru-RU" sz="32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a:=20; d = 12;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2000" b="1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var</a:t>
            </a:r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a, b : integer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1043608" y="5949280"/>
            <a:ext cx="609600" cy="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971600" y="5301208"/>
            <a:ext cx="304800" cy="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49" name="Oval 13"/>
          <p:cNvSpPr>
            <a:spLocks noChangeArrowheads="1"/>
          </p:cNvSpPr>
          <p:nvPr/>
        </p:nvSpPr>
        <p:spPr bwMode="auto">
          <a:xfrm>
            <a:off x="827584" y="5085184"/>
            <a:ext cx="381000" cy="381000"/>
          </a:xfrm>
          <a:prstGeom prst="ellips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50" name="Oval 14"/>
          <p:cNvSpPr>
            <a:spLocks noChangeArrowheads="1"/>
          </p:cNvSpPr>
          <p:nvPr/>
        </p:nvSpPr>
        <p:spPr bwMode="auto">
          <a:xfrm>
            <a:off x="755576" y="5949280"/>
            <a:ext cx="381000" cy="381000"/>
          </a:xfrm>
          <a:prstGeom prst="ellips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52" name="AutoShape 16"/>
          <p:cNvSpPr>
            <a:spLocks/>
          </p:cNvSpPr>
          <p:nvPr/>
        </p:nvSpPr>
        <p:spPr bwMode="auto">
          <a:xfrm>
            <a:off x="5652120" y="4653136"/>
            <a:ext cx="2895600" cy="381000"/>
          </a:xfrm>
          <a:prstGeom prst="accentBorderCallout1">
            <a:avLst>
              <a:gd name="adj1" fmla="val 30000"/>
              <a:gd name="adj2" fmla="val -2630"/>
              <a:gd name="adj3" fmla="val 242750"/>
              <a:gd name="adj4" fmla="val -114319"/>
            </a:avLst>
          </a:prstGeom>
          <a:noFill/>
          <a:ln w="19050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1400" i="1" dirty="0" smtClean="0">
                <a:solidFill>
                  <a:srgbClr val="990000"/>
                </a:solidFill>
              </a:rPr>
              <a:t>допущены </a:t>
            </a:r>
            <a:r>
              <a:rPr lang="ru-RU" sz="1400" i="1" dirty="0">
                <a:solidFill>
                  <a:srgbClr val="990000"/>
                </a:solidFill>
              </a:rPr>
              <a:t>три ошибки</a:t>
            </a:r>
          </a:p>
        </p:txBody>
      </p:sp>
      <p:pic>
        <p:nvPicPr>
          <p:cNvPr id="9" name="Picture 2" descr="D:\РАБОЧАЯ\РИСУНКИ\openclipart\education\help-books-aj.svg_aj_ash_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440160" cy="144016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583160" y="404664"/>
            <a:ext cx="7237312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Повторение</a:t>
            </a:r>
            <a:r>
              <a:rPr lang="ru-RU" sz="28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пройденного материала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619672" y="1010444"/>
            <a:ext cx="698477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32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2" dur="20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143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1000"/>
                                        <p:tgtEl>
                                          <p:spTgt spid="143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 animBg="1"/>
      <p:bldP spid="14346" grpId="0" animBg="1"/>
      <p:bldP spid="14349" grpId="0" animBg="1"/>
      <p:bldP spid="14350" grpId="0" animBg="1"/>
      <p:bldP spid="1435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331640" y="1412776"/>
            <a:ext cx="7162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r>
              <a:rPr lang="ru-RU" sz="2000" b="1" i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6.</a:t>
            </a:r>
            <a:r>
              <a:rPr lang="ru-RU" sz="2000" b="1" i="1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</a:t>
            </a:r>
            <a:r>
              <a:rPr lang="ru-RU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типы переменных вы знаете?</a:t>
            </a:r>
          </a:p>
          <a:p>
            <a:pPr marL="457200" indent="-457200" algn="just"/>
            <a:r>
              <a:rPr lang="ru-RU" sz="2000" b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sz="2000" b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integer</a:t>
            </a:r>
            <a:r>
              <a:rPr lang="en-US" sz="2000" b="1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целый</a:t>
            </a:r>
          </a:p>
          <a:p>
            <a:pPr algn="just"/>
            <a:r>
              <a:rPr lang="ru-RU" sz="2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000" b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real</a:t>
            </a:r>
            <a:r>
              <a:rPr lang="ru-RU" sz="2000" b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 вещественный</a:t>
            </a:r>
          </a:p>
          <a:p>
            <a:pPr algn="just"/>
            <a:r>
              <a:rPr lang="ru-RU" sz="2000" b="1" i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sz="2000" b="1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2000" b="1" i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Что получится в 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результате … ?</a:t>
            </a:r>
            <a:endParaRPr lang="ru-RU" sz="20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640" name="Group 184"/>
          <p:cNvGraphicFramePr>
            <a:graphicFrameLocks noGrp="1"/>
          </p:cNvGraphicFramePr>
          <p:nvPr>
            <p:ph/>
          </p:nvPr>
        </p:nvGraphicFramePr>
        <p:xfrm>
          <a:off x="683568" y="2780928"/>
          <a:ext cx="7696200" cy="3386141"/>
        </p:xfrm>
        <a:graphic>
          <a:graphicData uri="http://schemas.openxmlformats.org/drawingml/2006/table">
            <a:tbl>
              <a:tblPr/>
              <a:tblGrid>
                <a:gridCol w="1550988"/>
                <a:gridCol w="2049462"/>
                <a:gridCol w="2047875"/>
                <a:gridCol w="2047875"/>
              </a:tblGrid>
              <a:tr h="468313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3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635" name="Text Box 179"/>
          <p:cNvSpPr txBox="1">
            <a:spLocks noChangeArrowheads="1"/>
          </p:cNvSpPr>
          <p:nvPr/>
        </p:nvSpPr>
        <p:spPr bwMode="auto">
          <a:xfrm>
            <a:off x="755576" y="3212976"/>
            <a:ext cx="14626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>
                <a:solidFill>
                  <a:srgbClr val="002060"/>
                </a:solidFill>
              </a:rPr>
              <a:t>Операция</a:t>
            </a:r>
          </a:p>
        </p:txBody>
      </p:sp>
      <p:sp>
        <p:nvSpPr>
          <p:cNvPr id="19636" name="Text Box 180"/>
          <p:cNvSpPr txBox="1">
            <a:spLocks noChangeArrowheads="1"/>
          </p:cNvSpPr>
          <p:nvPr/>
        </p:nvSpPr>
        <p:spPr bwMode="auto">
          <a:xfrm>
            <a:off x="2699792" y="2780928"/>
            <a:ext cx="358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>
                <a:solidFill>
                  <a:srgbClr val="002060"/>
                </a:solidFill>
              </a:rPr>
              <a:t>Тип операнда</a:t>
            </a:r>
          </a:p>
        </p:txBody>
      </p:sp>
      <p:sp>
        <p:nvSpPr>
          <p:cNvPr id="19638" name="Text Box 182"/>
          <p:cNvSpPr txBox="1">
            <a:spLocks noChangeArrowheads="1"/>
          </p:cNvSpPr>
          <p:nvPr/>
        </p:nvSpPr>
        <p:spPr bwMode="auto">
          <a:xfrm>
            <a:off x="2590800" y="3352800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>
                <a:solidFill>
                  <a:srgbClr val="002060"/>
                </a:solidFill>
              </a:rPr>
              <a:t>1-й операнд</a:t>
            </a:r>
          </a:p>
        </p:txBody>
      </p:sp>
      <p:sp>
        <p:nvSpPr>
          <p:cNvPr id="19641" name="Text Box 185"/>
          <p:cNvSpPr txBox="1">
            <a:spLocks noChangeArrowheads="1"/>
          </p:cNvSpPr>
          <p:nvPr/>
        </p:nvSpPr>
        <p:spPr bwMode="auto">
          <a:xfrm>
            <a:off x="4572000" y="33528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>
                <a:solidFill>
                  <a:srgbClr val="002060"/>
                </a:solidFill>
              </a:rPr>
              <a:t>2-й операнд</a:t>
            </a:r>
          </a:p>
        </p:txBody>
      </p:sp>
      <p:sp>
        <p:nvSpPr>
          <p:cNvPr id="19642" name="Text Box 186"/>
          <p:cNvSpPr txBox="1">
            <a:spLocks noChangeArrowheads="1"/>
          </p:cNvSpPr>
          <p:nvPr/>
        </p:nvSpPr>
        <p:spPr bwMode="auto">
          <a:xfrm>
            <a:off x="6781800" y="3124200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>
                <a:solidFill>
                  <a:srgbClr val="002060"/>
                </a:solidFill>
              </a:rPr>
              <a:t>Результат</a:t>
            </a:r>
          </a:p>
        </p:txBody>
      </p:sp>
      <p:sp>
        <p:nvSpPr>
          <p:cNvPr id="19643" name="Text Box 187"/>
          <p:cNvSpPr txBox="1">
            <a:spLocks noChangeArrowheads="1"/>
          </p:cNvSpPr>
          <p:nvPr/>
        </p:nvSpPr>
        <p:spPr bwMode="auto">
          <a:xfrm>
            <a:off x="827584" y="378904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solidFill>
                  <a:srgbClr val="990000"/>
                </a:solidFill>
              </a:rPr>
              <a:t>+,  *,  -</a:t>
            </a:r>
          </a:p>
        </p:txBody>
      </p:sp>
      <p:sp>
        <p:nvSpPr>
          <p:cNvPr id="19644" name="Text Box 188"/>
          <p:cNvSpPr txBox="1">
            <a:spLocks noChangeArrowheads="1"/>
          </p:cNvSpPr>
          <p:nvPr/>
        </p:nvSpPr>
        <p:spPr bwMode="auto">
          <a:xfrm>
            <a:off x="899592" y="4365104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solidFill>
                  <a:srgbClr val="990000"/>
                </a:solidFill>
              </a:rPr>
              <a:t>+,  *,  -</a:t>
            </a:r>
          </a:p>
        </p:txBody>
      </p:sp>
      <p:sp>
        <p:nvSpPr>
          <p:cNvPr id="19645" name="Text Box 189"/>
          <p:cNvSpPr txBox="1">
            <a:spLocks noChangeArrowheads="1"/>
          </p:cNvSpPr>
          <p:nvPr/>
        </p:nvSpPr>
        <p:spPr bwMode="auto">
          <a:xfrm>
            <a:off x="899592" y="4797152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solidFill>
                  <a:srgbClr val="990000"/>
                </a:solidFill>
              </a:rPr>
              <a:t>+,  *,  -</a:t>
            </a:r>
          </a:p>
        </p:txBody>
      </p:sp>
      <p:sp>
        <p:nvSpPr>
          <p:cNvPr id="19646" name="Text Box 190"/>
          <p:cNvSpPr txBox="1">
            <a:spLocks noChangeArrowheads="1"/>
          </p:cNvSpPr>
          <p:nvPr/>
        </p:nvSpPr>
        <p:spPr bwMode="auto">
          <a:xfrm>
            <a:off x="899592" y="522920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solidFill>
                  <a:srgbClr val="990000"/>
                </a:solidFill>
              </a:rPr>
              <a:t>+,  *,  -</a:t>
            </a:r>
          </a:p>
        </p:txBody>
      </p:sp>
      <p:sp>
        <p:nvSpPr>
          <p:cNvPr id="19647" name="Text Box 191"/>
          <p:cNvSpPr txBox="1">
            <a:spLocks noChangeArrowheads="1"/>
          </p:cNvSpPr>
          <p:nvPr/>
        </p:nvSpPr>
        <p:spPr bwMode="auto">
          <a:xfrm>
            <a:off x="827584" y="5733256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solidFill>
                  <a:srgbClr val="990000"/>
                </a:solidFill>
              </a:rPr>
              <a:t>/</a:t>
            </a:r>
          </a:p>
        </p:txBody>
      </p:sp>
      <p:sp>
        <p:nvSpPr>
          <p:cNvPr id="19648" name="Text Box 192"/>
          <p:cNvSpPr txBox="1">
            <a:spLocks noChangeArrowheads="1"/>
          </p:cNvSpPr>
          <p:nvPr/>
        </p:nvSpPr>
        <p:spPr bwMode="auto">
          <a:xfrm>
            <a:off x="2743200" y="38100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990000"/>
                </a:solidFill>
              </a:rPr>
              <a:t>integer</a:t>
            </a:r>
            <a:endParaRPr lang="ru-RU" b="1" dirty="0">
              <a:solidFill>
                <a:srgbClr val="990000"/>
              </a:solidFill>
            </a:endParaRPr>
          </a:p>
        </p:txBody>
      </p:sp>
      <p:sp>
        <p:nvSpPr>
          <p:cNvPr id="19649" name="Text Box 193"/>
          <p:cNvSpPr txBox="1">
            <a:spLocks noChangeArrowheads="1"/>
          </p:cNvSpPr>
          <p:nvPr/>
        </p:nvSpPr>
        <p:spPr bwMode="auto">
          <a:xfrm>
            <a:off x="4724400" y="38100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990000"/>
                </a:solidFill>
              </a:rPr>
              <a:t>integer</a:t>
            </a:r>
            <a:endParaRPr lang="ru-RU" b="1">
              <a:solidFill>
                <a:srgbClr val="990000"/>
              </a:solidFill>
            </a:endParaRPr>
          </a:p>
        </p:txBody>
      </p:sp>
      <p:sp>
        <p:nvSpPr>
          <p:cNvPr id="19650" name="Text Box 194"/>
          <p:cNvSpPr txBox="1">
            <a:spLocks noChangeArrowheads="1"/>
          </p:cNvSpPr>
          <p:nvPr/>
        </p:nvSpPr>
        <p:spPr bwMode="auto">
          <a:xfrm>
            <a:off x="6858000" y="38100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990000"/>
                </a:solidFill>
              </a:rPr>
              <a:t>integer</a:t>
            </a:r>
            <a:endParaRPr lang="ru-RU" b="1">
              <a:solidFill>
                <a:srgbClr val="990000"/>
              </a:solidFill>
            </a:endParaRPr>
          </a:p>
        </p:txBody>
      </p:sp>
      <p:sp>
        <p:nvSpPr>
          <p:cNvPr id="19651" name="Text Box 195"/>
          <p:cNvSpPr txBox="1">
            <a:spLocks noChangeArrowheads="1"/>
          </p:cNvSpPr>
          <p:nvPr/>
        </p:nvSpPr>
        <p:spPr bwMode="auto">
          <a:xfrm>
            <a:off x="2733675" y="43434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990000"/>
                </a:solidFill>
              </a:rPr>
              <a:t>integer</a:t>
            </a:r>
            <a:endParaRPr lang="ru-RU" b="1">
              <a:solidFill>
                <a:srgbClr val="990000"/>
              </a:solidFill>
            </a:endParaRPr>
          </a:p>
        </p:txBody>
      </p:sp>
      <p:sp>
        <p:nvSpPr>
          <p:cNvPr id="19652" name="Text Box 196"/>
          <p:cNvSpPr txBox="1">
            <a:spLocks noChangeArrowheads="1"/>
          </p:cNvSpPr>
          <p:nvPr/>
        </p:nvSpPr>
        <p:spPr bwMode="auto">
          <a:xfrm>
            <a:off x="4800600" y="48768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990000"/>
                </a:solidFill>
              </a:rPr>
              <a:t>integer</a:t>
            </a:r>
            <a:endParaRPr lang="ru-RU" b="1">
              <a:solidFill>
                <a:srgbClr val="990000"/>
              </a:solidFill>
            </a:endParaRPr>
          </a:p>
        </p:txBody>
      </p:sp>
      <p:sp>
        <p:nvSpPr>
          <p:cNvPr id="19653" name="Text Box 197"/>
          <p:cNvSpPr txBox="1">
            <a:spLocks noChangeArrowheads="1"/>
          </p:cNvSpPr>
          <p:nvPr/>
        </p:nvSpPr>
        <p:spPr bwMode="auto">
          <a:xfrm>
            <a:off x="4800600" y="43434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990000"/>
                </a:solidFill>
              </a:rPr>
              <a:t>real</a:t>
            </a:r>
            <a:endParaRPr lang="ru-RU" b="1">
              <a:solidFill>
                <a:srgbClr val="990000"/>
              </a:solidFill>
            </a:endParaRPr>
          </a:p>
        </p:txBody>
      </p:sp>
      <p:sp>
        <p:nvSpPr>
          <p:cNvPr id="19654" name="Text Box 198"/>
          <p:cNvSpPr txBox="1">
            <a:spLocks noChangeArrowheads="1"/>
          </p:cNvSpPr>
          <p:nvPr/>
        </p:nvSpPr>
        <p:spPr bwMode="auto">
          <a:xfrm>
            <a:off x="6858000" y="43434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990000"/>
                </a:solidFill>
              </a:rPr>
              <a:t>real</a:t>
            </a:r>
            <a:endParaRPr lang="ru-RU" b="1">
              <a:solidFill>
                <a:srgbClr val="990000"/>
              </a:solidFill>
            </a:endParaRPr>
          </a:p>
        </p:txBody>
      </p:sp>
      <p:sp>
        <p:nvSpPr>
          <p:cNvPr id="19655" name="Text Box 199"/>
          <p:cNvSpPr txBox="1">
            <a:spLocks noChangeArrowheads="1"/>
          </p:cNvSpPr>
          <p:nvPr/>
        </p:nvSpPr>
        <p:spPr bwMode="auto">
          <a:xfrm>
            <a:off x="2743200" y="48768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990000"/>
                </a:solidFill>
              </a:rPr>
              <a:t>real</a:t>
            </a:r>
            <a:endParaRPr lang="ru-RU" b="1" dirty="0">
              <a:solidFill>
                <a:srgbClr val="990000"/>
              </a:solidFill>
            </a:endParaRPr>
          </a:p>
        </p:txBody>
      </p:sp>
      <p:sp>
        <p:nvSpPr>
          <p:cNvPr id="19656" name="Text Box 200"/>
          <p:cNvSpPr txBox="1">
            <a:spLocks noChangeArrowheads="1"/>
          </p:cNvSpPr>
          <p:nvPr/>
        </p:nvSpPr>
        <p:spPr bwMode="auto">
          <a:xfrm>
            <a:off x="6867525" y="48768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990000"/>
                </a:solidFill>
              </a:rPr>
              <a:t>real</a:t>
            </a:r>
            <a:endParaRPr lang="ru-RU" b="1">
              <a:solidFill>
                <a:srgbClr val="990000"/>
              </a:solidFill>
            </a:endParaRPr>
          </a:p>
        </p:txBody>
      </p:sp>
      <p:sp>
        <p:nvSpPr>
          <p:cNvPr id="19657" name="Text Box 201"/>
          <p:cNvSpPr txBox="1">
            <a:spLocks noChangeArrowheads="1"/>
          </p:cNvSpPr>
          <p:nvPr/>
        </p:nvSpPr>
        <p:spPr bwMode="auto">
          <a:xfrm>
            <a:off x="4800600" y="53340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990000"/>
                </a:solidFill>
              </a:rPr>
              <a:t>real</a:t>
            </a:r>
            <a:endParaRPr lang="ru-RU" b="1">
              <a:solidFill>
                <a:srgbClr val="990000"/>
              </a:solidFill>
            </a:endParaRPr>
          </a:p>
        </p:txBody>
      </p:sp>
      <p:sp>
        <p:nvSpPr>
          <p:cNvPr id="19658" name="Text Box 202"/>
          <p:cNvSpPr txBox="1">
            <a:spLocks noChangeArrowheads="1"/>
          </p:cNvSpPr>
          <p:nvPr/>
        </p:nvSpPr>
        <p:spPr bwMode="auto">
          <a:xfrm>
            <a:off x="2724150" y="5305425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990000"/>
                </a:solidFill>
              </a:rPr>
              <a:t>real</a:t>
            </a:r>
            <a:endParaRPr lang="ru-RU" b="1">
              <a:solidFill>
                <a:srgbClr val="990000"/>
              </a:solidFill>
            </a:endParaRPr>
          </a:p>
        </p:txBody>
      </p:sp>
      <p:sp>
        <p:nvSpPr>
          <p:cNvPr id="19659" name="Text Box 203"/>
          <p:cNvSpPr txBox="1">
            <a:spLocks noChangeArrowheads="1"/>
          </p:cNvSpPr>
          <p:nvPr/>
        </p:nvSpPr>
        <p:spPr bwMode="auto">
          <a:xfrm>
            <a:off x="6867525" y="53340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990000"/>
                </a:solidFill>
              </a:rPr>
              <a:t>real</a:t>
            </a:r>
            <a:endParaRPr lang="ru-RU" b="1">
              <a:solidFill>
                <a:srgbClr val="990000"/>
              </a:solidFill>
            </a:endParaRPr>
          </a:p>
        </p:txBody>
      </p:sp>
      <p:sp>
        <p:nvSpPr>
          <p:cNvPr id="19660" name="Text Box 204"/>
          <p:cNvSpPr txBox="1">
            <a:spLocks noChangeArrowheads="1"/>
          </p:cNvSpPr>
          <p:nvPr/>
        </p:nvSpPr>
        <p:spPr bwMode="auto">
          <a:xfrm>
            <a:off x="6858000" y="57912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990000"/>
                </a:solidFill>
              </a:rPr>
              <a:t>real</a:t>
            </a:r>
            <a:endParaRPr lang="ru-RU" b="1">
              <a:solidFill>
                <a:srgbClr val="990000"/>
              </a:solidFill>
            </a:endParaRPr>
          </a:p>
        </p:txBody>
      </p:sp>
      <p:sp>
        <p:nvSpPr>
          <p:cNvPr id="19661" name="Text Box 205"/>
          <p:cNvSpPr txBox="1">
            <a:spLocks noChangeArrowheads="1"/>
          </p:cNvSpPr>
          <p:nvPr/>
        </p:nvSpPr>
        <p:spPr bwMode="auto">
          <a:xfrm>
            <a:off x="2743200" y="57912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990000"/>
                </a:solidFill>
              </a:rPr>
              <a:t>любой</a:t>
            </a:r>
          </a:p>
        </p:txBody>
      </p:sp>
      <p:sp>
        <p:nvSpPr>
          <p:cNvPr id="19662" name="Text Box 206"/>
          <p:cNvSpPr txBox="1">
            <a:spLocks noChangeArrowheads="1"/>
          </p:cNvSpPr>
          <p:nvPr/>
        </p:nvSpPr>
        <p:spPr bwMode="auto">
          <a:xfrm>
            <a:off x="4724400" y="57912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990000"/>
                </a:solidFill>
              </a:rPr>
              <a:t>любой</a:t>
            </a:r>
          </a:p>
        </p:txBody>
      </p:sp>
      <p:pic>
        <p:nvPicPr>
          <p:cNvPr id="29" name="Picture 2" descr="D:\РАБОЧАЯ\РИСУНКИ\openclipart\education\help-books-aj.svg_aj_ash_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440160" cy="1440160"/>
          </a:xfrm>
          <a:prstGeom prst="rect">
            <a:avLst/>
          </a:prstGeom>
          <a:noFill/>
        </p:spPr>
      </p:pic>
      <p:sp>
        <p:nvSpPr>
          <p:cNvPr id="30" name="TextBox 29"/>
          <p:cNvSpPr txBox="1"/>
          <p:nvPr/>
        </p:nvSpPr>
        <p:spPr>
          <a:xfrm>
            <a:off x="1583160" y="404664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Повторение</a:t>
            </a:r>
            <a:r>
              <a:rPr lang="ru-RU" sz="28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пройденного материала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1619672" y="1005111"/>
            <a:ext cx="705678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1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96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96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96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96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96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96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196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196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196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196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196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196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96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96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96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1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19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19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19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19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19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19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0"/>
                                        <p:tgtEl>
                                          <p:spTgt spid="19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1000"/>
                                        <p:tgtEl>
                                          <p:spTgt spid="19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1000"/>
                                        <p:tgtEl>
                                          <p:spTgt spid="19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1000"/>
                                        <p:tgtEl>
                                          <p:spTgt spid="19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1000"/>
                                        <p:tgtEl>
                                          <p:spTgt spid="19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1000"/>
                                        <p:tgtEl>
                                          <p:spTgt spid="19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1000"/>
                                        <p:tgtEl>
                                          <p:spTgt spid="19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1000"/>
                                        <p:tgtEl>
                                          <p:spTgt spid="19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1000"/>
                                        <p:tgtEl>
                                          <p:spTgt spid="19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1000"/>
                                        <p:tgtEl>
                                          <p:spTgt spid="1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1000"/>
                                        <p:tgtEl>
                                          <p:spTgt spid="19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1000"/>
                                        <p:tgtEl>
                                          <p:spTgt spid="19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1000"/>
                                        <p:tgtEl>
                                          <p:spTgt spid="19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35" grpId="0"/>
      <p:bldP spid="19636" grpId="0"/>
      <p:bldP spid="19638" grpId="0"/>
      <p:bldP spid="19641" grpId="0"/>
      <p:bldP spid="19642" grpId="0"/>
      <p:bldP spid="19643" grpId="0"/>
      <p:bldP spid="19644" grpId="0"/>
      <p:bldP spid="19645" grpId="0"/>
      <p:bldP spid="19646" grpId="0"/>
      <p:bldP spid="19647" grpId="0"/>
      <p:bldP spid="19648" grpId="0"/>
      <p:bldP spid="19649" grpId="0"/>
      <p:bldP spid="19650" grpId="0"/>
      <p:bldP spid="19651" grpId="0"/>
      <p:bldP spid="19652" grpId="0"/>
      <p:bldP spid="19653" grpId="0"/>
      <p:bldP spid="19654" grpId="0"/>
      <p:bldP spid="19655" grpId="0"/>
      <p:bldP spid="19656" grpId="0"/>
      <p:bldP spid="19657" grpId="0"/>
      <p:bldP spid="19658" grpId="0"/>
      <p:bldP spid="19659" grpId="0"/>
      <p:bldP spid="19660" grpId="0"/>
      <p:bldP spid="19661" grpId="0"/>
      <p:bldP spid="196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827584" y="1225689"/>
            <a:ext cx="79248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sz="2000" b="1" i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8.</a:t>
            </a:r>
            <a:r>
              <a:rPr lang="ru-RU" sz="2000" b="1" i="1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Над </a:t>
            </a:r>
            <a:r>
              <a:rPr lang="ru-RU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величинами какого типа допустимы операции </a:t>
            </a:r>
            <a:r>
              <a:rPr lang="en-US" sz="2000" b="1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div</a:t>
            </a:r>
            <a:r>
              <a:rPr lang="ru-RU" sz="2000" b="1" i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mod</a:t>
            </a:r>
            <a:r>
              <a:rPr lang="ru-RU" sz="2000" b="1" i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? </a:t>
            </a:r>
          </a:p>
          <a:p>
            <a:pPr algn="just"/>
            <a:r>
              <a:rPr lang="ru-RU" sz="2000" b="1" i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Над </a:t>
            </a:r>
            <a:r>
              <a:rPr lang="ru-RU" sz="2000" b="1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величинами целого типа (</a:t>
            </a:r>
            <a:r>
              <a:rPr lang="en-US" sz="2000" b="1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integer</a:t>
            </a:r>
            <a:r>
              <a:rPr lang="ru-RU" sz="2000" b="1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just"/>
            <a:endParaRPr lang="ru-RU" sz="2000" b="1" i="1" dirty="0" smtClean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i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ru-RU" sz="2000" b="1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2000" b="1" i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Что </a:t>
            </a:r>
            <a:r>
              <a:rPr lang="ru-RU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получим в результате выполнения следующих операций: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</a:t>
            </a:r>
            <a:r>
              <a:rPr lang="ru-RU" sz="2000" b="1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div</a:t>
            </a:r>
            <a:r>
              <a:rPr lang="ru-RU" sz="2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= ? 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25</a:t>
            </a:r>
            <a:r>
              <a:rPr lang="ru-RU" sz="2000" b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1" dirty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mod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4 = ? </a:t>
            </a:r>
            <a:endParaRPr lang="en-US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125</a:t>
            </a:r>
            <a:r>
              <a:rPr lang="en-US" sz="2000" b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div</a:t>
            </a:r>
            <a:r>
              <a:rPr lang="en-US" sz="2000" b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en-US" sz="2000" b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mod</a:t>
            </a:r>
            <a:r>
              <a:rPr lang="en-US" sz="2000" b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 =</a:t>
            </a:r>
            <a:r>
              <a:rPr lang="en-US" sz="2000" b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2000" b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000" b="1" dirty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dirty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i="1" dirty="0" smtClean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i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ru-RU" sz="2000" b="1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2000" b="1" i="1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Оператор присваивания придает переменной:</a:t>
            </a:r>
          </a:p>
          <a:p>
            <a:pPr algn="just"/>
            <a:endParaRPr lang="ru-RU" sz="2000" b="1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а)</a:t>
            </a:r>
            <a:r>
              <a:rPr lang="ru-RU" sz="2000" b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конкретное значение;</a:t>
            </a:r>
          </a:p>
          <a:p>
            <a:r>
              <a:rPr lang="ru-RU" sz="2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б)</a:t>
            </a:r>
            <a:r>
              <a:rPr lang="ru-RU" sz="2000" b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значение другой переменной;</a:t>
            </a:r>
          </a:p>
          <a:p>
            <a:r>
              <a:rPr lang="ru-RU" sz="2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в)</a:t>
            </a:r>
            <a:r>
              <a:rPr lang="ru-RU" sz="2000" b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результат вычисления арифметического выражения</a:t>
            </a:r>
          </a:p>
          <a:p>
            <a:endParaRPr lang="ru-RU" sz="2000" b="1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535" name="AutoShape 7"/>
          <p:cNvSpPr>
            <a:spLocks/>
          </p:cNvSpPr>
          <p:nvPr/>
        </p:nvSpPr>
        <p:spPr bwMode="auto">
          <a:xfrm>
            <a:off x="6444208" y="1628800"/>
            <a:ext cx="2440632" cy="864096"/>
          </a:xfrm>
          <a:prstGeom prst="accentBorderCallout1">
            <a:avLst>
              <a:gd name="adj1" fmla="val 18750"/>
              <a:gd name="adj2" fmla="val -2440"/>
              <a:gd name="adj3" fmla="val 8817"/>
              <a:gd name="adj4" fmla="val -165011"/>
            </a:avLst>
          </a:prstGeom>
          <a:noFill/>
          <a:ln w="19050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1600" b="1" i="1" dirty="0">
                <a:solidFill>
                  <a:srgbClr val="990000"/>
                </a:solidFill>
              </a:rPr>
              <a:t>div</a:t>
            </a:r>
            <a:r>
              <a:rPr lang="en-US" sz="1600" i="1" dirty="0">
                <a:solidFill>
                  <a:srgbClr val="663300"/>
                </a:solidFill>
              </a:rPr>
              <a:t> </a:t>
            </a:r>
            <a:r>
              <a:rPr lang="en-US" sz="1600" i="1" dirty="0">
                <a:solidFill>
                  <a:srgbClr val="002060"/>
                </a:solidFill>
              </a:rPr>
              <a:t>– </a:t>
            </a:r>
            <a:r>
              <a:rPr lang="ru-RU" sz="1600" i="1" dirty="0">
                <a:solidFill>
                  <a:srgbClr val="002060"/>
                </a:solidFill>
              </a:rPr>
              <a:t>деление нацело</a:t>
            </a:r>
          </a:p>
          <a:p>
            <a:r>
              <a:rPr lang="en-US" sz="1600" b="1" i="1" dirty="0">
                <a:solidFill>
                  <a:srgbClr val="990000"/>
                </a:solidFill>
              </a:rPr>
              <a:t>mod</a:t>
            </a:r>
            <a:r>
              <a:rPr lang="en-US" sz="1600" i="1" dirty="0">
                <a:solidFill>
                  <a:srgbClr val="663300"/>
                </a:solidFill>
              </a:rPr>
              <a:t> </a:t>
            </a:r>
            <a:r>
              <a:rPr lang="en-US" sz="1600" i="1" dirty="0">
                <a:solidFill>
                  <a:srgbClr val="002060"/>
                </a:solidFill>
              </a:rPr>
              <a:t>– </a:t>
            </a:r>
            <a:r>
              <a:rPr lang="ru-RU" sz="1600" i="1" dirty="0">
                <a:solidFill>
                  <a:srgbClr val="002060"/>
                </a:solidFill>
              </a:rPr>
              <a:t>остаток от деления</a:t>
            </a:r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2643174" y="2928934"/>
            <a:ext cx="533400" cy="457200"/>
          </a:xfrm>
          <a:prstGeom prst="ellips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>
                <a:solidFill>
                  <a:srgbClr val="990000"/>
                </a:solidFill>
              </a:rPr>
              <a:t>3</a:t>
            </a:r>
          </a:p>
        </p:txBody>
      </p:sp>
      <p:sp>
        <p:nvSpPr>
          <p:cNvPr id="22537" name="Oval 9"/>
          <p:cNvSpPr>
            <a:spLocks noChangeArrowheads="1"/>
          </p:cNvSpPr>
          <p:nvPr/>
        </p:nvSpPr>
        <p:spPr bwMode="auto">
          <a:xfrm>
            <a:off x="3071802" y="3286124"/>
            <a:ext cx="533400" cy="457200"/>
          </a:xfrm>
          <a:prstGeom prst="ellips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>
                <a:solidFill>
                  <a:srgbClr val="990000"/>
                </a:solidFill>
              </a:rPr>
              <a:t>1</a:t>
            </a:r>
          </a:p>
        </p:txBody>
      </p:sp>
      <p:sp>
        <p:nvSpPr>
          <p:cNvPr id="22538" name="Oval 10"/>
          <p:cNvSpPr>
            <a:spLocks noChangeArrowheads="1"/>
          </p:cNvSpPr>
          <p:nvPr/>
        </p:nvSpPr>
        <p:spPr bwMode="auto">
          <a:xfrm>
            <a:off x="3929058" y="3643314"/>
            <a:ext cx="533400" cy="457200"/>
          </a:xfrm>
          <a:prstGeom prst="ellips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>
                <a:solidFill>
                  <a:srgbClr val="990000"/>
                </a:solidFill>
              </a:rPr>
              <a:t>2</a:t>
            </a:r>
          </a:p>
        </p:txBody>
      </p:sp>
      <p:sp>
        <p:nvSpPr>
          <p:cNvPr id="22540" name="AutoShape 12"/>
          <p:cNvSpPr>
            <a:spLocks/>
          </p:cNvSpPr>
          <p:nvPr/>
        </p:nvSpPr>
        <p:spPr bwMode="auto">
          <a:xfrm>
            <a:off x="7572396" y="4929198"/>
            <a:ext cx="1066800" cy="381000"/>
          </a:xfrm>
          <a:prstGeom prst="accentBorderCallout1">
            <a:avLst>
              <a:gd name="adj1" fmla="val 30000"/>
              <a:gd name="adj2" fmla="val -7144"/>
              <a:gd name="adj3" fmla="val 126667"/>
              <a:gd name="adj4" fmla="val -289374"/>
            </a:avLst>
          </a:prstGeom>
          <a:noFill/>
          <a:ln w="19050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1600" b="1" i="1">
                <a:solidFill>
                  <a:srgbClr val="990000"/>
                </a:solidFill>
              </a:rPr>
              <a:t>a: = 10;</a:t>
            </a:r>
            <a:endParaRPr lang="ru-RU" sz="1600" i="1">
              <a:solidFill>
                <a:srgbClr val="663300"/>
              </a:solidFill>
            </a:endParaRPr>
          </a:p>
        </p:txBody>
      </p:sp>
      <p:sp>
        <p:nvSpPr>
          <p:cNvPr id="22541" name="AutoShape 13"/>
          <p:cNvSpPr>
            <a:spLocks/>
          </p:cNvSpPr>
          <p:nvPr/>
        </p:nvSpPr>
        <p:spPr bwMode="auto">
          <a:xfrm>
            <a:off x="7572396" y="5429264"/>
            <a:ext cx="1066800" cy="381000"/>
          </a:xfrm>
          <a:prstGeom prst="accentBorderCallout1">
            <a:avLst>
              <a:gd name="adj1" fmla="val 30000"/>
              <a:gd name="adj2" fmla="val -7144"/>
              <a:gd name="adj3" fmla="val 74917"/>
              <a:gd name="adj4" fmla="val -186309"/>
            </a:avLst>
          </a:prstGeom>
          <a:noFill/>
          <a:ln w="19050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1600" b="1" i="1">
                <a:solidFill>
                  <a:srgbClr val="990000"/>
                </a:solidFill>
              </a:rPr>
              <a:t>a: = d;</a:t>
            </a:r>
            <a:endParaRPr lang="ru-RU" sz="1600" i="1">
              <a:solidFill>
                <a:srgbClr val="663300"/>
              </a:solidFill>
            </a:endParaRPr>
          </a:p>
        </p:txBody>
      </p:sp>
      <p:sp>
        <p:nvSpPr>
          <p:cNvPr id="22542" name="AutoShape 14"/>
          <p:cNvSpPr>
            <a:spLocks/>
          </p:cNvSpPr>
          <p:nvPr/>
        </p:nvSpPr>
        <p:spPr bwMode="auto">
          <a:xfrm>
            <a:off x="7572396" y="6215082"/>
            <a:ext cx="1066800" cy="381000"/>
          </a:xfrm>
          <a:prstGeom prst="accentBorderCallout1">
            <a:avLst>
              <a:gd name="adj1" fmla="val 30000"/>
              <a:gd name="adj2" fmla="val -7144"/>
              <a:gd name="adj3" fmla="val -1417"/>
              <a:gd name="adj4" fmla="val -86103"/>
            </a:avLst>
          </a:prstGeom>
          <a:noFill/>
          <a:ln w="19050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1600" b="1" i="1">
                <a:solidFill>
                  <a:srgbClr val="990000"/>
                </a:solidFill>
              </a:rPr>
              <a:t>a: = 2*d;</a:t>
            </a:r>
            <a:endParaRPr lang="ru-RU" sz="1600" i="1">
              <a:solidFill>
                <a:srgbClr val="663300"/>
              </a:solidFill>
            </a:endParaRPr>
          </a:p>
        </p:txBody>
      </p:sp>
      <p:sp>
        <p:nvSpPr>
          <p:cNvPr id="22543" name="Oval 15"/>
          <p:cNvSpPr>
            <a:spLocks noChangeArrowheads="1"/>
          </p:cNvSpPr>
          <p:nvPr/>
        </p:nvSpPr>
        <p:spPr bwMode="auto">
          <a:xfrm>
            <a:off x="1428728" y="4000504"/>
            <a:ext cx="533400" cy="457200"/>
          </a:xfrm>
          <a:prstGeom prst="ellips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990000"/>
                </a:solidFill>
              </a:rPr>
              <a:t>1</a:t>
            </a:r>
            <a:r>
              <a:rPr lang="ru-RU" sz="2000" b="1">
                <a:solidFill>
                  <a:srgbClr val="990000"/>
                </a:solidFill>
              </a:rPr>
              <a:t>2</a:t>
            </a:r>
          </a:p>
        </p:txBody>
      </p:sp>
      <p:pic>
        <p:nvPicPr>
          <p:cNvPr id="12" name="Picture 2" descr="D:\РАБОЧАЯ\РИСУНКИ\openclipart\education\help-books-aj.svg_aj_ash_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440160" cy="144016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655168" y="404664"/>
            <a:ext cx="7165304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Повторение пройденного материала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1547664" y="1124744"/>
            <a:ext cx="72008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225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225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225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22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22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22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225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225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225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225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225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225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80"/>
                            </p:stCondLst>
                            <p:childTnLst>
                              <p:par>
                                <p:cTn id="8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7" dur="80"/>
                                        <p:tgtEl>
                                          <p:spTgt spid="2253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8" dur="80"/>
                                        <p:tgtEl>
                                          <p:spTgt spid="2253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80"/>
                                        <p:tgtEl>
                                          <p:spTgt spid="2253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3" dur="80"/>
                                        <p:tgtEl>
                                          <p:spTgt spid="2253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4" dur="80"/>
                                        <p:tgtEl>
                                          <p:spTgt spid="2253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80"/>
                                        <p:tgtEl>
                                          <p:spTgt spid="2253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10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0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animBg="1"/>
      <p:bldP spid="22536" grpId="0" animBg="1"/>
      <p:bldP spid="22537" grpId="0" animBg="1"/>
      <p:bldP spid="22538" grpId="0" animBg="1"/>
      <p:bldP spid="22540" grpId="0" animBg="1"/>
      <p:bldP spid="22541" grpId="0" animBg="1"/>
      <p:bldP spid="22542" grpId="0" animBg="1"/>
      <p:bldP spid="225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827584" y="1412776"/>
            <a:ext cx="78486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u-RU" sz="2000" b="1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11.</a:t>
            </a:r>
            <a:r>
              <a:rPr lang="ru-RU" sz="2000" b="1" i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Что будет выведено на 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экран, </a:t>
            </a:r>
            <a:r>
              <a:rPr lang="ru-RU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если </a:t>
            </a:r>
            <a:r>
              <a:rPr lang="en-US" sz="2000" b="1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ru-RU" sz="2000" b="1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:= 50</a:t>
            </a:r>
            <a:r>
              <a:rPr lang="ru-RU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/>
            <a:endParaRPr lang="en-US" sz="2000" b="1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000" b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write (‘a=’, a); 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                         </a:t>
            </a:r>
            <a:r>
              <a:rPr lang="en-US" sz="2000" b="1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a = 50</a:t>
            </a:r>
            <a:endParaRPr lang="ru-RU" sz="2000" b="1" dirty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б)</a:t>
            </a:r>
            <a:r>
              <a:rPr lang="ru-RU" sz="2000" b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write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); </a:t>
            </a:r>
          </a:p>
          <a:p>
            <a:pPr algn="just"/>
            <a:r>
              <a:rPr lang="ru-RU" sz="2000" b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                         </a:t>
            </a:r>
            <a:r>
              <a:rPr lang="ru-RU" sz="2000" b="1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50</a:t>
            </a:r>
          </a:p>
          <a:p>
            <a:pPr algn="just"/>
            <a:r>
              <a:rPr lang="ru-RU" sz="2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в)</a:t>
            </a:r>
            <a:r>
              <a:rPr lang="ru-RU" sz="2000" b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write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(‘введите данные’); </a:t>
            </a:r>
            <a:endParaRPr lang="en-US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                         </a:t>
            </a:r>
            <a:r>
              <a:rPr lang="ru-RU" sz="2000" b="1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введите данные</a:t>
            </a:r>
            <a:endParaRPr lang="ru-RU" sz="2000" b="1" dirty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г)</a:t>
            </a:r>
            <a:r>
              <a:rPr lang="ru-RU" sz="2000" b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write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(2 * а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);      </a:t>
            </a:r>
          </a:p>
          <a:p>
            <a:pPr algn="just"/>
            <a:r>
              <a:rPr lang="ru-RU" sz="2000" b="1" i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2000" b="1" i="1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	    </a:t>
            </a:r>
            <a:r>
              <a:rPr lang="ru-RU" sz="2000" b="1" i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100</a:t>
            </a:r>
            <a:endParaRPr lang="en-US" sz="2000" b="1" i="1" dirty="0" smtClean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dirty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i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12</a:t>
            </a:r>
            <a:r>
              <a:rPr lang="ru-RU" sz="2000" b="1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2000" b="1" i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Что выполняет пустой оператор </a:t>
            </a:r>
            <a:r>
              <a:rPr lang="en-US" sz="2000" b="1" i="1" dirty="0" err="1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writeln</a:t>
            </a:r>
            <a:r>
              <a:rPr lang="ru-RU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/>
            <a:endParaRPr lang="ru-RU" sz="2000" b="1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Перемещает курсор в начало следующей строки</a:t>
            </a:r>
          </a:p>
          <a:p>
            <a:pPr algn="just"/>
            <a:endParaRPr lang="ru-RU" sz="2000" b="1" dirty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D:\РАБОЧАЯ\РИСУНКИ\openclipart\education\help-books-aj.svg_aj_ash_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1440160" cy="144016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619672" y="476672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Повторение пройденного материала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547664" y="1124744"/>
            <a:ext cx="698477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23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23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23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235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235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235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235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235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235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2355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2355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2355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2355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2355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2355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971600" y="1196752"/>
            <a:ext cx="7467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14. </a:t>
            </a:r>
            <a:r>
              <a:rPr lang="ru-RU" sz="2000" b="1" i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данном тексте программы найдите ошибки.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043608" y="2276872"/>
            <a:ext cx="32004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program</a:t>
            </a:r>
            <a:r>
              <a:rPr lang="en-US" sz="2000" b="1" dirty="0">
                <a:solidFill>
                  <a:srgbClr val="002060"/>
                </a:solidFill>
              </a:rPr>
              <a:t>  </a:t>
            </a:r>
            <a:r>
              <a:rPr lang="en-US" sz="2000" b="1" dirty="0" err="1">
                <a:solidFill>
                  <a:srgbClr val="002060"/>
                </a:solidFill>
              </a:rPr>
              <a:t>obmen</a:t>
            </a:r>
            <a:r>
              <a:rPr lang="en-US" sz="2000" b="1" dirty="0">
                <a:solidFill>
                  <a:srgbClr val="002060"/>
                </a:solidFill>
              </a:rPr>
              <a:t>;</a:t>
            </a:r>
          </a:p>
          <a:p>
            <a:r>
              <a:rPr lang="en-US" sz="2000" b="1" dirty="0" err="1" smtClean="0">
                <a:solidFill>
                  <a:srgbClr val="002060"/>
                </a:solidFill>
              </a:rPr>
              <a:t>var</a:t>
            </a:r>
            <a:endParaRPr lang="en-US" sz="2000" b="1" dirty="0">
              <a:solidFill>
                <a:srgbClr val="002060"/>
              </a:solidFill>
            </a:endParaRPr>
          </a:p>
          <a:p>
            <a:r>
              <a:rPr lang="en-US" sz="2000" b="1" dirty="0">
                <a:solidFill>
                  <a:srgbClr val="002060"/>
                </a:solidFill>
              </a:rPr>
              <a:t>a, b: integer;</a:t>
            </a:r>
          </a:p>
          <a:p>
            <a:r>
              <a:rPr lang="en-US" sz="2000" b="1" dirty="0" smtClean="0">
                <a:solidFill>
                  <a:srgbClr val="002060"/>
                </a:solidFill>
              </a:rPr>
              <a:t>begin</a:t>
            </a:r>
            <a:endParaRPr lang="en-US" sz="2000" b="1" dirty="0">
              <a:solidFill>
                <a:srgbClr val="002060"/>
              </a:solidFill>
            </a:endParaRPr>
          </a:p>
          <a:p>
            <a:r>
              <a:rPr lang="en-US" sz="2000" b="1" dirty="0" err="1" smtClean="0">
                <a:solidFill>
                  <a:srgbClr val="002060"/>
                </a:solidFill>
              </a:rPr>
              <a:t>readln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>
                <a:solidFill>
                  <a:srgbClr val="002060"/>
                </a:solidFill>
              </a:rPr>
              <a:t>(a, b</a:t>
            </a:r>
            <a:r>
              <a:rPr lang="en-US" sz="2000" b="1" dirty="0" smtClean="0">
                <a:solidFill>
                  <a:srgbClr val="002060"/>
                </a:solidFill>
              </a:rPr>
              <a:t>); 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en-US" sz="2000" b="1" dirty="0" err="1" smtClean="0">
                <a:solidFill>
                  <a:srgbClr val="002060"/>
                </a:solidFill>
              </a:rPr>
              <a:t>writeln</a:t>
            </a:r>
            <a:r>
              <a:rPr lang="en-US" sz="2000" b="1" dirty="0" smtClean="0">
                <a:solidFill>
                  <a:srgbClr val="002060"/>
                </a:solidFill>
              </a:rPr>
              <a:t> (‘</a:t>
            </a:r>
            <a:r>
              <a:rPr lang="ru-RU" sz="2000" b="1" dirty="0" smtClean="0">
                <a:solidFill>
                  <a:srgbClr val="002060"/>
                </a:solidFill>
              </a:rPr>
              <a:t>введите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а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и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в</a:t>
            </a:r>
            <a:r>
              <a:rPr lang="en-US" sz="2000" b="1" dirty="0" smtClean="0">
                <a:solidFill>
                  <a:srgbClr val="002060"/>
                </a:solidFill>
              </a:rPr>
              <a:t>’);</a:t>
            </a:r>
          </a:p>
          <a:p>
            <a:r>
              <a:rPr lang="en-US" sz="2000" b="1" dirty="0" smtClean="0">
                <a:solidFill>
                  <a:srgbClr val="002060"/>
                </a:solidFill>
              </a:rPr>
              <a:t>c</a:t>
            </a:r>
            <a:r>
              <a:rPr lang="en-US" sz="2000" b="1" dirty="0">
                <a:solidFill>
                  <a:srgbClr val="002060"/>
                </a:solidFill>
              </a:rPr>
              <a:t>:=a;</a:t>
            </a:r>
          </a:p>
          <a:p>
            <a:r>
              <a:rPr lang="en-US" sz="2000" b="1" dirty="0">
                <a:solidFill>
                  <a:srgbClr val="002060"/>
                </a:solidFill>
              </a:rPr>
              <a:t>a:=b;</a:t>
            </a:r>
          </a:p>
          <a:p>
            <a:r>
              <a:rPr lang="en-US" sz="2000" b="1" dirty="0">
                <a:solidFill>
                  <a:srgbClr val="002060"/>
                </a:solidFill>
              </a:rPr>
              <a:t>b:=c;</a:t>
            </a:r>
          </a:p>
          <a:p>
            <a:r>
              <a:rPr lang="en-US" sz="2000" b="1" dirty="0">
                <a:solidFill>
                  <a:srgbClr val="002060"/>
                </a:solidFill>
              </a:rPr>
              <a:t>write (‘a=’, a, ‘b=’, b);</a:t>
            </a:r>
          </a:p>
          <a:p>
            <a:r>
              <a:rPr lang="en-US" sz="2000" b="1" dirty="0">
                <a:solidFill>
                  <a:srgbClr val="002060"/>
                </a:solidFill>
              </a:rPr>
              <a:t>end.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076056" y="2276872"/>
            <a:ext cx="35814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program  </a:t>
            </a:r>
            <a:r>
              <a:rPr lang="en-US" sz="2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obmen</a:t>
            </a:r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var</a:t>
            </a:r>
            <a:endParaRPr lang="en-US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a, b, c: integer;</a:t>
            </a:r>
          </a:p>
          <a:p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begin</a:t>
            </a:r>
            <a:endParaRPr lang="en-US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writeln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(‘введите а и в’);</a:t>
            </a:r>
            <a:endParaRPr lang="en-US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readln</a:t>
            </a:r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(a, b);</a:t>
            </a:r>
          </a:p>
          <a:p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c:=a;</a:t>
            </a:r>
          </a:p>
          <a:p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a:=b;</a:t>
            </a:r>
          </a:p>
          <a:p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b:=c;</a:t>
            </a:r>
          </a:p>
          <a:p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write (‘a=’, a, ‘b=’, b);</a:t>
            </a:r>
          </a:p>
          <a:p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end.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6631" name="AutoShape 7"/>
          <p:cNvSpPr>
            <a:spLocks/>
          </p:cNvSpPr>
          <p:nvPr/>
        </p:nvSpPr>
        <p:spPr bwMode="auto">
          <a:xfrm>
            <a:off x="3203848" y="2636912"/>
            <a:ext cx="1676400" cy="381000"/>
          </a:xfrm>
          <a:prstGeom prst="accentBorderCallout1">
            <a:avLst>
              <a:gd name="adj1" fmla="val 30000"/>
              <a:gd name="adj2" fmla="val -4546"/>
              <a:gd name="adj3" fmla="val 84000"/>
              <a:gd name="adj4" fmla="val -90000"/>
            </a:avLst>
          </a:prstGeom>
          <a:noFill/>
          <a:ln w="19050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>
                <a:solidFill>
                  <a:srgbClr val="990000"/>
                </a:solidFill>
              </a:rPr>
              <a:t>с:</a:t>
            </a:r>
            <a:r>
              <a:rPr lang="en-US">
                <a:solidFill>
                  <a:srgbClr val="990000"/>
                </a:solidFill>
              </a:rPr>
              <a:t>integer</a:t>
            </a:r>
            <a:endParaRPr lang="ru-RU">
              <a:solidFill>
                <a:srgbClr val="990000"/>
              </a:solidFill>
            </a:endParaRPr>
          </a:p>
        </p:txBody>
      </p:sp>
      <p:sp>
        <p:nvSpPr>
          <p:cNvPr id="26632" name="Freeform 8"/>
          <p:cNvSpPr>
            <a:spLocks/>
          </p:cNvSpPr>
          <p:nvPr/>
        </p:nvSpPr>
        <p:spPr bwMode="auto">
          <a:xfrm>
            <a:off x="683568" y="3645024"/>
            <a:ext cx="393700" cy="457200"/>
          </a:xfrm>
          <a:custGeom>
            <a:avLst/>
            <a:gdLst/>
            <a:ahLst/>
            <a:cxnLst>
              <a:cxn ang="0">
                <a:pos x="200" y="288"/>
              </a:cxn>
              <a:cxn ang="0">
                <a:pos x="8" y="144"/>
              </a:cxn>
              <a:cxn ang="0">
                <a:pos x="248" y="0"/>
              </a:cxn>
            </a:cxnLst>
            <a:rect l="0" t="0" r="r" b="b"/>
            <a:pathLst>
              <a:path w="248" h="288">
                <a:moveTo>
                  <a:pt x="200" y="288"/>
                </a:moveTo>
                <a:cubicBezTo>
                  <a:pt x="100" y="240"/>
                  <a:pt x="0" y="192"/>
                  <a:pt x="8" y="144"/>
                </a:cubicBezTo>
                <a:cubicBezTo>
                  <a:pt x="16" y="96"/>
                  <a:pt x="208" y="24"/>
                  <a:pt x="248" y="0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633" name="Oval 9"/>
          <p:cNvSpPr>
            <a:spLocks noChangeArrowheads="1"/>
          </p:cNvSpPr>
          <p:nvPr/>
        </p:nvSpPr>
        <p:spPr bwMode="auto">
          <a:xfrm>
            <a:off x="1043608" y="3861048"/>
            <a:ext cx="3242640" cy="381000"/>
          </a:xfrm>
          <a:prstGeom prst="ellips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4495800" y="1785926"/>
            <a:ext cx="464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i="1" dirty="0">
                <a:solidFill>
                  <a:srgbClr val="990000"/>
                </a:solidFill>
              </a:rPr>
              <a:t>отредактированный текст программы</a:t>
            </a:r>
          </a:p>
        </p:txBody>
      </p:sp>
      <p:sp>
        <p:nvSpPr>
          <p:cNvPr id="26635" name="Oval 11"/>
          <p:cNvSpPr>
            <a:spLocks noChangeArrowheads="1"/>
          </p:cNvSpPr>
          <p:nvPr/>
        </p:nvSpPr>
        <p:spPr bwMode="auto">
          <a:xfrm>
            <a:off x="4860032" y="2924944"/>
            <a:ext cx="2590800" cy="457200"/>
          </a:xfrm>
          <a:prstGeom prst="ellips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0" name="Picture 2" descr="D:\РАБОЧАЯ\РИСУНКИ\openclipart\education\help-books-aj.svg_aj_ash_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440160" cy="144016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1475656" y="476672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Повторение пройденного материала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547664" y="1124744"/>
            <a:ext cx="662473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66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66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66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1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26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26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26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280"/>
                            </p:stCondLst>
                            <p:childTnLst>
                              <p:par>
                                <p:cTn id="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780"/>
                            </p:stCondLst>
                            <p:childTnLst>
                              <p:par>
                                <p:cTn id="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280"/>
                            </p:stCondLst>
                            <p:childTnLst>
                              <p:par>
                                <p:cTn id="8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780"/>
                            </p:stCondLst>
                            <p:childTnLst>
                              <p:par>
                                <p:cTn id="8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280"/>
                            </p:stCondLst>
                            <p:childTnLst>
                              <p:par>
                                <p:cTn id="9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780"/>
                            </p:stCondLst>
                            <p:childTnLst>
                              <p:par>
                                <p:cTn id="9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280"/>
                            </p:stCondLst>
                            <p:childTnLst>
                              <p:par>
                                <p:cTn id="10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780"/>
                            </p:stCondLst>
                            <p:childTnLst>
                              <p:par>
                                <p:cTn id="10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280"/>
                            </p:stCondLst>
                            <p:childTnLst>
                              <p:par>
                                <p:cTn id="1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780"/>
                            </p:stCondLst>
                            <p:childTnLst>
                              <p:par>
                                <p:cTn id="1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6280"/>
                            </p:stCondLst>
                            <p:childTnLst>
                              <p:par>
                                <p:cTn id="1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6780"/>
                            </p:stCondLst>
                            <p:childTnLst>
                              <p:par>
                                <p:cTn id="1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1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/>
      <p:bldP spid="26632" grpId="0" animBg="1"/>
      <p:bldP spid="26633" grpId="0" animBg="1"/>
      <p:bldP spid="266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971600" y="2060848"/>
            <a:ext cx="74676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Моделирование </a:t>
            </a:r>
          </a:p>
          <a:p>
            <a:pPr algn="ctr"/>
            <a:r>
              <a:rPr lang="ru-RU" sz="4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разветвляющихся вычислительных</a:t>
            </a:r>
          </a:p>
          <a:p>
            <a:pPr algn="ctr"/>
            <a:r>
              <a:rPr lang="ru-RU" sz="4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процессов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39752" y="548680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Изучение нового материала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 descr="D:\РАБОЧАЯ\РИСУНКИ\openclipart\education\books-aj.svg_aj_ashton_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76672"/>
            <a:ext cx="1728192" cy="1728192"/>
          </a:xfrm>
          <a:prstGeom prst="rect">
            <a:avLst/>
          </a:prstGeom>
          <a:noFill/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2267744" y="1268760"/>
            <a:ext cx="626469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7" name="Picture 3" descr="C:\Users\Светлана\Desktop\УМО-переработка\ОА и П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35632" y="4365104"/>
            <a:ext cx="2856848" cy="21545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1254</TotalTime>
  <Words>1311</Words>
  <Application>Microsoft Office PowerPoint</Application>
  <PresentationFormat>Экран (4:3)</PresentationFormat>
  <Paragraphs>352</Paragraphs>
  <Slides>22</Slides>
  <Notes>22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Светлана</dc:creator>
  <cp:lastModifiedBy>Светлана</cp:lastModifiedBy>
  <cp:revision>135</cp:revision>
  <dcterms:created xsi:type="dcterms:W3CDTF">2013-09-15T13:34:11Z</dcterms:created>
  <dcterms:modified xsi:type="dcterms:W3CDTF">2016-03-14T15:20:20Z</dcterms:modified>
</cp:coreProperties>
</file>