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56" r:id="rId3"/>
    <p:sldId id="261" r:id="rId4"/>
    <p:sldId id="260" r:id="rId5"/>
    <p:sldId id="268" r:id="rId6"/>
    <p:sldId id="258" r:id="rId7"/>
    <p:sldId id="269" r:id="rId8"/>
    <p:sldId id="270" r:id="rId9"/>
    <p:sldId id="259" r:id="rId10"/>
    <p:sldId id="272" r:id="rId11"/>
    <p:sldId id="271" r:id="rId12"/>
    <p:sldId id="273" r:id="rId13"/>
    <p:sldId id="274" r:id="rId14"/>
    <p:sldId id="27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570186"/>
          </a:xfrm>
        </p:spPr>
        <p:txBody>
          <a:bodyPr>
            <a:noAutofit/>
          </a:bodyPr>
          <a:lstStyle/>
          <a:p>
            <a:r>
              <a:rPr lang="ru-RU" sz="3200" dirty="0" smtClean="0"/>
              <a:t>Какие изменения  происходят с параметрами состояния идеального газа при переходе из состояния 1 в состояние 2?</a:t>
            </a:r>
            <a:endParaRPr lang="ru-RU" sz="3200" dirty="0"/>
          </a:p>
        </p:txBody>
      </p:sp>
      <p:pic>
        <p:nvPicPr>
          <p:cNvPr id="3074" name="Picture 2" descr="C:\Users\й1123\Desktop\К УРОКАМ\ск\10 КЛАСС\сканирование0013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051720" y="1988840"/>
            <a:ext cx="4608512" cy="4556144"/>
          </a:xfrm>
          <a:prstGeom prst="rect">
            <a:avLst/>
          </a:prstGeom>
          <a:noFill/>
        </p:spPr>
      </p:pic>
      <p:pic>
        <p:nvPicPr>
          <p:cNvPr id="3075" name="Picture 3" descr="C:\Users\й1123\Desktop\К УРОКАМ\ск\10 КЛАСС\сканирование0015 (2)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475656" y="1988840"/>
            <a:ext cx="6422502" cy="4608512"/>
          </a:xfrm>
          <a:prstGeom prst="rect">
            <a:avLst/>
          </a:prstGeom>
          <a:noFill/>
        </p:spPr>
      </p:pic>
      <p:pic>
        <p:nvPicPr>
          <p:cNvPr id="3076" name="Picture 4" descr="C:\Users\й1123\Desktop\К УРОКАМ\ск\10 КЛАСС\сканирование0015.jpg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339752" y="1916832"/>
            <a:ext cx="4752528" cy="4698926"/>
          </a:xfrm>
          <a:prstGeom prst="rect">
            <a:avLst/>
          </a:prstGeom>
          <a:noFill/>
        </p:spPr>
      </p:pic>
      <p:pic>
        <p:nvPicPr>
          <p:cNvPr id="3077" name="Picture 5" descr="C:\Users\й1123\Desktop\К УРОКАМ\ск\10 КЛАСС\сканирование0013 (2).jpg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 l="9461"/>
          <a:stretch>
            <a:fillRect/>
          </a:stretch>
        </p:blipFill>
        <p:spPr bwMode="auto">
          <a:xfrm rot="5400000">
            <a:off x="2288638" y="1031842"/>
            <a:ext cx="4710740" cy="6480720"/>
          </a:xfrm>
          <a:prstGeom prst="rect">
            <a:avLst/>
          </a:prstGeom>
          <a:noFill/>
        </p:spPr>
      </p:pic>
      <p:pic>
        <p:nvPicPr>
          <p:cNvPr id="3078" name="Picture 6" descr="C:\Users\й1123\Desktop\К УРОКАМ\ск\10 КЛАСС\сканирование0014 (2).jpg"/>
          <p:cNvPicPr>
            <a:picLocks noChangeAspect="1" noChangeArrowheads="1"/>
          </p:cNvPicPr>
          <p:nvPr/>
        </p:nvPicPr>
        <p:blipFill>
          <a:blip r:embed="rId6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403648" y="1916832"/>
            <a:ext cx="6480720" cy="4735473"/>
          </a:xfrm>
          <a:prstGeom prst="rect">
            <a:avLst/>
          </a:prstGeom>
          <a:noFill/>
        </p:spPr>
      </p:pic>
      <p:pic>
        <p:nvPicPr>
          <p:cNvPr id="3079" name="Picture 7" descr="C:\Users\й1123\Desktop\К УРОКАМ\ск\10 КЛАСС\сканирование0014.jpg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339752" y="1916832"/>
            <a:ext cx="4752528" cy="4752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56792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dirty="0" smtClean="0">
                <a:solidFill>
                  <a:srgbClr val="FF0000"/>
                </a:solidFill>
              </a:rPr>
              <a:t>Вопрос 8.    </a:t>
            </a:r>
            <a:r>
              <a:rPr lang="ru-RU" sz="3600" dirty="0" smtClean="0"/>
              <a:t>Какой</a:t>
            </a:r>
            <a:r>
              <a:rPr lang="ru-RU" sz="3600" dirty="0" smtClean="0">
                <a:solidFill>
                  <a:srgbClr val="FF0000"/>
                </a:solidFill>
              </a:rPr>
              <a:t> </a:t>
            </a:r>
            <a:r>
              <a:rPr lang="ru-RU" sz="3600" dirty="0" smtClean="0"/>
              <a:t>из приведённых графиков соответствует процессу (А-В) изобарного       нагревания?</a:t>
            </a:r>
            <a:endParaRPr lang="ru-RU" sz="3600" dirty="0">
              <a:solidFill>
                <a:srgbClr val="002060"/>
              </a:solidFill>
            </a:endParaRPr>
          </a:p>
        </p:txBody>
      </p:sp>
      <p:pic>
        <p:nvPicPr>
          <p:cNvPr id="1026" name="Picture 2" descr="G:\сканирование0007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51520" y="1772816"/>
            <a:ext cx="8640960" cy="2851070"/>
          </a:xfrm>
          <a:prstGeom prst="rect">
            <a:avLst/>
          </a:prstGeom>
          <a:noFill/>
        </p:spPr>
      </p:pic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395536" y="4797152"/>
            <a:ext cx="8229600" cy="18287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А) 1                Б) 2</a:t>
            </a:r>
          </a:p>
          <a:p>
            <a:pPr>
              <a:buNone/>
            </a:pPr>
            <a:r>
              <a:rPr lang="ru-RU" dirty="0" smtClean="0"/>
              <a:t>В) 3                Г) 4</a:t>
            </a:r>
          </a:p>
          <a:p>
            <a:pPr>
              <a:buNone/>
            </a:pPr>
            <a:r>
              <a:rPr lang="ru-RU" dirty="0" smtClean="0"/>
              <a:t>Д) 5                Е) нет соответствующего графика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>
                <a:solidFill>
                  <a:srgbClr val="FF0000"/>
                </a:solidFill>
              </a:rPr>
              <a:t>Вопрос 9.    </a:t>
            </a:r>
            <a:r>
              <a:rPr lang="ru-RU" sz="3200" dirty="0" smtClean="0"/>
              <a:t>Какой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smtClean="0"/>
              <a:t>из приведённых графиков соответствует процессу изохорного охлаждения?</a:t>
            </a:r>
            <a:endParaRPr lang="ru-RU" sz="3200" dirty="0">
              <a:solidFill>
                <a:srgbClr val="002060"/>
              </a:solidFill>
            </a:endParaRPr>
          </a:p>
        </p:txBody>
      </p:sp>
      <p:pic>
        <p:nvPicPr>
          <p:cNvPr id="1026" name="Picture 2" descr="G:\сканирование0007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79512" y="1484784"/>
            <a:ext cx="8784976" cy="3168352"/>
          </a:xfrm>
          <a:prstGeom prst="rect">
            <a:avLst/>
          </a:prstGeom>
          <a:noFill/>
        </p:spPr>
      </p:pic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395536" y="4797152"/>
            <a:ext cx="8229600" cy="18287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А) 1                Б) 2</a:t>
            </a:r>
          </a:p>
          <a:p>
            <a:pPr>
              <a:buNone/>
            </a:pPr>
            <a:r>
              <a:rPr lang="ru-RU" dirty="0" smtClean="0"/>
              <a:t>В) 3                Г) 4</a:t>
            </a:r>
          </a:p>
          <a:p>
            <a:pPr>
              <a:buNone/>
            </a:pPr>
            <a:r>
              <a:rPr lang="ru-RU" dirty="0" smtClean="0"/>
              <a:t>Д) 5                Е) нет соответствующего графика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892480" cy="1556792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dirty="0" smtClean="0">
                <a:solidFill>
                  <a:srgbClr val="FF0000"/>
                </a:solidFill>
              </a:rPr>
              <a:t>Вопрос 10.    </a:t>
            </a:r>
            <a:r>
              <a:rPr lang="ru-RU" sz="3600" dirty="0" smtClean="0"/>
              <a:t>Какой</a:t>
            </a:r>
            <a:r>
              <a:rPr lang="ru-RU" sz="3600" dirty="0" smtClean="0">
                <a:solidFill>
                  <a:srgbClr val="FF0000"/>
                </a:solidFill>
              </a:rPr>
              <a:t> </a:t>
            </a:r>
            <a:r>
              <a:rPr lang="ru-RU" sz="3600" dirty="0" smtClean="0"/>
              <a:t>из приведённых графиков соответствует процессу (А-В) изобарного       охлаждения?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395536" y="4797152"/>
            <a:ext cx="8229600" cy="18287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А) 1                Б) 2</a:t>
            </a:r>
          </a:p>
          <a:p>
            <a:pPr>
              <a:buNone/>
            </a:pPr>
            <a:r>
              <a:rPr lang="ru-RU" dirty="0" smtClean="0"/>
              <a:t>В) 3                Г) 4</a:t>
            </a:r>
          </a:p>
          <a:p>
            <a:pPr>
              <a:buNone/>
            </a:pPr>
            <a:r>
              <a:rPr lang="ru-RU" dirty="0" smtClean="0"/>
              <a:t>Д) 5                Е) нет соответствующего графика</a:t>
            </a:r>
            <a:endParaRPr lang="ru-RU" dirty="0"/>
          </a:p>
        </p:txBody>
      </p:sp>
      <p:pic>
        <p:nvPicPr>
          <p:cNvPr id="5" name="Picture 2" descr="G:\сканирование0008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51520" y="1628800"/>
            <a:ext cx="8640960" cy="30243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892480" cy="1556792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dirty="0" smtClean="0">
                <a:solidFill>
                  <a:srgbClr val="FF0000"/>
                </a:solidFill>
              </a:rPr>
              <a:t>Вопрос 11.    </a:t>
            </a:r>
            <a:r>
              <a:rPr lang="ru-RU" sz="3600" dirty="0" smtClean="0"/>
              <a:t>Какой</a:t>
            </a:r>
            <a:r>
              <a:rPr lang="ru-RU" sz="3600" dirty="0" smtClean="0">
                <a:solidFill>
                  <a:srgbClr val="FF0000"/>
                </a:solidFill>
              </a:rPr>
              <a:t> </a:t>
            </a:r>
            <a:r>
              <a:rPr lang="ru-RU" sz="3600" dirty="0" smtClean="0"/>
              <a:t>из приведённых графиков соответствует процессу (А-В) изотермического       сжатия?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395536" y="4797152"/>
            <a:ext cx="8229600" cy="18287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А) 1                Б) 2</a:t>
            </a:r>
          </a:p>
          <a:p>
            <a:pPr>
              <a:buNone/>
            </a:pPr>
            <a:r>
              <a:rPr lang="ru-RU" dirty="0" smtClean="0"/>
              <a:t>В) 3                Г) 4</a:t>
            </a:r>
          </a:p>
          <a:p>
            <a:pPr>
              <a:buNone/>
            </a:pPr>
            <a:r>
              <a:rPr lang="ru-RU" dirty="0" smtClean="0"/>
              <a:t>Д) 5                Е) нет соответствующего графика</a:t>
            </a:r>
            <a:endParaRPr lang="ru-RU" dirty="0"/>
          </a:p>
        </p:txBody>
      </p:sp>
      <p:pic>
        <p:nvPicPr>
          <p:cNvPr id="6" name="Picture 3" descr="G:\сканирование0009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51520" y="1556792"/>
            <a:ext cx="8712968" cy="31906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23526" y="1397000"/>
          <a:ext cx="8568956" cy="15999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8996"/>
                <a:gridCol w="778996"/>
                <a:gridCol w="778996"/>
                <a:gridCol w="778996"/>
                <a:gridCol w="778996"/>
                <a:gridCol w="778996"/>
                <a:gridCol w="778996"/>
                <a:gridCol w="778996"/>
                <a:gridCol w="778996"/>
                <a:gridCol w="778996"/>
                <a:gridCol w="778996"/>
              </a:tblGrid>
              <a:tr h="799976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1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2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3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4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5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6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7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8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9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10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11</a:t>
                      </a:r>
                      <a:endParaRPr lang="ru-RU" sz="3600" dirty="0"/>
                    </a:p>
                  </a:txBody>
                  <a:tcPr/>
                </a:tc>
              </a:tr>
              <a:tr h="799976">
                <a:tc>
                  <a:txBody>
                    <a:bodyPr/>
                    <a:lstStyle/>
                    <a:p>
                      <a:endParaRPr lang="ru-RU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56793"/>
            <a:ext cx="7772400" cy="2043658"/>
          </a:xfrm>
        </p:spPr>
        <p:txBody>
          <a:bodyPr>
            <a:noAutofit/>
          </a:bodyPr>
          <a:lstStyle/>
          <a:p>
            <a:r>
              <a:rPr lang="ru-RU" sz="6600" b="1" i="1" dirty="0" smtClean="0">
                <a:solidFill>
                  <a:srgbClr val="7030A0"/>
                </a:solidFill>
              </a:rPr>
              <a:t>Изопроцессы.</a:t>
            </a:r>
            <a:br>
              <a:rPr lang="ru-RU" sz="6600" b="1" i="1" dirty="0" smtClean="0">
                <a:solidFill>
                  <a:srgbClr val="7030A0"/>
                </a:solidFill>
              </a:rPr>
            </a:br>
            <a:r>
              <a:rPr lang="ru-RU" sz="6600" b="1" i="1" dirty="0" smtClean="0">
                <a:solidFill>
                  <a:srgbClr val="7030A0"/>
                </a:solidFill>
              </a:rPr>
              <a:t> Газовые законы.</a:t>
            </a:r>
            <a:endParaRPr lang="ru-RU" sz="6600" b="1" i="1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Тест для 10 класса</a:t>
            </a:r>
          </a:p>
          <a:p>
            <a:r>
              <a:rPr lang="ru-RU" dirty="0" smtClean="0"/>
              <a:t>11 вопросов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143000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>
                <a:solidFill>
                  <a:srgbClr val="FF0000"/>
                </a:solidFill>
              </a:rPr>
              <a:t>Вопрос 1. </a:t>
            </a:r>
            <a:r>
              <a:rPr lang="ru-RU" sz="3200" dirty="0" smtClean="0">
                <a:solidFill>
                  <a:srgbClr val="002060"/>
                </a:solidFill>
              </a:rPr>
              <a:t>Что такое </a:t>
            </a:r>
            <a:r>
              <a:rPr lang="ru-RU" sz="3200" dirty="0" err="1" smtClean="0">
                <a:solidFill>
                  <a:srgbClr val="002060"/>
                </a:solidFill>
              </a:rPr>
              <a:t>изопроцесс</a:t>
            </a:r>
            <a:r>
              <a:rPr lang="ru-RU" sz="3200" dirty="0" smtClean="0">
                <a:solidFill>
                  <a:srgbClr val="002060"/>
                </a:solidFill>
              </a:rPr>
              <a:t>?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А) процесс, происходящий с веществом при температуре 100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baseline="30000" dirty="0" smtClean="0"/>
              <a:t>0</a:t>
            </a:r>
            <a:r>
              <a:rPr lang="ru-RU" dirty="0" smtClean="0"/>
              <a:t>С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Б) процесс, происходящий с газом при постоянной температуре </a:t>
            </a:r>
          </a:p>
          <a:p>
            <a:pPr>
              <a:buNone/>
            </a:pPr>
            <a:r>
              <a:rPr lang="ru-RU" dirty="0" smtClean="0"/>
              <a:t>В) процесс, происходящий с газом при каком- либо постоянном макропараметре  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Г) процесс, происходящий с веществом при  постоянном давлении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143000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>
                <a:solidFill>
                  <a:srgbClr val="FF0000"/>
                </a:solidFill>
              </a:rPr>
              <a:t>Вопрос 2. </a:t>
            </a:r>
            <a:r>
              <a:rPr lang="ru-RU" sz="3200" dirty="0" smtClean="0">
                <a:solidFill>
                  <a:srgbClr val="002060"/>
                </a:solidFill>
              </a:rPr>
              <a:t>Что такое изобара?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А) Функция, описывающая процесс, </a:t>
            </a:r>
            <a:r>
              <a:rPr lang="ru-RU" dirty="0" err="1" smtClean="0"/>
              <a:t>происходя-щий</a:t>
            </a:r>
            <a:r>
              <a:rPr lang="ru-RU" dirty="0" smtClean="0"/>
              <a:t> с газом при постоянном макропараметре.</a:t>
            </a:r>
          </a:p>
          <a:p>
            <a:pPr>
              <a:buNone/>
            </a:pPr>
            <a:r>
              <a:rPr lang="ru-RU" dirty="0" smtClean="0"/>
              <a:t>Б) Функция, описывающая процесс, </a:t>
            </a:r>
            <a:r>
              <a:rPr lang="ru-RU" dirty="0" err="1" smtClean="0"/>
              <a:t>происходя-щий</a:t>
            </a:r>
            <a:r>
              <a:rPr lang="ru-RU" dirty="0" smtClean="0"/>
              <a:t> с газом при постоянном давлении.</a:t>
            </a:r>
          </a:p>
          <a:p>
            <a:pPr>
              <a:buNone/>
            </a:pPr>
            <a:r>
              <a:rPr lang="ru-RU" dirty="0" smtClean="0"/>
              <a:t>В) Функция, описывающая процесс, </a:t>
            </a:r>
            <a:r>
              <a:rPr lang="ru-RU" dirty="0" err="1" smtClean="0"/>
              <a:t>происходя-щий</a:t>
            </a:r>
            <a:r>
              <a:rPr lang="ru-RU" dirty="0" smtClean="0"/>
              <a:t> с газом при постоянной температуре.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Г) Функция, описывающая процесс, </a:t>
            </a:r>
            <a:r>
              <a:rPr lang="ru-RU" dirty="0" err="1" smtClean="0"/>
              <a:t>происходя-щий</a:t>
            </a:r>
            <a:r>
              <a:rPr lang="ru-RU" dirty="0" smtClean="0"/>
              <a:t> с газом при постоянном объём.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143000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>
                <a:solidFill>
                  <a:srgbClr val="FF0000"/>
                </a:solidFill>
              </a:rPr>
              <a:t>Вопрос 3. </a:t>
            </a:r>
            <a:r>
              <a:rPr lang="ru-RU" sz="3200" dirty="0" smtClean="0">
                <a:solidFill>
                  <a:srgbClr val="002060"/>
                </a:solidFill>
              </a:rPr>
              <a:t>Что такое изохора?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А) Функция, описывающая процесс, </a:t>
            </a:r>
            <a:r>
              <a:rPr lang="ru-RU" dirty="0" err="1" smtClean="0"/>
              <a:t>происходя-щий</a:t>
            </a:r>
            <a:r>
              <a:rPr lang="ru-RU" dirty="0" smtClean="0"/>
              <a:t> с газом при постоянном макропараметре.</a:t>
            </a:r>
          </a:p>
          <a:p>
            <a:pPr>
              <a:buNone/>
            </a:pPr>
            <a:r>
              <a:rPr lang="ru-RU" dirty="0" smtClean="0"/>
              <a:t>Б) Функция, описывающая процесс, </a:t>
            </a:r>
            <a:r>
              <a:rPr lang="ru-RU" dirty="0" err="1" smtClean="0"/>
              <a:t>происходя-щий</a:t>
            </a:r>
            <a:r>
              <a:rPr lang="ru-RU" dirty="0" smtClean="0"/>
              <a:t> с газом при постоянном давлении.</a:t>
            </a:r>
          </a:p>
          <a:p>
            <a:pPr>
              <a:buNone/>
            </a:pPr>
            <a:r>
              <a:rPr lang="ru-RU" dirty="0" smtClean="0"/>
              <a:t>В) Функция, описывающая процесс, </a:t>
            </a:r>
            <a:r>
              <a:rPr lang="ru-RU" dirty="0" err="1" smtClean="0"/>
              <a:t>происходя-щий</a:t>
            </a:r>
            <a:r>
              <a:rPr lang="ru-RU" dirty="0" smtClean="0"/>
              <a:t> с газом при постоянной температуре.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Г) Функция, описывающая процесс, </a:t>
            </a:r>
            <a:r>
              <a:rPr lang="ru-RU" dirty="0" err="1" smtClean="0"/>
              <a:t>происходя-щий</a:t>
            </a:r>
            <a:r>
              <a:rPr lang="ru-RU" dirty="0" smtClean="0"/>
              <a:t> с газом при </a:t>
            </a:r>
            <a:r>
              <a:rPr lang="ru-RU" smtClean="0"/>
              <a:t>постоянном объёме.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143000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>
                <a:solidFill>
                  <a:srgbClr val="FF0000"/>
                </a:solidFill>
              </a:rPr>
              <a:t>Вопрос 4. </a:t>
            </a:r>
            <a:r>
              <a:rPr lang="ru-RU" sz="3200" dirty="0" smtClean="0">
                <a:solidFill>
                  <a:srgbClr val="002060"/>
                </a:solidFill>
              </a:rPr>
              <a:t>Каким законом описывается изохорный процесс? 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247687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А) </a:t>
            </a:r>
            <a:r>
              <a:rPr lang="en-US" dirty="0" smtClean="0"/>
              <a:t>pV= const                            </a:t>
            </a:r>
            <a:r>
              <a:rPr lang="ru-RU" dirty="0" smtClean="0"/>
              <a:t>В)</a:t>
            </a:r>
            <a:r>
              <a:rPr lang="en-US" dirty="0" smtClean="0"/>
              <a:t> V/T=const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Б) </a:t>
            </a:r>
            <a:r>
              <a:rPr lang="en-US" dirty="0" smtClean="0"/>
              <a:t>p/T=const                            </a:t>
            </a:r>
            <a:r>
              <a:rPr lang="ru-RU" dirty="0" smtClean="0"/>
              <a:t>Г) </a:t>
            </a:r>
            <a:r>
              <a:rPr lang="en-US" dirty="0" smtClean="0"/>
              <a:t>p/V=const</a:t>
            </a: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143000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>
                <a:solidFill>
                  <a:srgbClr val="FF0000"/>
                </a:solidFill>
              </a:rPr>
              <a:t>Вопрос 5. </a:t>
            </a:r>
            <a:r>
              <a:rPr lang="ru-RU" sz="3200" dirty="0" smtClean="0">
                <a:solidFill>
                  <a:srgbClr val="002060"/>
                </a:solidFill>
              </a:rPr>
              <a:t>Каким законом описывается изобарный процесс? 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247687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А) </a:t>
            </a:r>
            <a:r>
              <a:rPr lang="en-US" dirty="0" smtClean="0"/>
              <a:t>pV= const                            </a:t>
            </a:r>
            <a:r>
              <a:rPr lang="ru-RU" dirty="0" smtClean="0"/>
              <a:t>В)</a:t>
            </a:r>
            <a:r>
              <a:rPr lang="en-US" dirty="0" smtClean="0"/>
              <a:t> V/T=const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Б) </a:t>
            </a:r>
            <a:r>
              <a:rPr lang="en-US" dirty="0" smtClean="0"/>
              <a:t>p/T=const                            </a:t>
            </a:r>
            <a:r>
              <a:rPr lang="ru-RU" dirty="0" smtClean="0"/>
              <a:t>Г) </a:t>
            </a:r>
            <a:r>
              <a:rPr lang="en-US" dirty="0" smtClean="0"/>
              <a:t>p/V=const</a:t>
            </a: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143000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>
                <a:solidFill>
                  <a:srgbClr val="FF0000"/>
                </a:solidFill>
              </a:rPr>
              <a:t>Вопрос 6. </a:t>
            </a:r>
            <a:r>
              <a:rPr lang="ru-RU" sz="3200" dirty="0" smtClean="0">
                <a:solidFill>
                  <a:srgbClr val="002060"/>
                </a:solidFill>
              </a:rPr>
              <a:t>Каким законом описывается изотермический процесс? 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247687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А) </a:t>
            </a:r>
            <a:r>
              <a:rPr lang="en-US" dirty="0" smtClean="0"/>
              <a:t>pV= const                            </a:t>
            </a:r>
            <a:r>
              <a:rPr lang="ru-RU" dirty="0" smtClean="0"/>
              <a:t>В)</a:t>
            </a:r>
            <a:r>
              <a:rPr lang="en-US" dirty="0" smtClean="0"/>
              <a:t> V/T=const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Б) </a:t>
            </a:r>
            <a:r>
              <a:rPr lang="en-US" dirty="0" smtClean="0"/>
              <a:t>p/T=const                            </a:t>
            </a:r>
            <a:r>
              <a:rPr lang="ru-RU" dirty="0" smtClean="0"/>
              <a:t>Г) </a:t>
            </a:r>
            <a:r>
              <a:rPr lang="en-US" dirty="0" smtClean="0"/>
              <a:t>p/V=const</a:t>
            </a: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dirty="0" smtClean="0">
                <a:solidFill>
                  <a:srgbClr val="FF0000"/>
                </a:solidFill>
              </a:rPr>
              <a:t>Вопрос 7.    </a:t>
            </a:r>
            <a:r>
              <a:rPr lang="ru-RU" sz="3200" dirty="0" smtClean="0"/>
              <a:t>Какой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smtClean="0"/>
              <a:t>из приведённых графиков соответствует процессу  (А-В)  изохорного нагревания?</a:t>
            </a:r>
            <a:endParaRPr lang="ru-RU" sz="3200" dirty="0">
              <a:solidFill>
                <a:srgbClr val="002060"/>
              </a:solidFill>
            </a:endParaRPr>
          </a:p>
        </p:txBody>
      </p:sp>
      <p:pic>
        <p:nvPicPr>
          <p:cNvPr id="1026" name="Picture 2" descr="G:\сканирование0007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79512" y="1628800"/>
            <a:ext cx="8784976" cy="2707054"/>
          </a:xfrm>
          <a:prstGeom prst="rect">
            <a:avLst/>
          </a:prstGeom>
          <a:noFill/>
        </p:spPr>
      </p:pic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395536" y="4797152"/>
            <a:ext cx="8229600" cy="18287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А) 1                Б) 2</a:t>
            </a:r>
          </a:p>
          <a:p>
            <a:pPr>
              <a:buNone/>
            </a:pPr>
            <a:r>
              <a:rPr lang="ru-RU" dirty="0" smtClean="0"/>
              <a:t>В) 3                Г) 4</a:t>
            </a:r>
          </a:p>
          <a:p>
            <a:pPr>
              <a:buNone/>
            </a:pPr>
            <a:r>
              <a:rPr lang="ru-RU" dirty="0" smtClean="0"/>
              <a:t>Д) 5                Е) нет соответствующего графика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453</Words>
  <Application>Microsoft Office PowerPoint</Application>
  <PresentationFormat>Экран (4:3)</PresentationFormat>
  <Paragraphs>62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Какие изменения  происходят с параметрами состояния идеального газа при переходе из состояния 1 в состояние 2?</vt:lpstr>
      <vt:lpstr>Изопроцессы.  Газовые законы.</vt:lpstr>
      <vt:lpstr>Вопрос 1. Что такое изопроцесс?</vt:lpstr>
      <vt:lpstr>Вопрос 2. Что такое изобара?</vt:lpstr>
      <vt:lpstr>Вопрос 3. Что такое изохора?</vt:lpstr>
      <vt:lpstr>Вопрос 4. Каким законом описывается изохорный процесс? </vt:lpstr>
      <vt:lpstr>Вопрос 5. Каким законом описывается изобарный процесс? </vt:lpstr>
      <vt:lpstr>Вопрос 6. Каким законом описывается изотермический процесс? </vt:lpstr>
      <vt:lpstr>Вопрос 7.    Какой из приведённых графиков соответствует процессу  (А-В)  изохорного нагревания?</vt:lpstr>
      <vt:lpstr>Вопрос 8.    Какой из приведённых графиков соответствует процессу (А-В) изобарного       нагревания?</vt:lpstr>
      <vt:lpstr>Вопрос 9.    Какой из приведённых графиков соответствует процессу изохорного охлаждения?</vt:lpstr>
      <vt:lpstr>Вопрос 10.    Какой из приведённых графиков соответствует процессу (А-В) изобарного       охлаждения?</vt:lpstr>
      <vt:lpstr>Вопрос 11.    Какой из приведённых графиков соответствует процессу (А-В) изотермического       сжатия?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Изопроцессы.  Газовые законы.</dc:title>
  <dc:creator>олечка</dc:creator>
  <cp:lastModifiedBy>й1123</cp:lastModifiedBy>
  <cp:revision>26</cp:revision>
  <dcterms:created xsi:type="dcterms:W3CDTF">2013-01-31T13:06:44Z</dcterms:created>
  <dcterms:modified xsi:type="dcterms:W3CDTF">2013-04-16T00:24:12Z</dcterms:modified>
</cp:coreProperties>
</file>