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61" r:id="rId6"/>
    <p:sldId id="279" r:id="rId7"/>
    <p:sldId id="263" r:id="rId8"/>
    <p:sldId id="265" r:id="rId9"/>
    <p:sldId id="267" r:id="rId10"/>
    <p:sldId id="268" r:id="rId11"/>
    <p:sldId id="269" r:id="rId12"/>
    <p:sldId id="270" r:id="rId13"/>
    <p:sldId id="271" r:id="rId14"/>
    <p:sldId id="272" r:id="rId15"/>
    <p:sldId id="281" r:id="rId16"/>
    <p:sldId id="282" r:id="rId17"/>
    <p:sldId id="283" r:id="rId18"/>
    <p:sldId id="28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25922-211F-4FE5-8A20-247B3BB022A6}" type="datetimeFigureOut">
              <a:rPr lang="ru-RU" smtClean="0"/>
              <a:pPr/>
              <a:t>27.06.2012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1B02D-2143-45C8-A61D-EE1C2840422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4D1B02D-2143-45C8-A61D-EE1C28404226}"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1066800" y="304800"/>
            <a:ext cx="7543800" cy="14319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1066800" y="1981200"/>
            <a:ext cx="36957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914900" y="1981200"/>
            <a:ext cx="36957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1066800" y="4114800"/>
            <a:ext cx="36957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914900" y="4114800"/>
            <a:ext cx="36957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7"/>
          <p:cNvSpPr>
            <a:spLocks noGrp="1" noChangeArrowheads="1"/>
          </p:cNvSpPr>
          <p:nvPr>
            <p:ph type="dt" sz="half" idx="10"/>
          </p:nvPr>
        </p:nvSpPr>
        <p:spPr>
          <a:ln/>
        </p:spPr>
        <p:txBody>
          <a:bodyPr/>
          <a:lstStyle>
            <a:lvl1pPr>
              <a:defRPr/>
            </a:lvl1pPr>
          </a:lstStyle>
          <a:p>
            <a:pPr>
              <a:defRPr/>
            </a:pPr>
            <a:endParaRPr lang="ru-RU"/>
          </a:p>
        </p:txBody>
      </p:sp>
      <p:sp>
        <p:nvSpPr>
          <p:cNvPr id="8" name="Rectangle 18"/>
          <p:cNvSpPr>
            <a:spLocks noGrp="1" noChangeArrowheads="1"/>
          </p:cNvSpPr>
          <p:nvPr>
            <p:ph type="ftr" sz="quarter" idx="11"/>
          </p:nvPr>
        </p:nvSpPr>
        <p:spPr>
          <a:ln/>
        </p:spPr>
        <p:txBody>
          <a:bodyPr/>
          <a:lstStyle>
            <a:lvl1pPr>
              <a:defRPr/>
            </a:lvl1pPr>
          </a:lstStyle>
          <a:p>
            <a:pPr>
              <a:defRPr/>
            </a:pPr>
            <a:endParaRPr lang="ru-RU"/>
          </a:p>
        </p:txBody>
      </p:sp>
      <p:sp>
        <p:nvSpPr>
          <p:cNvPr id="9" name="Rectangle 19"/>
          <p:cNvSpPr>
            <a:spLocks noGrp="1" noChangeArrowheads="1"/>
          </p:cNvSpPr>
          <p:nvPr>
            <p:ph type="sldNum" sz="quarter" idx="12"/>
          </p:nvPr>
        </p:nvSpPr>
        <p:spPr>
          <a:ln/>
        </p:spPr>
        <p:txBody>
          <a:bodyPr/>
          <a:lstStyle>
            <a:lvl1pPr>
              <a:defRPr/>
            </a:lvl1pPr>
          </a:lstStyle>
          <a:p>
            <a:pPr>
              <a:defRPr/>
            </a:pPr>
            <a:fld id="{0D35B636-482F-4E21-8067-21421D2660D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0"/>
          <p:cNvSpPr>
            <a:spLocks noGrp="1" noChangeArrowheads="1"/>
          </p:cNvSpPr>
          <p:nvPr>
            <p:ph type="dt" sz="half" idx="10"/>
          </p:nvPr>
        </p:nvSpPr>
        <p:spPr>
          <a:ln/>
        </p:spPr>
        <p:txBody>
          <a:bodyPr/>
          <a:lstStyle>
            <a:lvl1pPr>
              <a:defRPr/>
            </a:lvl1pPr>
          </a:lstStyle>
          <a:p>
            <a:pPr>
              <a:defRPr/>
            </a:pPr>
            <a:endParaRPr lang="ru-RU"/>
          </a:p>
        </p:txBody>
      </p:sp>
      <p:sp>
        <p:nvSpPr>
          <p:cNvPr id="7" name="Rectangle 41"/>
          <p:cNvSpPr>
            <a:spLocks noGrp="1" noChangeArrowheads="1"/>
          </p:cNvSpPr>
          <p:nvPr>
            <p:ph type="ftr" sz="quarter" idx="11"/>
          </p:nvPr>
        </p:nvSpPr>
        <p:spPr>
          <a:ln/>
        </p:spPr>
        <p:txBody>
          <a:bodyPr/>
          <a:lstStyle>
            <a:lvl1pPr>
              <a:defRPr/>
            </a:lvl1pPr>
          </a:lstStyle>
          <a:p>
            <a:pPr>
              <a:defRPr/>
            </a:pPr>
            <a:endParaRPr lang="ru-RU"/>
          </a:p>
        </p:txBody>
      </p:sp>
      <p:sp>
        <p:nvSpPr>
          <p:cNvPr id="8" name="Rectangle 42"/>
          <p:cNvSpPr>
            <a:spLocks noGrp="1" noChangeArrowheads="1"/>
          </p:cNvSpPr>
          <p:nvPr>
            <p:ph type="sldNum" sz="quarter" idx="12"/>
          </p:nvPr>
        </p:nvSpPr>
        <p:spPr>
          <a:ln/>
        </p:spPr>
        <p:txBody>
          <a:bodyPr/>
          <a:lstStyle>
            <a:lvl1pPr>
              <a:defRPr/>
            </a:lvl1pPr>
          </a:lstStyle>
          <a:p>
            <a:pPr>
              <a:defRPr/>
            </a:pPr>
            <a:fld id="{096AB0E9-58F3-43C2-AD33-AC4AA83C038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F4B3575-7085-4463-B6FD-8080B9DE8CD2}" type="datetimeFigureOut">
              <a:rPr lang="ru-RU" smtClean="0"/>
              <a:pPr/>
              <a:t>27.06.2012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BBC55B-69FA-4EDB-9864-BD9C1653D33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B3575-7085-4463-B6FD-8080B9DE8CD2}" type="datetimeFigureOut">
              <a:rPr lang="ru-RU" smtClean="0"/>
              <a:pPr/>
              <a:t>27.06.2012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BC55B-69FA-4EDB-9864-BD9C1653D33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gif"/></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jpeg"/><Relationship Id="rId3" Type="http://schemas.openxmlformats.org/officeDocument/2006/relationships/image" Target="../media/image22.gif"/><Relationship Id="rId7" Type="http://schemas.openxmlformats.org/officeDocument/2006/relationships/image" Target="../media/image26.wmf"/><Relationship Id="rId12" Type="http://schemas.openxmlformats.org/officeDocument/2006/relationships/image" Target="../media/image31.gi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gif"/><Relationship Id="rId11" Type="http://schemas.openxmlformats.org/officeDocument/2006/relationships/image" Target="../media/image30.gif"/><Relationship Id="rId5" Type="http://schemas.openxmlformats.org/officeDocument/2006/relationships/image" Target="../media/image24.wmf"/><Relationship Id="rId10" Type="http://schemas.openxmlformats.org/officeDocument/2006/relationships/image" Target="../media/image29.gif"/><Relationship Id="rId4" Type="http://schemas.openxmlformats.org/officeDocument/2006/relationships/image" Target="../media/image23.gif"/><Relationship Id="rId9" Type="http://schemas.openxmlformats.org/officeDocument/2006/relationships/image" Target="../media/image28.gif"/><Relationship Id="rId14" Type="http://schemas.openxmlformats.org/officeDocument/2006/relationships/image" Target="../media/image3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57224" y="0"/>
            <a:ext cx="7543800" cy="1431925"/>
          </a:xfrm>
          <a:ln w="38100">
            <a:solidFill>
              <a:srgbClr val="7030A0"/>
            </a:solidFill>
          </a:ln>
        </p:spPr>
        <p:txBody>
          <a:bodyPr>
            <a:normAutofit fontScale="90000"/>
          </a:bodyPr>
          <a:lstStyle/>
          <a:p>
            <a:r>
              <a:rPr lang="ru-RU" b="1" dirty="0">
                <a:solidFill>
                  <a:srgbClr val="7030A0"/>
                </a:solidFill>
              </a:rPr>
              <a:t>Как ученые изучают физические явления?</a:t>
            </a:r>
          </a:p>
        </p:txBody>
      </p:sp>
      <p:pic>
        <p:nvPicPr>
          <p:cNvPr id="32772" name="Picture 4" descr="BD19712_"/>
          <p:cNvPicPr>
            <a:picLocks noChangeAspect="1" noChangeArrowheads="1"/>
          </p:cNvPicPr>
          <p:nvPr/>
        </p:nvPicPr>
        <p:blipFill>
          <a:blip r:embed="rId2"/>
          <a:srcRect/>
          <a:stretch>
            <a:fillRect/>
          </a:stretch>
        </p:blipFill>
        <p:spPr bwMode="auto">
          <a:xfrm>
            <a:off x="285720" y="3143248"/>
            <a:ext cx="2074863" cy="1939925"/>
          </a:xfrm>
          <a:prstGeom prst="rect">
            <a:avLst/>
          </a:prstGeom>
          <a:noFill/>
        </p:spPr>
      </p:pic>
      <p:pic>
        <p:nvPicPr>
          <p:cNvPr id="32773" name="Picture 5" descr="BD05179_"/>
          <p:cNvPicPr>
            <a:picLocks noChangeAspect="1" noChangeArrowheads="1"/>
          </p:cNvPicPr>
          <p:nvPr/>
        </p:nvPicPr>
        <p:blipFill>
          <a:blip r:embed="rId3"/>
          <a:srcRect/>
          <a:stretch>
            <a:fillRect/>
          </a:stretch>
        </p:blipFill>
        <p:spPr bwMode="auto">
          <a:xfrm>
            <a:off x="6732587" y="2857496"/>
            <a:ext cx="2411413" cy="2590800"/>
          </a:xfrm>
          <a:prstGeom prst="rect">
            <a:avLst/>
          </a:prstGeom>
          <a:noFill/>
        </p:spPr>
      </p:pic>
      <p:sp>
        <p:nvSpPr>
          <p:cNvPr id="5" name="TextBox 4"/>
          <p:cNvSpPr txBox="1"/>
          <p:nvPr/>
        </p:nvSpPr>
        <p:spPr>
          <a:xfrm>
            <a:off x="1643042" y="1643050"/>
            <a:ext cx="6000792" cy="646331"/>
          </a:xfrm>
          <a:prstGeom prst="rect">
            <a:avLst/>
          </a:prstGeom>
          <a:noFill/>
          <a:ln w="38100">
            <a:solidFill>
              <a:srgbClr val="FF0000"/>
            </a:solidFill>
          </a:ln>
        </p:spPr>
        <p:txBody>
          <a:bodyPr wrap="square" rtlCol="0">
            <a:spAutoFit/>
          </a:bodyPr>
          <a:lstStyle/>
          <a:p>
            <a:r>
              <a:rPr lang="ru-RU" b="1" dirty="0" smtClean="0"/>
              <a:t>Познавать, чтобы удовлетворить практические нужды.</a:t>
            </a:r>
          </a:p>
          <a:p>
            <a:r>
              <a:rPr lang="ru-RU" b="1" dirty="0" smtClean="0"/>
              <a:t>Познавать, чтобы узнать тайны Мира, в котором живём.</a:t>
            </a:r>
            <a:endParaRPr lang="ru-RU" b="1" dirty="0"/>
          </a:p>
        </p:txBody>
      </p:sp>
      <p:pic>
        <p:nvPicPr>
          <p:cNvPr id="1026" name="Picture 2"/>
          <p:cNvPicPr>
            <a:picLocks noChangeAspect="1" noChangeArrowheads="1"/>
          </p:cNvPicPr>
          <p:nvPr/>
        </p:nvPicPr>
        <p:blipFill>
          <a:blip r:embed="rId4"/>
          <a:srcRect/>
          <a:stretch>
            <a:fillRect/>
          </a:stretch>
        </p:blipFill>
        <p:spPr bwMode="auto">
          <a:xfrm>
            <a:off x="2857488" y="2786058"/>
            <a:ext cx="3305175" cy="2381250"/>
          </a:xfrm>
          <a:prstGeom prst="rect">
            <a:avLst/>
          </a:prstGeom>
          <a:noFill/>
          <a:ln w="38100">
            <a:solidFill>
              <a:srgbClr val="FF0000"/>
            </a:solidFill>
            <a:miter lim="800000"/>
            <a:headEnd/>
            <a:tailEnd/>
          </a:ln>
          <a:effectLst/>
        </p:spPr>
      </p:pic>
      <p:sp>
        <p:nvSpPr>
          <p:cNvPr id="8" name="TextBox 7"/>
          <p:cNvSpPr txBox="1"/>
          <p:nvPr/>
        </p:nvSpPr>
        <p:spPr>
          <a:xfrm>
            <a:off x="1785918" y="5357826"/>
            <a:ext cx="5000660" cy="1200329"/>
          </a:xfrm>
          <a:prstGeom prst="rect">
            <a:avLst/>
          </a:prstGeom>
          <a:noFill/>
        </p:spPr>
        <p:txBody>
          <a:bodyPr wrap="square" rtlCol="0">
            <a:spAutoFit/>
          </a:bodyPr>
          <a:lstStyle/>
          <a:p>
            <a:pPr algn="ctr"/>
            <a:r>
              <a:rPr lang="ru-RU" b="1" dirty="0" smtClean="0"/>
              <a:t>Смена дня и ночи на Земле обусловлена её вращением вокруг своей оси. На том полушарии, которое освещено Солнцем – день; на противоположном – ночь.</a:t>
            </a:r>
            <a:endParaRPr lang="ru-RU" b="1" dirty="0"/>
          </a:p>
        </p:txBody>
      </p:sp>
      <p:pic>
        <p:nvPicPr>
          <p:cNvPr id="9" name="Picture 7" descr="J0283615"/>
          <p:cNvPicPr>
            <a:picLocks noChangeAspect="1" noChangeArrowheads="1" noCrop="1"/>
          </p:cNvPicPr>
          <p:nvPr/>
        </p:nvPicPr>
        <p:blipFill>
          <a:blip r:embed="rId5"/>
          <a:srcRect/>
          <a:stretch>
            <a:fillRect/>
          </a:stretch>
        </p:blipFill>
        <p:spPr bwMode="auto">
          <a:xfrm>
            <a:off x="285720" y="1643050"/>
            <a:ext cx="1041400" cy="10414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2000"/>
                                        <p:tgtEl>
                                          <p:spTgt spid="1026"/>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sz="quarter"/>
          </p:nvPr>
        </p:nvSpPr>
        <p:spPr>
          <a:xfrm>
            <a:off x="0" y="0"/>
            <a:ext cx="9036050" cy="1143000"/>
          </a:xfrm>
        </p:spPr>
        <p:txBody>
          <a:bodyPr>
            <a:normAutofit/>
          </a:bodyPr>
          <a:lstStyle/>
          <a:p>
            <a:pPr eaLnBrk="1" hangingPunct="1">
              <a:defRPr/>
            </a:pPr>
            <a:r>
              <a:rPr lang="ru-RU" sz="4000" b="1" dirty="0" smtClean="0">
                <a:latin typeface="Verdana" pitchFamily="34" charset="0"/>
              </a:rPr>
              <a:t>А вот ещё примеры </a:t>
            </a:r>
            <a:r>
              <a:rPr lang="ru-RU" sz="4000" b="1" i="1" u="sng" dirty="0" smtClean="0">
                <a:latin typeface="Verdana" pitchFamily="34" charset="0"/>
              </a:rPr>
              <a:t>тел</a:t>
            </a:r>
            <a:r>
              <a:rPr lang="ru-RU" sz="4000" b="1" dirty="0" smtClean="0">
                <a:latin typeface="Verdana" pitchFamily="34" charset="0"/>
              </a:rPr>
              <a:t>:</a:t>
            </a:r>
          </a:p>
        </p:txBody>
      </p:sp>
      <p:pic>
        <p:nvPicPr>
          <p:cNvPr id="24579" name="Picture 3" descr="Коллаж техника"/>
          <p:cNvPicPr>
            <a:picLocks noGrp="1" noChangeAspect="1" noChangeArrowheads="1"/>
          </p:cNvPicPr>
          <p:nvPr>
            <p:ph sz="quarter" idx="1"/>
          </p:nvPr>
        </p:nvPicPr>
        <p:blipFill>
          <a:blip r:embed="rId2"/>
          <a:stretch>
            <a:fillRect/>
          </a:stretch>
        </p:blipFill>
        <p:spPr>
          <a:xfrm>
            <a:off x="0" y="1000108"/>
            <a:ext cx="2641600" cy="1981200"/>
          </a:xfrm>
        </p:spPr>
      </p:pic>
      <p:pic>
        <p:nvPicPr>
          <p:cNvPr id="24580" name="Picture 4" descr="Земля и Луна"/>
          <p:cNvPicPr>
            <a:picLocks noGrp="1" noChangeAspect="1" noChangeArrowheads="1"/>
          </p:cNvPicPr>
          <p:nvPr>
            <p:ph sz="quarter" idx="2"/>
          </p:nvPr>
        </p:nvPicPr>
        <p:blipFill>
          <a:blip r:embed="rId3"/>
          <a:srcRect/>
          <a:stretch>
            <a:fillRect/>
          </a:stretch>
        </p:blipFill>
        <p:spPr>
          <a:xfrm>
            <a:off x="2928926" y="1000108"/>
            <a:ext cx="2282888" cy="2016910"/>
          </a:xfrm>
        </p:spPr>
      </p:pic>
      <p:pic>
        <p:nvPicPr>
          <p:cNvPr id="24581" name="Picture 5" descr="Корабли и самолеты"/>
          <p:cNvPicPr>
            <a:picLocks noGrp="1" noChangeAspect="1" noChangeArrowheads="1"/>
          </p:cNvPicPr>
          <p:nvPr>
            <p:ph sz="quarter" idx="3"/>
          </p:nvPr>
        </p:nvPicPr>
        <p:blipFill>
          <a:blip r:embed="rId4"/>
          <a:srcRect/>
          <a:stretch>
            <a:fillRect/>
          </a:stretch>
        </p:blipFill>
        <p:spPr>
          <a:xfrm>
            <a:off x="5271788" y="1000108"/>
            <a:ext cx="3872212" cy="5286412"/>
          </a:xfrm>
          <a:noFill/>
        </p:spPr>
      </p:pic>
      <p:pic>
        <p:nvPicPr>
          <p:cNvPr id="24582" name="Picture 6" descr="Движение собачки"/>
          <p:cNvPicPr>
            <a:picLocks noGrp="1" noChangeAspect="1" noChangeArrowheads="1"/>
          </p:cNvPicPr>
          <p:nvPr>
            <p:ph sz="quarter" idx="4"/>
          </p:nvPr>
        </p:nvPicPr>
        <p:blipFill>
          <a:blip r:embed="rId5"/>
          <a:stretch>
            <a:fillRect/>
          </a:stretch>
        </p:blipFill>
        <p:spPr>
          <a:xfrm>
            <a:off x="3071802" y="4071942"/>
            <a:ext cx="2143140" cy="2143140"/>
          </a:xfrm>
          <a:noFill/>
        </p:spPr>
      </p:pic>
      <p:pic>
        <p:nvPicPr>
          <p:cNvPr id="24583" name="Picture 7" descr="Дельфин"/>
          <p:cNvPicPr>
            <a:picLocks noChangeAspect="1" noChangeArrowheads="1"/>
          </p:cNvPicPr>
          <p:nvPr/>
        </p:nvPicPr>
        <p:blipFill>
          <a:blip r:embed="rId6"/>
          <a:srcRect/>
          <a:stretch>
            <a:fillRect/>
          </a:stretch>
        </p:blipFill>
        <p:spPr bwMode="auto">
          <a:xfrm>
            <a:off x="0" y="4000504"/>
            <a:ext cx="2703041" cy="210966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left)">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ipe(left)">
                                      <p:cBhvr>
                                        <p:cTn id="12" dur="20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left)">
                                      <p:cBhvr>
                                        <p:cTn id="17" dur="2000"/>
                                        <p:tgtEl>
                                          <p:spTgt spid="24580"/>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24581"/>
                                        </p:tgtEl>
                                        <p:attrNameLst>
                                          <p:attrName>style.visibility</p:attrName>
                                        </p:attrNameLst>
                                      </p:cBhvr>
                                      <p:to>
                                        <p:strVal val="visible"/>
                                      </p:to>
                                    </p:set>
                                    <p:animEffect transition="in" filter="wipe(up)">
                                      <p:cBhvr>
                                        <p:cTn id="21" dur="2000"/>
                                        <p:tgtEl>
                                          <p:spTgt spid="24581"/>
                                        </p:tgtEl>
                                      </p:cBhvr>
                                    </p:animEffect>
                                  </p:childTnLst>
                                </p:cTn>
                              </p:par>
                            </p:childTnLst>
                          </p:cTn>
                        </p:par>
                        <p:par>
                          <p:cTn id="22" fill="hold">
                            <p:stCondLst>
                              <p:cond delay="4000"/>
                            </p:stCondLst>
                            <p:childTnLst>
                              <p:par>
                                <p:cTn id="23" presetID="22" presetClass="entr" presetSubtype="2" fill="hold" nodeType="afterEffect">
                                  <p:stCondLst>
                                    <p:cond delay="0"/>
                                  </p:stCondLst>
                                  <p:childTnLst>
                                    <p:set>
                                      <p:cBhvr>
                                        <p:cTn id="24" dur="1" fill="hold">
                                          <p:stCondLst>
                                            <p:cond delay="0"/>
                                          </p:stCondLst>
                                        </p:cTn>
                                        <p:tgtEl>
                                          <p:spTgt spid="24583"/>
                                        </p:tgtEl>
                                        <p:attrNameLst>
                                          <p:attrName>style.visibility</p:attrName>
                                        </p:attrNameLst>
                                      </p:cBhvr>
                                      <p:to>
                                        <p:strVal val="visible"/>
                                      </p:to>
                                    </p:set>
                                    <p:animEffect transition="in" filter="wipe(right)">
                                      <p:cBhvr>
                                        <p:cTn id="25" dur="2000"/>
                                        <p:tgtEl>
                                          <p:spTgt spid="24583"/>
                                        </p:tgtEl>
                                      </p:cBhvr>
                                    </p:animEffect>
                                  </p:childTnLst>
                                </p:cTn>
                              </p:par>
                            </p:childTnLst>
                          </p:cTn>
                        </p:par>
                        <p:par>
                          <p:cTn id="26" fill="hold">
                            <p:stCondLst>
                              <p:cond delay="6000"/>
                            </p:stCondLst>
                            <p:childTnLst>
                              <p:par>
                                <p:cTn id="27" presetID="22" presetClass="entr" presetSubtype="8" fill="hold" nodeType="afterEffect">
                                  <p:stCondLst>
                                    <p:cond delay="0"/>
                                  </p:stCondLst>
                                  <p:childTnLst>
                                    <p:set>
                                      <p:cBhvr>
                                        <p:cTn id="28" dur="1" fill="hold">
                                          <p:stCondLst>
                                            <p:cond delay="0"/>
                                          </p:stCondLst>
                                        </p:cTn>
                                        <p:tgtEl>
                                          <p:spTgt spid="24582"/>
                                        </p:tgtEl>
                                        <p:attrNameLst>
                                          <p:attrName>style.visibility</p:attrName>
                                        </p:attrNameLst>
                                      </p:cBhvr>
                                      <p:to>
                                        <p:strVal val="visible"/>
                                      </p:to>
                                    </p:set>
                                    <p:animEffect transition="in" filter="wipe(left)">
                                      <p:cBhvr>
                                        <p:cTn id="29" dur="2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1139825"/>
          </a:xfrm>
        </p:spPr>
        <p:txBody>
          <a:bodyPr/>
          <a:lstStyle/>
          <a:p>
            <a:pPr eaLnBrk="1" hangingPunct="1">
              <a:defRPr/>
            </a:pPr>
            <a:r>
              <a:rPr lang="ru-RU" sz="2400" b="1" dirty="0" smtClean="0">
                <a:solidFill>
                  <a:srgbClr val="7030A0"/>
                </a:solidFill>
                <a:latin typeface="Verdana" pitchFamily="34" charset="0"/>
              </a:rPr>
              <a:t>Если тела состоят из вещества, то этот вид материи!</a:t>
            </a:r>
          </a:p>
        </p:txBody>
      </p:sp>
      <p:sp>
        <p:nvSpPr>
          <p:cNvPr id="25603" name="Rectangle 3"/>
          <p:cNvSpPr>
            <a:spLocks noGrp="1" noChangeArrowheads="1"/>
          </p:cNvSpPr>
          <p:nvPr>
            <p:ph type="body" sz="half" idx="1"/>
          </p:nvPr>
        </p:nvSpPr>
        <p:spPr>
          <a:xfrm>
            <a:off x="0" y="3857628"/>
            <a:ext cx="3929058" cy="2017711"/>
          </a:xfrm>
        </p:spPr>
        <p:txBody>
          <a:bodyPr>
            <a:normAutofit fontScale="92500"/>
          </a:bodyPr>
          <a:lstStyle/>
          <a:p>
            <a:pPr eaLnBrk="1" hangingPunct="1">
              <a:defRPr/>
            </a:pPr>
            <a:r>
              <a:rPr lang="ru-RU" sz="1800" b="1" dirty="0" smtClean="0"/>
              <a:t>НУ КОНЕЧНО!</a:t>
            </a:r>
            <a:r>
              <a:rPr lang="ru-RU" sz="1800" b="1" i="1" dirty="0" smtClean="0"/>
              <a:t> Этот вид материи.</a:t>
            </a:r>
          </a:p>
          <a:p>
            <a:pPr eaLnBrk="1" hangingPunct="1">
              <a:defRPr/>
            </a:pPr>
            <a:r>
              <a:rPr lang="ru-RU" sz="1800" b="1" i="1" dirty="0" smtClean="0"/>
              <a:t>Мы можем увидеть, потрогать, услышать, </a:t>
            </a:r>
          </a:p>
          <a:p>
            <a:pPr eaLnBrk="1" hangingPunct="1">
              <a:defRPr/>
            </a:pPr>
            <a:r>
              <a:rPr lang="ru-RU" sz="1800" b="1" i="1" dirty="0" smtClean="0"/>
              <a:t>понюхать, попробовать на вкус то есть обнаружить с помощью наших органов чувств.</a:t>
            </a:r>
          </a:p>
        </p:txBody>
      </p:sp>
      <p:sp>
        <p:nvSpPr>
          <p:cNvPr id="9" name="TextBox 8"/>
          <p:cNvSpPr txBox="1"/>
          <p:nvPr/>
        </p:nvSpPr>
        <p:spPr>
          <a:xfrm>
            <a:off x="0" y="1000108"/>
            <a:ext cx="8929718" cy="923330"/>
          </a:xfrm>
          <a:prstGeom prst="rect">
            <a:avLst/>
          </a:prstGeom>
          <a:noFill/>
        </p:spPr>
        <p:txBody>
          <a:bodyPr wrap="square" rtlCol="0">
            <a:spAutoFit/>
          </a:bodyPr>
          <a:lstStyle/>
          <a:p>
            <a:r>
              <a:rPr lang="ru-RU" b="1" dirty="0" smtClean="0"/>
              <a:t>Все объекты и физические тела, что есть во Вселенной, называют материей. Факт их существования не зависит от нашего сознания. Материя есть объективная реальность, данная нам в ощущении. Материя в нашем мире существует виде вещества и поля.</a:t>
            </a:r>
            <a:endParaRPr lang="ru-RU" dirty="0"/>
          </a:p>
        </p:txBody>
      </p:sp>
      <p:sp>
        <p:nvSpPr>
          <p:cNvPr id="10" name="TextBox 9"/>
          <p:cNvSpPr txBox="1"/>
          <p:nvPr/>
        </p:nvSpPr>
        <p:spPr>
          <a:xfrm>
            <a:off x="0" y="2285992"/>
            <a:ext cx="9001156" cy="646331"/>
          </a:xfrm>
          <a:prstGeom prst="rect">
            <a:avLst/>
          </a:prstGeom>
          <a:noFill/>
        </p:spPr>
        <p:txBody>
          <a:bodyPr wrap="square" rtlCol="0">
            <a:spAutoFit/>
          </a:bodyPr>
          <a:lstStyle/>
          <a:p>
            <a:r>
              <a:rPr lang="ru-RU" b="1" dirty="0" smtClean="0"/>
              <a:t>То, из чего состоят физические тела, называют веществом.  Например, гвоздь – физическое тело, железо – вещество. Стол – физическое тело, дерево – вещество.</a:t>
            </a:r>
            <a:endParaRPr lang="ru-RU" dirty="0"/>
          </a:p>
        </p:txBody>
      </p:sp>
      <p:pic>
        <p:nvPicPr>
          <p:cNvPr id="1026" name="Picture 2"/>
          <p:cNvPicPr>
            <a:picLocks noChangeAspect="1" noChangeArrowheads="1"/>
          </p:cNvPicPr>
          <p:nvPr/>
        </p:nvPicPr>
        <p:blipFill>
          <a:blip r:embed="rId3"/>
          <a:srcRect/>
          <a:stretch>
            <a:fillRect/>
          </a:stretch>
        </p:blipFill>
        <p:spPr bwMode="auto">
          <a:xfrm>
            <a:off x="3786182" y="3071810"/>
            <a:ext cx="1928827" cy="114300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7872414" y="3071810"/>
            <a:ext cx="1271586" cy="117377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786182" y="4357694"/>
            <a:ext cx="1857388" cy="208956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857884" y="4429132"/>
            <a:ext cx="3097631" cy="2000264"/>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5929322" y="3071810"/>
            <a:ext cx="1833559" cy="107768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5603">
                                            <p:txEl>
                                              <p:pRg st="0" end="0"/>
                                            </p:txEl>
                                          </p:spTgt>
                                        </p:tgtEl>
                                        <p:attrNameLst>
                                          <p:attrName>style.visibility</p:attrName>
                                        </p:attrNameLst>
                                      </p:cBhvr>
                                      <p:to>
                                        <p:strVal val="visible"/>
                                      </p:to>
                                    </p:set>
                                    <p:animEffect transition="in" filter="wipe(up)">
                                      <p:cBhvr>
                                        <p:cTn id="17" dur="2000"/>
                                        <p:tgtEl>
                                          <p:spTgt spid="2560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603">
                                            <p:txEl>
                                              <p:pRg st="1" end="1"/>
                                            </p:txEl>
                                          </p:spTgt>
                                        </p:tgtEl>
                                        <p:attrNameLst>
                                          <p:attrName>style.visibility</p:attrName>
                                        </p:attrNameLst>
                                      </p:cBhvr>
                                      <p:to>
                                        <p:strVal val="visible"/>
                                      </p:to>
                                    </p:set>
                                    <p:animEffect transition="in" filter="wipe(up)">
                                      <p:cBhvr>
                                        <p:cTn id="22" dur="2000"/>
                                        <p:tgtEl>
                                          <p:spTgt spid="2560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603">
                                            <p:txEl>
                                              <p:pRg st="2" end="2"/>
                                            </p:txEl>
                                          </p:spTgt>
                                        </p:tgtEl>
                                        <p:attrNameLst>
                                          <p:attrName>style.visibility</p:attrName>
                                        </p:attrNameLst>
                                      </p:cBhvr>
                                      <p:to>
                                        <p:strVal val="visible"/>
                                      </p:to>
                                    </p:set>
                                    <p:animEffect transition="in" filter="wipe(up)">
                                      <p:cBhvr>
                                        <p:cTn id="27" dur="2000"/>
                                        <p:tgtEl>
                                          <p:spTgt spid="25603">
                                            <p:txEl>
                                              <p:pRg st="2" end="2"/>
                                            </p:txEl>
                                          </p:spTgt>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wipe(left)">
                                      <p:cBhvr>
                                        <p:cTn id="31" dur="2000"/>
                                        <p:tgtEl>
                                          <p:spTgt spid="102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wipe(left)">
                                      <p:cBhvr>
                                        <p:cTn id="35" dur="2000"/>
                                        <p:tgtEl>
                                          <p:spTgt spid="1030"/>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wipe(left)">
                                      <p:cBhvr>
                                        <p:cTn id="39" dur="2000"/>
                                        <p:tgtEl>
                                          <p:spTgt spid="1027"/>
                                        </p:tgtEl>
                                      </p:cBhvr>
                                    </p:animEffect>
                                  </p:childTnLst>
                                </p:cTn>
                              </p:par>
                            </p:childTnLst>
                          </p:cTn>
                        </p:par>
                        <p:par>
                          <p:cTn id="40" fill="hold">
                            <p:stCondLst>
                              <p:cond delay="8000"/>
                            </p:stCondLst>
                            <p:childTnLst>
                              <p:par>
                                <p:cTn id="41" presetID="22" presetClass="entr" presetSubtype="8" fill="hold" nodeType="afterEffect">
                                  <p:stCondLst>
                                    <p:cond delay="0"/>
                                  </p:stCondLst>
                                  <p:childTnLst>
                                    <p:set>
                                      <p:cBhvr>
                                        <p:cTn id="42" dur="1" fill="hold">
                                          <p:stCondLst>
                                            <p:cond delay="0"/>
                                          </p:stCondLst>
                                        </p:cTn>
                                        <p:tgtEl>
                                          <p:spTgt spid="1028"/>
                                        </p:tgtEl>
                                        <p:attrNameLst>
                                          <p:attrName>style.visibility</p:attrName>
                                        </p:attrNameLst>
                                      </p:cBhvr>
                                      <p:to>
                                        <p:strVal val="visible"/>
                                      </p:to>
                                    </p:set>
                                    <p:animEffect transition="in" filter="wipe(left)">
                                      <p:cBhvr>
                                        <p:cTn id="43" dur="2000"/>
                                        <p:tgtEl>
                                          <p:spTgt spid="1028"/>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1029"/>
                                        </p:tgtEl>
                                        <p:attrNameLst>
                                          <p:attrName>style.visibility</p:attrName>
                                        </p:attrNameLst>
                                      </p:cBhvr>
                                      <p:to>
                                        <p:strVal val="visible"/>
                                      </p:to>
                                    </p:set>
                                    <p:animEffect transition="in" filter="wipe(left)">
                                      <p:cBhvr>
                                        <p:cTn id="47"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0"/>
            <a:ext cx="8569325" cy="1143000"/>
          </a:xfrm>
        </p:spPr>
        <p:txBody>
          <a:bodyPr/>
          <a:lstStyle/>
          <a:p>
            <a:pPr eaLnBrk="1" hangingPunct="1">
              <a:defRPr/>
            </a:pPr>
            <a:r>
              <a:rPr lang="ru-RU" sz="4000" b="1" smtClean="0">
                <a:latin typeface="Verdana" pitchFamily="34" charset="0"/>
              </a:rPr>
              <a:t>Другие </a:t>
            </a:r>
            <a:r>
              <a:rPr lang="ru-RU" sz="4000" b="1" i="1" u="sng" smtClean="0">
                <a:latin typeface="Verdana" pitchFamily="34" charset="0"/>
              </a:rPr>
              <a:t>объекты</a:t>
            </a:r>
          </a:p>
        </p:txBody>
      </p:sp>
      <p:sp>
        <p:nvSpPr>
          <p:cNvPr id="28675" name="Rectangle 3"/>
          <p:cNvSpPr>
            <a:spLocks noGrp="1" noChangeArrowheads="1"/>
          </p:cNvSpPr>
          <p:nvPr>
            <p:ph type="body" sz="half" idx="1"/>
          </p:nvPr>
        </p:nvSpPr>
        <p:spPr>
          <a:xfrm>
            <a:off x="0" y="981075"/>
            <a:ext cx="4211638" cy="5876925"/>
          </a:xfrm>
        </p:spPr>
        <p:txBody>
          <a:bodyPr/>
          <a:lstStyle/>
          <a:p>
            <a:pPr eaLnBrk="1" hangingPunct="1">
              <a:lnSpc>
                <a:spcPct val="80000"/>
              </a:lnSpc>
              <a:defRPr/>
            </a:pPr>
            <a:r>
              <a:rPr lang="ru-RU" sz="2000" b="1" i="1" dirty="0" smtClean="0"/>
              <a:t>Вы, наверное, слышали, что существуют:</a:t>
            </a:r>
          </a:p>
          <a:p>
            <a:pPr eaLnBrk="1" hangingPunct="1">
              <a:lnSpc>
                <a:spcPct val="80000"/>
              </a:lnSpc>
              <a:defRPr/>
            </a:pPr>
            <a:r>
              <a:rPr lang="ru-RU" sz="2000" b="1" i="1" dirty="0" smtClean="0"/>
              <a:t>радиоволны,</a:t>
            </a:r>
          </a:p>
          <a:p>
            <a:pPr eaLnBrk="1" hangingPunct="1">
              <a:lnSpc>
                <a:spcPct val="80000"/>
              </a:lnSpc>
              <a:defRPr/>
            </a:pPr>
            <a:r>
              <a:rPr lang="ru-RU" sz="2000" b="1" i="1" dirty="0" smtClean="0"/>
              <a:t>гравитационное поле,</a:t>
            </a:r>
          </a:p>
          <a:p>
            <a:pPr eaLnBrk="1" hangingPunct="1">
              <a:lnSpc>
                <a:spcPct val="80000"/>
              </a:lnSpc>
              <a:defRPr/>
            </a:pPr>
            <a:r>
              <a:rPr lang="ru-RU" sz="2000" b="1" i="1" dirty="0" smtClean="0"/>
              <a:t>магнитное поле.</a:t>
            </a:r>
          </a:p>
          <a:p>
            <a:pPr eaLnBrk="1" hangingPunct="1">
              <a:lnSpc>
                <a:spcPct val="80000"/>
              </a:lnSpc>
              <a:buFont typeface="Wingdings" pitchFamily="2" charset="2"/>
              <a:buNone/>
              <a:defRPr/>
            </a:pPr>
            <a:endParaRPr lang="ru-RU" sz="2000" b="1" i="1" dirty="0" smtClean="0"/>
          </a:p>
          <a:p>
            <a:pPr eaLnBrk="1" hangingPunct="1">
              <a:lnSpc>
                <a:spcPct val="80000"/>
              </a:lnSpc>
              <a:defRPr/>
            </a:pPr>
            <a:r>
              <a:rPr lang="ru-RU" sz="1800" b="1" dirty="0" smtClean="0"/>
              <a:t>Это и есть другие </a:t>
            </a:r>
            <a:r>
              <a:rPr lang="ru-RU" sz="1800" b="1" u="sng" dirty="0" smtClean="0"/>
              <a:t>объекты</a:t>
            </a:r>
            <a:r>
              <a:rPr lang="ru-RU" sz="1800" b="1" dirty="0" smtClean="0"/>
              <a:t>, которые человек</a:t>
            </a:r>
            <a:r>
              <a:rPr lang="ru-RU" sz="1800" dirty="0" smtClean="0"/>
              <a:t>  </a:t>
            </a:r>
            <a:r>
              <a:rPr lang="ru-RU" sz="1800" b="1" dirty="0" smtClean="0"/>
              <a:t>с помощью органов чувств не  воспринимает</a:t>
            </a:r>
            <a:r>
              <a:rPr lang="ru-RU" sz="1800" dirty="0" smtClean="0"/>
              <a:t>.</a:t>
            </a:r>
          </a:p>
          <a:p>
            <a:pPr eaLnBrk="1" hangingPunct="1">
              <a:lnSpc>
                <a:spcPct val="80000"/>
              </a:lnSpc>
              <a:defRPr/>
            </a:pPr>
            <a:endParaRPr lang="ru-RU" sz="2000" b="1" i="1" u="sng" dirty="0" smtClean="0"/>
          </a:p>
        </p:txBody>
      </p:sp>
      <p:pic>
        <p:nvPicPr>
          <p:cNvPr id="28676" name="Picture 4" descr="Радиоприемники"/>
          <p:cNvPicPr>
            <a:picLocks noGrp="1" noChangeAspect="1" noChangeArrowheads="1"/>
          </p:cNvPicPr>
          <p:nvPr>
            <p:ph sz="quarter" idx="2"/>
          </p:nvPr>
        </p:nvPicPr>
        <p:blipFill>
          <a:blip r:embed="rId2"/>
          <a:srcRect/>
          <a:stretch>
            <a:fillRect/>
          </a:stretch>
        </p:blipFill>
        <p:spPr>
          <a:xfrm>
            <a:off x="0" y="3929066"/>
            <a:ext cx="3619493" cy="2714620"/>
          </a:xfrm>
        </p:spPr>
      </p:pic>
      <p:pic>
        <p:nvPicPr>
          <p:cNvPr id="28677" name="Picture 5" descr="Гравитационное взаимодействие"/>
          <p:cNvPicPr>
            <a:picLocks noGrp="1" noChangeAspect="1" noChangeArrowheads="1"/>
          </p:cNvPicPr>
          <p:nvPr>
            <p:ph sz="quarter" idx="3"/>
          </p:nvPr>
        </p:nvPicPr>
        <p:blipFill>
          <a:blip r:embed="rId3"/>
          <a:srcRect/>
          <a:stretch>
            <a:fillRect/>
          </a:stretch>
        </p:blipFill>
        <p:spPr>
          <a:xfrm>
            <a:off x="4286248" y="1357298"/>
            <a:ext cx="3025775" cy="2041525"/>
          </a:xfrm>
        </p:spPr>
      </p:pic>
      <p:pic>
        <p:nvPicPr>
          <p:cNvPr id="28678" name="Picture 6" descr="Магнит"/>
          <p:cNvPicPr>
            <a:picLocks noChangeAspect="1" noChangeArrowheads="1" noCrop="1"/>
          </p:cNvPicPr>
          <p:nvPr/>
        </p:nvPicPr>
        <p:blipFill>
          <a:blip r:embed="rId4"/>
          <a:srcRect/>
          <a:stretch>
            <a:fillRect/>
          </a:stretch>
        </p:blipFill>
        <p:spPr bwMode="auto">
          <a:xfrm>
            <a:off x="7429520" y="1357298"/>
            <a:ext cx="1393825" cy="2016125"/>
          </a:xfrm>
          <a:prstGeom prst="rect">
            <a:avLst/>
          </a:prstGeom>
          <a:noFill/>
          <a:ln w="9525">
            <a:noFill/>
            <a:miter lim="800000"/>
            <a:headEnd/>
            <a:tailEnd/>
          </a:ln>
        </p:spPr>
      </p:pic>
      <p:sp>
        <p:nvSpPr>
          <p:cNvPr id="7" name="TextBox 6"/>
          <p:cNvSpPr txBox="1"/>
          <p:nvPr/>
        </p:nvSpPr>
        <p:spPr>
          <a:xfrm>
            <a:off x="4000496" y="3718679"/>
            <a:ext cx="4857752" cy="3139321"/>
          </a:xfrm>
          <a:prstGeom prst="rect">
            <a:avLst/>
          </a:prstGeom>
          <a:noFill/>
        </p:spPr>
        <p:txBody>
          <a:bodyPr wrap="square" rtlCol="0">
            <a:spAutoFit/>
          </a:bodyPr>
          <a:lstStyle/>
          <a:p>
            <a:pPr algn="ctr"/>
            <a:r>
              <a:rPr lang="ru-RU" b="1" dirty="0" smtClean="0"/>
              <a:t>Другой вид материи – поле – существует не зависимо от нас. Поле не всегда можно обнаружить с помощью органов чувств человека, но оно легко обнаруживается по влиянию на какие-нибудь физические тела. Например, электрическое поле, магнитное поле. Их нельзя видеть, ощущать; они не имеют цвета и запаха. Но они существуют независимо от нас, наших желаний и знаний о них.</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up)">
                                      <p:cBhvr>
                                        <p:cTn id="7" dur="2000"/>
                                        <p:tgtEl>
                                          <p:spTgt spid="28675">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Effect transition="in" filter="wipe(up)">
                                      <p:cBhvr>
                                        <p:cTn id="11" dur="2000"/>
                                        <p:tgtEl>
                                          <p:spTgt spid="28675">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Effect transition="in" filter="wipe(up)">
                                      <p:cBhvr>
                                        <p:cTn id="15" dur="2000"/>
                                        <p:tgtEl>
                                          <p:spTgt spid="28675">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animEffect transition="in" filter="wipe(up)">
                                      <p:cBhvr>
                                        <p:cTn id="19" dur="2000"/>
                                        <p:tgtEl>
                                          <p:spTgt spid="28675">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animEffect transition="in" filter="wipe(up)">
                                      <p:cBhvr>
                                        <p:cTn id="23" dur="2000"/>
                                        <p:tgtEl>
                                          <p:spTgt spid="28675">
                                            <p:txEl>
                                              <p:pRg st="5" end="5"/>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28676"/>
                                        </p:tgtEl>
                                        <p:attrNameLst>
                                          <p:attrName>style.visibility</p:attrName>
                                        </p:attrNameLst>
                                      </p:cBhvr>
                                      <p:to>
                                        <p:strVal val="visible"/>
                                      </p:to>
                                    </p:set>
                                    <p:animEffect transition="in" filter="wipe(left)">
                                      <p:cBhvr>
                                        <p:cTn id="27" dur="2000"/>
                                        <p:tgtEl>
                                          <p:spTgt spid="28676"/>
                                        </p:tgtEl>
                                      </p:cBhvr>
                                    </p:animEffect>
                                  </p:childTnLst>
                                </p:cTn>
                              </p:par>
                            </p:childTnLst>
                          </p:cTn>
                        </p:par>
                        <p:par>
                          <p:cTn id="28" fill="hold">
                            <p:stCondLst>
                              <p:cond delay="12000"/>
                            </p:stCondLst>
                            <p:childTnLst>
                              <p:par>
                                <p:cTn id="29" presetID="22" presetClass="entr" presetSubtype="8" fill="hold" nodeType="afterEffect">
                                  <p:stCondLst>
                                    <p:cond delay="0"/>
                                  </p:stCondLst>
                                  <p:childTnLst>
                                    <p:set>
                                      <p:cBhvr>
                                        <p:cTn id="30" dur="1" fill="hold">
                                          <p:stCondLst>
                                            <p:cond delay="0"/>
                                          </p:stCondLst>
                                        </p:cTn>
                                        <p:tgtEl>
                                          <p:spTgt spid="28677"/>
                                        </p:tgtEl>
                                        <p:attrNameLst>
                                          <p:attrName>style.visibility</p:attrName>
                                        </p:attrNameLst>
                                      </p:cBhvr>
                                      <p:to>
                                        <p:strVal val="visible"/>
                                      </p:to>
                                    </p:set>
                                    <p:animEffect transition="in" filter="wipe(left)">
                                      <p:cBhvr>
                                        <p:cTn id="31" dur="2000"/>
                                        <p:tgtEl>
                                          <p:spTgt spid="28677"/>
                                        </p:tgtEl>
                                      </p:cBhvr>
                                    </p:animEffect>
                                  </p:childTnLst>
                                </p:cTn>
                              </p:par>
                            </p:childTnLst>
                          </p:cTn>
                        </p:par>
                        <p:par>
                          <p:cTn id="32" fill="hold">
                            <p:stCondLst>
                              <p:cond delay="14000"/>
                            </p:stCondLst>
                            <p:childTnLst>
                              <p:par>
                                <p:cTn id="33" presetID="22" presetClass="entr" presetSubtype="1" fill="hold" nodeType="afterEffect">
                                  <p:stCondLst>
                                    <p:cond delay="0"/>
                                  </p:stCondLst>
                                  <p:childTnLst>
                                    <p:set>
                                      <p:cBhvr>
                                        <p:cTn id="34" dur="1" fill="hold">
                                          <p:stCondLst>
                                            <p:cond delay="0"/>
                                          </p:stCondLst>
                                        </p:cTn>
                                        <p:tgtEl>
                                          <p:spTgt spid="28678"/>
                                        </p:tgtEl>
                                        <p:attrNameLst>
                                          <p:attrName>style.visibility</p:attrName>
                                        </p:attrNameLst>
                                      </p:cBhvr>
                                      <p:to>
                                        <p:strVal val="visible"/>
                                      </p:to>
                                    </p:set>
                                    <p:animEffect transition="in" filter="wipe(up)">
                                      <p:cBhvr>
                                        <p:cTn id="35" dur="2000"/>
                                        <p:tgtEl>
                                          <p:spTgt spid="2867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1143000"/>
          </a:xfrm>
        </p:spPr>
        <p:txBody>
          <a:bodyPr/>
          <a:lstStyle/>
          <a:p>
            <a:pPr eaLnBrk="1" hangingPunct="1">
              <a:defRPr/>
            </a:pPr>
            <a:r>
              <a:rPr lang="ru-RU" b="1" dirty="0" smtClean="0">
                <a:solidFill>
                  <a:srgbClr val="FF0000"/>
                </a:solidFill>
                <a:latin typeface="Verdana" pitchFamily="34" charset="0"/>
              </a:rPr>
              <a:t>Итак!</a:t>
            </a:r>
          </a:p>
        </p:txBody>
      </p:sp>
      <p:sp>
        <p:nvSpPr>
          <p:cNvPr id="31747" name="Rectangle 3"/>
          <p:cNvSpPr>
            <a:spLocks noGrp="1" noChangeArrowheads="1"/>
          </p:cNvSpPr>
          <p:nvPr>
            <p:ph sz="half" idx="1"/>
          </p:nvPr>
        </p:nvSpPr>
        <p:spPr>
          <a:xfrm>
            <a:off x="0" y="836613"/>
            <a:ext cx="4643438" cy="4114800"/>
          </a:xfrm>
        </p:spPr>
        <p:txBody>
          <a:bodyPr/>
          <a:lstStyle/>
          <a:p>
            <a:pPr eaLnBrk="1" hangingPunct="1">
              <a:defRPr/>
            </a:pPr>
            <a:r>
              <a:rPr lang="ru-RU" b="1" dirty="0" smtClean="0"/>
              <a:t>Объекты, которые мы воспринимаем с помощью органов чувств, назовем </a:t>
            </a:r>
            <a:r>
              <a:rPr lang="ru-RU" b="1" i="1" u="sng" dirty="0" smtClean="0">
                <a:solidFill>
                  <a:srgbClr val="7030A0"/>
                </a:solidFill>
              </a:rPr>
              <a:t>ФИЗИЧЕСКИМИ ТЕЛАМИ. </a:t>
            </a:r>
          </a:p>
        </p:txBody>
      </p:sp>
      <p:sp>
        <p:nvSpPr>
          <p:cNvPr id="31748" name="Rectangle 4"/>
          <p:cNvSpPr>
            <a:spLocks noGrp="1" noChangeArrowheads="1"/>
          </p:cNvSpPr>
          <p:nvPr>
            <p:ph sz="half" idx="2"/>
          </p:nvPr>
        </p:nvSpPr>
        <p:spPr>
          <a:xfrm>
            <a:off x="4500562" y="836613"/>
            <a:ext cx="4643438" cy="5329237"/>
          </a:xfrm>
        </p:spPr>
        <p:txBody>
          <a:bodyPr/>
          <a:lstStyle/>
          <a:p>
            <a:pPr eaLnBrk="1" hangingPunct="1">
              <a:defRPr/>
            </a:pPr>
            <a:r>
              <a:rPr lang="en-US" b="1" dirty="0" err="1" smtClean="0"/>
              <a:t>Чувственно</a:t>
            </a:r>
            <a:r>
              <a:rPr lang="en-US" b="1" dirty="0" smtClean="0"/>
              <a:t> </a:t>
            </a:r>
            <a:r>
              <a:rPr lang="en-US" b="1" dirty="0" err="1" smtClean="0"/>
              <a:t>не</a:t>
            </a:r>
            <a:r>
              <a:rPr lang="en-US" b="1" dirty="0" smtClean="0"/>
              <a:t> </a:t>
            </a:r>
            <a:r>
              <a:rPr lang="en-US" b="1" dirty="0" err="1" smtClean="0"/>
              <a:t>воспринимаемые</a:t>
            </a:r>
            <a:r>
              <a:rPr lang="en-US" b="1" dirty="0" smtClean="0"/>
              <a:t> </a:t>
            </a:r>
            <a:r>
              <a:rPr lang="en-US" b="1" dirty="0" err="1" smtClean="0"/>
              <a:t>объекты</a:t>
            </a:r>
            <a:r>
              <a:rPr lang="en-US" b="1" dirty="0" smtClean="0"/>
              <a:t> </a:t>
            </a:r>
            <a:r>
              <a:rPr lang="en-US" b="1" dirty="0" err="1" smtClean="0"/>
              <a:t>назовем</a:t>
            </a:r>
            <a:r>
              <a:rPr lang="en-US" b="1" dirty="0" smtClean="0"/>
              <a:t> </a:t>
            </a:r>
            <a:r>
              <a:rPr lang="ru-RU" b="1" i="1" u="sng" dirty="0" smtClean="0">
                <a:solidFill>
                  <a:srgbClr val="00B0F0"/>
                </a:solidFill>
              </a:rPr>
              <a:t>ФИЗИЧЕСКИМИ ПОЛЯМИ. </a:t>
            </a:r>
          </a:p>
          <a:p>
            <a:pPr eaLnBrk="1" hangingPunct="1">
              <a:defRPr/>
            </a:pPr>
            <a:r>
              <a:rPr lang="ru-RU" b="1" dirty="0" smtClean="0"/>
              <a:t>Гравитационное.</a:t>
            </a:r>
          </a:p>
          <a:p>
            <a:pPr eaLnBrk="1" hangingPunct="1">
              <a:defRPr/>
            </a:pPr>
            <a:r>
              <a:rPr lang="ru-RU" b="1" dirty="0" smtClean="0"/>
              <a:t>Электромагнитное.</a:t>
            </a:r>
          </a:p>
          <a:p>
            <a:pPr eaLnBrk="1" hangingPunct="1">
              <a:defRPr/>
            </a:pPr>
            <a:r>
              <a:rPr lang="ru-RU" b="1" dirty="0" smtClean="0"/>
              <a:t>Ядерное.</a:t>
            </a:r>
          </a:p>
          <a:p>
            <a:pPr eaLnBrk="1" hangingPunct="1">
              <a:defRPr/>
            </a:pPr>
            <a:endParaRPr lang="ru-RU" b="1" i="1" dirty="0" smtClean="0"/>
          </a:p>
          <a:p>
            <a:pPr eaLnBrk="1" hangingPunct="1">
              <a:defRPr/>
            </a:pPr>
            <a:endParaRPr lang="ru-RU" b="1" i="1" dirty="0" smtClean="0"/>
          </a:p>
          <a:p>
            <a:pPr eaLnBrk="1" hangingPunct="1">
              <a:defRPr/>
            </a:pPr>
            <a:endParaRPr lang="ru-RU" b="1" i="1" dirty="0" smtClean="0"/>
          </a:p>
          <a:p>
            <a:pPr algn="ctr" eaLnBrk="1" hangingPunct="1">
              <a:buFont typeface="Wingdings" pitchFamily="2" charset="2"/>
              <a:buNone/>
              <a:defRPr/>
            </a:pPr>
            <a:endParaRPr lang="ru-RU" sz="4800" b="1" i="1" dirty="0" smtClean="0">
              <a:solidFill>
                <a:srgbClr val="FFFF00"/>
              </a:solidFill>
            </a:endParaRPr>
          </a:p>
        </p:txBody>
      </p:sp>
      <p:pic>
        <p:nvPicPr>
          <p:cNvPr id="31749" name="Picture 5" descr="Алмазы"/>
          <p:cNvPicPr>
            <a:picLocks noChangeAspect="1" noChangeArrowheads="1"/>
          </p:cNvPicPr>
          <p:nvPr/>
        </p:nvPicPr>
        <p:blipFill>
          <a:blip r:embed="rId2"/>
          <a:srcRect/>
          <a:stretch>
            <a:fillRect/>
          </a:stretch>
        </p:blipFill>
        <p:spPr bwMode="auto">
          <a:xfrm>
            <a:off x="500034" y="3500438"/>
            <a:ext cx="3600450" cy="2700337"/>
          </a:xfrm>
          <a:prstGeom prst="rect">
            <a:avLst/>
          </a:prstGeom>
          <a:noFill/>
          <a:ln w="9525">
            <a:noFill/>
            <a:miter lim="800000"/>
            <a:headEnd/>
            <a:tailEnd/>
          </a:ln>
        </p:spPr>
      </p:pic>
      <p:pic>
        <p:nvPicPr>
          <p:cNvPr id="6" name="Picture 5" descr="Гравитационное взаимодействие"/>
          <p:cNvPicPr>
            <a:picLocks noChangeAspect="1" noChangeArrowheads="1"/>
          </p:cNvPicPr>
          <p:nvPr/>
        </p:nvPicPr>
        <p:blipFill>
          <a:blip r:embed="rId3"/>
          <a:srcRect/>
          <a:stretch>
            <a:fillRect/>
          </a:stretch>
        </p:blipFill>
        <p:spPr>
          <a:xfrm>
            <a:off x="4214810" y="4143380"/>
            <a:ext cx="3025775" cy="2041525"/>
          </a:xfrm>
          <a:prstGeom prst="rect">
            <a:avLst/>
          </a:prstGeom>
        </p:spPr>
      </p:pic>
      <p:pic>
        <p:nvPicPr>
          <p:cNvPr id="7" name="Picture 6" descr="Магнит"/>
          <p:cNvPicPr>
            <a:picLocks noChangeAspect="1" noChangeArrowheads="1" noCrop="1"/>
          </p:cNvPicPr>
          <p:nvPr/>
        </p:nvPicPr>
        <p:blipFill>
          <a:blip r:embed="rId4"/>
          <a:srcRect/>
          <a:stretch>
            <a:fillRect/>
          </a:stretch>
        </p:blipFill>
        <p:spPr bwMode="auto">
          <a:xfrm>
            <a:off x="7500958" y="4143380"/>
            <a:ext cx="1393825" cy="2016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up)">
                                      <p:cBhvr>
                                        <p:cTn id="7" dur="2000"/>
                                        <p:tgtEl>
                                          <p:spTgt spid="31747">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wipe(left)">
                                      <p:cBhvr>
                                        <p:cTn id="11" dur="2000"/>
                                        <p:tgtEl>
                                          <p:spTgt spid="317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1748">
                                            <p:txEl>
                                              <p:pRg st="0" end="0"/>
                                            </p:txEl>
                                          </p:spTgt>
                                        </p:tgtEl>
                                        <p:attrNameLst>
                                          <p:attrName>style.visibility</p:attrName>
                                        </p:attrNameLst>
                                      </p:cBhvr>
                                      <p:to>
                                        <p:strVal val="visible"/>
                                      </p:to>
                                    </p:set>
                                    <p:animEffect transition="in" filter="wipe(up)">
                                      <p:cBhvr>
                                        <p:cTn id="16" dur="2000"/>
                                        <p:tgtEl>
                                          <p:spTgt spid="3174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1748">
                                            <p:txEl>
                                              <p:pRg st="1" end="1"/>
                                            </p:txEl>
                                          </p:spTgt>
                                        </p:tgtEl>
                                        <p:attrNameLst>
                                          <p:attrName>style.visibility</p:attrName>
                                        </p:attrNameLst>
                                      </p:cBhvr>
                                      <p:to>
                                        <p:strVal val="visible"/>
                                      </p:to>
                                    </p:set>
                                    <p:animEffect transition="in" filter="wipe(up)">
                                      <p:cBhvr>
                                        <p:cTn id="21" dur="2000"/>
                                        <p:tgtEl>
                                          <p:spTgt spid="3174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1748">
                                            <p:txEl>
                                              <p:pRg st="2" end="2"/>
                                            </p:txEl>
                                          </p:spTgt>
                                        </p:tgtEl>
                                        <p:attrNameLst>
                                          <p:attrName>style.visibility</p:attrName>
                                        </p:attrNameLst>
                                      </p:cBhvr>
                                      <p:to>
                                        <p:strVal val="visible"/>
                                      </p:to>
                                    </p:set>
                                    <p:animEffect transition="in" filter="wipe(up)">
                                      <p:cBhvr>
                                        <p:cTn id="26" dur="2000"/>
                                        <p:tgtEl>
                                          <p:spTgt spid="3174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1748">
                                            <p:txEl>
                                              <p:pRg st="3" end="3"/>
                                            </p:txEl>
                                          </p:spTgt>
                                        </p:tgtEl>
                                        <p:attrNameLst>
                                          <p:attrName>style.visibility</p:attrName>
                                        </p:attrNameLst>
                                      </p:cBhvr>
                                      <p:to>
                                        <p:strVal val="visible"/>
                                      </p:to>
                                    </p:set>
                                    <p:animEffect transition="in" filter="wipe(up)">
                                      <p:cBhvr>
                                        <p:cTn id="31" dur="2000"/>
                                        <p:tgtEl>
                                          <p:spTgt spid="31748">
                                            <p:txEl>
                                              <p:pRg st="3" end="3"/>
                                            </p:txEl>
                                          </p:spTgt>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2000"/>
                                        <p:tgtEl>
                                          <p:spTgt spid="6"/>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2976" y="142852"/>
            <a:ext cx="6643734" cy="1143000"/>
          </a:xfrm>
          <a:ln w="57150">
            <a:solidFill>
              <a:srgbClr val="00B0F0"/>
            </a:solidFill>
          </a:ln>
        </p:spPr>
        <p:txBody>
          <a:bodyPr/>
          <a:lstStyle/>
          <a:p>
            <a:pPr eaLnBrk="1" hangingPunct="1">
              <a:defRPr/>
            </a:pPr>
            <a:r>
              <a:rPr lang="ru-RU" b="1" dirty="0" smtClean="0">
                <a:solidFill>
                  <a:srgbClr val="7030A0"/>
                </a:solidFill>
              </a:rPr>
              <a:t>Виды </a:t>
            </a:r>
            <a:r>
              <a:rPr lang="ru-RU" b="1" dirty="0" smtClean="0">
                <a:solidFill>
                  <a:srgbClr val="7030A0"/>
                </a:solidFill>
              </a:rPr>
              <a:t>материи</a:t>
            </a:r>
            <a:r>
              <a:rPr lang="ru-RU" dirty="0" smtClean="0"/>
              <a:t> </a:t>
            </a:r>
            <a:endParaRPr lang="ru-RU" dirty="0" smtClean="0"/>
          </a:p>
        </p:txBody>
      </p:sp>
      <p:sp>
        <p:nvSpPr>
          <p:cNvPr id="31747" name="Rectangle 3"/>
          <p:cNvSpPr>
            <a:spLocks noGrp="1" noChangeArrowheads="1"/>
          </p:cNvSpPr>
          <p:nvPr>
            <p:ph idx="1"/>
          </p:nvPr>
        </p:nvSpPr>
        <p:spPr>
          <a:xfrm>
            <a:off x="428596" y="2428868"/>
            <a:ext cx="8229600" cy="2543180"/>
          </a:xfrm>
          <a:ln>
            <a:solidFill>
              <a:srgbClr val="FF0000"/>
            </a:solidFill>
          </a:ln>
        </p:spPr>
        <p:txBody>
          <a:bodyPr/>
          <a:lstStyle/>
          <a:p>
            <a:pPr eaLnBrk="1" hangingPunct="1">
              <a:defRPr/>
            </a:pPr>
            <a:r>
              <a:rPr lang="ru-RU" b="1" dirty="0" smtClean="0">
                <a:solidFill>
                  <a:srgbClr val="7030A0"/>
                </a:solidFill>
              </a:rPr>
              <a:t>Вещество – то из чего состоит физическое тело.</a:t>
            </a:r>
          </a:p>
          <a:p>
            <a:pPr eaLnBrk="1" hangingPunct="1">
              <a:defRPr/>
            </a:pPr>
            <a:r>
              <a:rPr lang="ru-RU" b="1" dirty="0" smtClean="0">
                <a:solidFill>
                  <a:srgbClr val="7030A0"/>
                </a:solidFill>
              </a:rPr>
              <a:t>Поле – особый вид материи, который обнаруживается по </a:t>
            </a:r>
            <a:r>
              <a:rPr lang="ru-RU" b="1" smtClean="0">
                <a:solidFill>
                  <a:srgbClr val="7030A0"/>
                </a:solidFill>
              </a:rPr>
              <a:t>его действию…</a:t>
            </a:r>
            <a:endParaRPr lang="ru-RU" b="1" dirty="0" smtClean="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747">
                                            <p:bg/>
                                          </p:spTgt>
                                        </p:tgtEl>
                                        <p:attrNameLst>
                                          <p:attrName>style.visibility</p:attrName>
                                        </p:attrNameLst>
                                      </p:cBhvr>
                                      <p:to>
                                        <p:strVal val="visible"/>
                                      </p:to>
                                    </p:set>
                                    <p:animEffect transition="in" filter="wipe(up)">
                                      <p:cBhvr>
                                        <p:cTn id="7" dur="2000"/>
                                        <p:tgtEl>
                                          <p:spTgt spid="31747">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animEffect transition="in" filter="wipe(up)">
                                      <p:cBhvr>
                                        <p:cTn id="11" dur="2000"/>
                                        <p:tgtEl>
                                          <p:spTgt spid="31747">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1747">
                                            <p:txEl>
                                              <p:pRg st="1" end="1"/>
                                            </p:txEl>
                                          </p:spTgt>
                                        </p:tgtEl>
                                        <p:attrNameLst>
                                          <p:attrName>style.visibility</p:attrName>
                                        </p:attrNameLst>
                                      </p:cBhvr>
                                      <p:to>
                                        <p:strVal val="visible"/>
                                      </p:to>
                                    </p:set>
                                    <p:animEffect transition="in" filter="wipe(up)">
                                      <p:cBhvr>
                                        <p:cTn id="15" dur="20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995678"/>
            <a:ext cx="9144000" cy="2862322"/>
          </a:xfrm>
          <a:prstGeom prst="rect">
            <a:avLst/>
          </a:prstGeom>
          <a:noFill/>
        </p:spPr>
        <p:txBody>
          <a:bodyPr wrap="square" rtlCol="0">
            <a:spAutoFit/>
          </a:bodyPr>
          <a:lstStyle/>
          <a:p>
            <a:r>
              <a:rPr lang="ru-RU" b="1" dirty="0" smtClean="0"/>
              <a:t>2.</a:t>
            </a:r>
            <a:r>
              <a:rPr lang="ru-RU" dirty="0" smtClean="0"/>
              <a:t> </a:t>
            </a:r>
            <a:r>
              <a:rPr lang="ru-RU" b="1" dirty="0" smtClean="0"/>
              <a:t>Каким образом изучались перечисленные явления? 1) при раскручивании дисков </a:t>
            </a:r>
            <a:r>
              <a:rPr lang="ru-RU" b="1" dirty="0" err="1" smtClean="0"/>
              <a:t>электрофорной</a:t>
            </a:r>
            <a:r>
              <a:rPr lang="ru-RU" b="1" dirty="0" smtClean="0"/>
              <a:t> машины между шарами проскакивает искра, 2) между грозовыми облаками и землей проходит вспышка молнии.</a:t>
            </a:r>
          </a:p>
          <a:p>
            <a:r>
              <a:rPr lang="ru-RU" b="1" dirty="0" smtClean="0"/>
              <a:t> </a:t>
            </a:r>
          </a:p>
          <a:p>
            <a:r>
              <a:rPr lang="ru-RU" b="1" dirty="0" smtClean="0"/>
              <a:t>А. 1, 2 — в процессе наблюдения. </a:t>
            </a:r>
          </a:p>
          <a:p>
            <a:r>
              <a:rPr lang="ru-RU" b="1" dirty="0" smtClean="0"/>
              <a:t>Б. 1, 2 — опытным путем. </a:t>
            </a:r>
          </a:p>
          <a:p>
            <a:r>
              <a:rPr lang="ru-RU" b="1" dirty="0" smtClean="0"/>
              <a:t>В. 1 — в процессе наблюдения, 2 — опытным путем. </a:t>
            </a:r>
          </a:p>
          <a:p>
            <a:r>
              <a:rPr lang="ru-RU" b="1" dirty="0" smtClean="0"/>
              <a:t>Г. 1 — опытным путем, 2 — в процессе наблюдения.</a:t>
            </a:r>
          </a:p>
          <a:p>
            <a:endParaRPr lang="ru-RU" b="1" dirty="0" smtClean="0"/>
          </a:p>
          <a:p>
            <a:endParaRPr lang="ru-RU" b="1" dirty="0"/>
          </a:p>
        </p:txBody>
      </p:sp>
      <p:pic>
        <p:nvPicPr>
          <p:cNvPr id="4" name="Picture 4" descr="http://dedsanta.narod.ru/aluno01.gif"/>
          <p:cNvPicPr>
            <a:picLocks noChangeAspect="1" noChangeArrowheads="1" noCrop="1"/>
          </p:cNvPicPr>
          <p:nvPr/>
        </p:nvPicPr>
        <p:blipFill>
          <a:blip r:embed="rId2"/>
          <a:srcRect/>
          <a:stretch>
            <a:fillRect/>
          </a:stretch>
        </p:blipFill>
        <p:spPr bwMode="auto">
          <a:xfrm>
            <a:off x="4222840" y="0"/>
            <a:ext cx="896843" cy="1500174"/>
          </a:xfrm>
          <a:prstGeom prst="rect">
            <a:avLst/>
          </a:prstGeom>
          <a:noFill/>
        </p:spPr>
      </p:pic>
      <p:sp>
        <p:nvSpPr>
          <p:cNvPr id="5" name="Прямоугольник 4"/>
          <p:cNvSpPr/>
          <p:nvPr/>
        </p:nvSpPr>
        <p:spPr>
          <a:xfrm>
            <a:off x="0" y="1582341"/>
            <a:ext cx="9144000" cy="2308324"/>
          </a:xfrm>
          <a:prstGeom prst="rect">
            <a:avLst/>
          </a:prstGeom>
        </p:spPr>
        <p:txBody>
          <a:bodyPr wrap="square">
            <a:spAutoFit/>
          </a:bodyPr>
          <a:lstStyle/>
          <a:p>
            <a:pPr marL="342900" indent="-342900">
              <a:buAutoNum type="arabicPeriod"/>
            </a:pPr>
            <a:r>
              <a:rPr lang="ru-RU" b="1" dirty="0" smtClean="0"/>
              <a:t>Каким   образом   изучались   перечисленные   явления?</a:t>
            </a:r>
          </a:p>
          <a:p>
            <a:pPr marL="342900" indent="-342900"/>
            <a:r>
              <a:rPr lang="ru-RU" b="1" dirty="0" smtClean="0"/>
              <a:t> 1) замерзание зимой воды в пруду, 2) вода в стеклянной колбе помещена в холодильную камеру; получен и изучен лед, образовавшийся в колбе.</a:t>
            </a:r>
          </a:p>
          <a:p>
            <a:r>
              <a:rPr lang="ru-RU" b="1" dirty="0" smtClean="0"/>
              <a:t> </a:t>
            </a:r>
          </a:p>
          <a:p>
            <a:r>
              <a:rPr lang="ru-RU" b="1" dirty="0" smtClean="0"/>
              <a:t>         А. 1, 2 — опытным путем. </a:t>
            </a:r>
          </a:p>
          <a:p>
            <a:r>
              <a:rPr lang="ru-RU" b="1" dirty="0" smtClean="0"/>
              <a:t>         Б. 1 — опытным путем, 2 — в процессе наблюдения.</a:t>
            </a:r>
          </a:p>
          <a:p>
            <a:r>
              <a:rPr lang="ru-RU" b="1" dirty="0" smtClean="0"/>
              <a:t>         В. 1 — в процессе наблюдения, 2 — опытным путем.</a:t>
            </a:r>
          </a:p>
          <a:p>
            <a:r>
              <a:rPr lang="ru-RU" b="1" dirty="0" smtClean="0"/>
              <a:t>          Г. 1, 2 — в процессе наблюдения.</a:t>
            </a:r>
          </a:p>
        </p:txBody>
      </p:sp>
      <p:pic>
        <p:nvPicPr>
          <p:cNvPr id="8" name="Рисунок 7" descr="38.gif"/>
          <p:cNvPicPr>
            <a:picLocks noChangeAspect="1"/>
          </p:cNvPicPr>
          <p:nvPr/>
        </p:nvPicPr>
        <p:blipFill>
          <a:blip r:embed="rId3"/>
          <a:srcRect/>
          <a:stretch>
            <a:fillRect/>
          </a:stretch>
        </p:blipFill>
        <p:spPr bwMode="auto">
          <a:xfrm>
            <a:off x="0" y="3000372"/>
            <a:ext cx="714375" cy="714375"/>
          </a:xfrm>
          <a:prstGeom prst="rect">
            <a:avLst/>
          </a:prstGeom>
          <a:noFill/>
          <a:ln w="9525">
            <a:noFill/>
            <a:miter lim="800000"/>
            <a:headEnd/>
            <a:tailEnd/>
          </a:ln>
        </p:spPr>
      </p:pic>
      <p:pic>
        <p:nvPicPr>
          <p:cNvPr id="10" name="Рисунок 9" descr="38.gif"/>
          <p:cNvPicPr>
            <a:picLocks noChangeAspect="1"/>
          </p:cNvPicPr>
          <p:nvPr/>
        </p:nvPicPr>
        <p:blipFill>
          <a:blip r:embed="rId3"/>
          <a:srcRect/>
          <a:stretch>
            <a:fillRect/>
          </a:stretch>
        </p:blipFill>
        <p:spPr bwMode="auto">
          <a:xfrm>
            <a:off x="0" y="5929330"/>
            <a:ext cx="714375"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defRPr/>
            </a:pPr>
            <a:r>
              <a:rPr lang="ru-RU" sz="3200" b="1" dirty="0" smtClean="0"/>
              <a:t>Какие слова обозначают физические тела, а какие – вещество:</a:t>
            </a:r>
            <a:r>
              <a:rPr lang="ru-RU" sz="4000" b="1" dirty="0" smtClean="0"/>
              <a:t> </a:t>
            </a:r>
          </a:p>
        </p:txBody>
      </p:sp>
      <p:sp>
        <p:nvSpPr>
          <p:cNvPr id="82947" name="Rectangle 3"/>
          <p:cNvSpPr>
            <a:spLocks noGrp="1" noChangeArrowheads="1"/>
          </p:cNvSpPr>
          <p:nvPr>
            <p:ph sz="half" idx="1"/>
          </p:nvPr>
        </p:nvSpPr>
        <p:spPr>
          <a:xfrm>
            <a:off x="0" y="1643050"/>
            <a:ext cx="2828916" cy="3186122"/>
          </a:xfrm>
        </p:spPr>
        <p:txBody>
          <a:bodyPr/>
          <a:lstStyle/>
          <a:p>
            <a:pPr eaLnBrk="1" hangingPunct="1">
              <a:defRPr/>
            </a:pPr>
            <a:r>
              <a:rPr lang="ru-RU" b="1" dirty="0" smtClean="0"/>
              <a:t>стол </a:t>
            </a:r>
          </a:p>
          <a:p>
            <a:pPr eaLnBrk="1" hangingPunct="1">
              <a:defRPr/>
            </a:pPr>
            <a:r>
              <a:rPr lang="ru-RU" b="1" dirty="0" smtClean="0"/>
              <a:t>воздух</a:t>
            </a:r>
          </a:p>
          <a:p>
            <a:pPr eaLnBrk="1" hangingPunct="1">
              <a:defRPr/>
            </a:pPr>
            <a:r>
              <a:rPr lang="ru-RU" b="1" dirty="0" smtClean="0"/>
              <a:t>бумага</a:t>
            </a:r>
          </a:p>
          <a:p>
            <a:pPr eaLnBrk="1" hangingPunct="1">
              <a:defRPr/>
            </a:pPr>
            <a:r>
              <a:rPr lang="ru-RU" b="1" dirty="0" smtClean="0"/>
              <a:t>автомобиль </a:t>
            </a:r>
          </a:p>
          <a:p>
            <a:pPr eaLnBrk="1" hangingPunct="1">
              <a:defRPr/>
            </a:pPr>
            <a:r>
              <a:rPr lang="ru-RU" b="1" dirty="0" smtClean="0"/>
              <a:t>вода </a:t>
            </a:r>
          </a:p>
          <a:p>
            <a:pPr eaLnBrk="1" hangingPunct="1">
              <a:defRPr/>
            </a:pPr>
            <a:r>
              <a:rPr lang="ru-RU" b="1" dirty="0" smtClean="0"/>
              <a:t>Земля</a:t>
            </a:r>
          </a:p>
        </p:txBody>
      </p:sp>
      <p:sp>
        <p:nvSpPr>
          <p:cNvPr id="82948" name="Rectangle 4"/>
          <p:cNvSpPr>
            <a:spLocks noGrp="1" noChangeArrowheads="1"/>
          </p:cNvSpPr>
          <p:nvPr>
            <p:ph sz="half" idx="2"/>
          </p:nvPr>
        </p:nvSpPr>
        <p:spPr>
          <a:xfrm>
            <a:off x="6143636" y="1571612"/>
            <a:ext cx="2781320" cy="3400436"/>
          </a:xfrm>
        </p:spPr>
        <p:txBody>
          <a:bodyPr/>
          <a:lstStyle/>
          <a:p>
            <a:pPr eaLnBrk="1" hangingPunct="1">
              <a:defRPr/>
            </a:pPr>
            <a:r>
              <a:rPr lang="ru-RU" b="1" dirty="0" smtClean="0"/>
              <a:t>стекло </a:t>
            </a:r>
          </a:p>
          <a:p>
            <a:pPr eaLnBrk="1" hangingPunct="1">
              <a:defRPr/>
            </a:pPr>
            <a:r>
              <a:rPr lang="ru-RU" b="1" dirty="0" smtClean="0"/>
              <a:t>капля воды </a:t>
            </a:r>
          </a:p>
          <a:p>
            <a:pPr eaLnBrk="1" hangingPunct="1">
              <a:defRPr/>
            </a:pPr>
            <a:r>
              <a:rPr lang="ru-RU" b="1" dirty="0" smtClean="0"/>
              <a:t>книга</a:t>
            </a:r>
          </a:p>
          <a:p>
            <a:pPr eaLnBrk="1" hangingPunct="1">
              <a:defRPr/>
            </a:pPr>
            <a:r>
              <a:rPr lang="ru-RU" b="1" dirty="0" smtClean="0"/>
              <a:t>айсберг</a:t>
            </a:r>
          </a:p>
          <a:p>
            <a:pPr eaLnBrk="1" hangingPunct="1">
              <a:defRPr/>
            </a:pPr>
            <a:r>
              <a:rPr lang="ru-RU" b="1" dirty="0" smtClean="0"/>
              <a:t>железо</a:t>
            </a:r>
          </a:p>
          <a:p>
            <a:pPr eaLnBrk="1" hangingPunct="1">
              <a:defRPr/>
            </a:pPr>
            <a:r>
              <a:rPr lang="ru-RU" b="1" dirty="0" smtClean="0"/>
              <a:t>тетрадь</a:t>
            </a:r>
          </a:p>
        </p:txBody>
      </p:sp>
      <p:pic>
        <p:nvPicPr>
          <p:cNvPr id="5" name="Picture 4" descr="BD00146_"/>
          <p:cNvPicPr>
            <a:picLocks noChangeAspect="1" noChangeArrowheads="1"/>
          </p:cNvPicPr>
          <p:nvPr/>
        </p:nvPicPr>
        <p:blipFill>
          <a:blip r:embed="rId2"/>
          <a:srcRect/>
          <a:stretch>
            <a:fillRect/>
          </a:stretch>
        </p:blipFill>
        <p:spPr bwMode="auto">
          <a:xfrm>
            <a:off x="3071802" y="1928802"/>
            <a:ext cx="2513013" cy="2493962"/>
          </a:xfrm>
          <a:prstGeom prst="rect">
            <a:avLst/>
          </a:prstGeom>
          <a:noFill/>
          <a:ln w="9525">
            <a:noFill/>
            <a:miter lim="800000"/>
            <a:headEnd/>
            <a:tailEnd/>
          </a:ln>
        </p:spPr>
      </p:pic>
      <p:pic>
        <p:nvPicPr>
          <p:cNvPr id="6" name="Picture 4" descr="http://dedsanta.narod.ru/aluno01.gif"/>
          <p:cNvPicPr>
            <a:picLocks noChangeAspect="1" noChangeArrowheads="1" noCrop="1"/>
          </p:cNvPicPr>
          <p:nvPr/>
        </p:nvPicPr>
        <p:blipFill>
          <a:blip r:embed="rId3"/>
          <a:srcRect/>
          <a:stretch>
            <a:fillRect/>
          </a:stretch>
        </p:blipFill>
        <p:spPr bwMode="auto">
          <a:xfrm>
            <a:off x="3786182" y="4572008"/>
            <a:ext cx="1047750" cy="1752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wipe(up)">
                                      <p:cBhvr>
                                        <p:cTn id="7" dur="2000"/>
                                        <p:tgtEl>
                                          <p:spTgt spid="82947">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animEffect transition="in" filter="wipe(up)">
                                      <p:cBhvr>
                                        <p:cTn id="11" dur="2000"/>
                                        <p:tgtEl>
                                          <p:spTgt spid="82947">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animEffect transition="in" filter="wipe(up)">
                                      <p:cBhvr>
                                        <p:cTn id="15" dur="2000"/>
                                        <p:tgtEl>
                                          <p:spTgt spid="82947">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animEffect transition="in" filter="wipe(up)">
                                      <p:cBhvr>
                                        <p:cTn id="19" dur="2000"/>
                                        <p:tgtEl>
                                          <p:spTgt spid="82947">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animEffect transition="in" filter="wipe(up)">
                                      <p:cBhvr>
                                        <p:cTn id="23" dur="2000"/>
                                        <p:tgtEl>
                                          <p:spTgt spid="82947">
                                            <p:txEl>
                                              <p:pRg st="4" end="4"/>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animEffect transition="in" filter="wipe(up)">
                                      <p:cBhvr>
                                        <p:cTn id="27" dur="2000"/>
                                        <p:tgtEl>
                                          <p:spTgt spid="829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2948">
                                            <p:txEl>
                                              <p:pRg st="0" end="0"/>
                                            </p:txEl>
                                          </p:spTgt>
                                        </p:tgtEl>
                                        <p:attrNameLst>
                                          <p:attrName>style.visibility</p:attrName>
                                        </p:attrNameLst>
                                      </p:cBhvr>
                                      <p:to>
                                        <p:strVal val="visible"/>
                                      </p:to>
                                    </p:set>
                                    <p:animEffect transition="in" filter="wipe(up)">
                                      <p:cBhvr>
                                        <p:cTn id="32" dur="2000"/>
                                        <p:tgtEl>
                                          <p:spTgt spid="8294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2948">
                                            <p:txEl>
                                              <p:pRg st="1" end="1"/>
                                            </p:txEl>
                                          </p:spTgt>
                                        </p:tgtEl>
                                        <p:attrNameLst>
                                          <p:attrName>style.visibility</p:attrName>
                                        </p:attrNameLst>
                                      </p:cBhvr>
                                      <p:to>
                                        <p:strVal val="visible"/>
                                      </p:to>
                                    </p:set>
                                    <p:animEffect transition="in" filter="wipe(up)">
                                      <p:cBhvr>
                                        <p:cTn id="37" dur="2000"/>
                                        <p:tgtEl>
                                          <p:spTgt spid="8294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2948">
                                            <p:txEl>
                                              <p:pRg st="2" end="2"/>
                                            </p:txEl>
                                          </p:spTgt>
                                        </p:tgtEl>
                                        <p:attrNameLst>
                                          <p:attrName>style.visibility</p:attrName>
                                        </p:attrNameLst>
                                      </p:cBhvr>
                                      <p:to>
                                        <p:strVal val="visible"/>
                                      </p:to>
                                    </p:set>
                                    <p:animEffect transition="in" filter="wipe(up)">
                                      <p:cBhvr>
                                        <p:cTn id="42" dur="2000"/>
                                        <p:tgtEl>
                                          <p:spTgt spid="8294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2948">
                                            <p:txEl>
                                              <p:pRg st="3" end="3"/>
                                            </p:txEl>
                                          </p:spTgt>
                                        </p:tgtEl>
                                        <p:attrNameLst>
                                          <p:attrName>style.visibility</p:attrName>
                                        </p:attrNameLst>
                                      </p:cBhvr>
                                      <p:to>
                                        <p:strVal val="visible"/>
                                      </p:to>
                                    </p:set>
                                    <p:animEffect transition="in" filter="wipe(up)">
                                      <p:cBhvr>
                                        <p:cTn id="47" dur="2000"/>
                                        <p:tgtEl>
                                          <p:spTgt spid="8294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2948">
                                            <p:txEl>
                                              <p:pRg st="4" end="4"/>
                                            </p:txEl>
                                          </p:spTgt>
                                        </p:tgtEl>
                                        <p:attrNameLst>
                                          <p:attrName>style.visibility</p:attrName>
                                        </p:attrNameLst>
                                      </p:cBhvr>
                                      <p:to>
                                        <p:strVal val="visible"/>
                                      </p:to>
                                    </p:set>
                                    <p:animEffect transition="in" filter="wipe(up)">
                                      <p:cBhvr>
                                        <p:cTn id="52" dur="2000"/>
                                        <p:tgtEl>
                                          <p:spTgt spid="82948">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82948">
                                            <p:txEl>
                                              <p:pRg st="5" end="5"/>
                                            </p:txEl>
                                          </p:spTgt>
                                        </p:tgtEl>
                                        <p:attrNameLst>
                                          <p:attrName>style.visibility</p:attrName>
                                        </p:attrNameLst>
                                      </p:cBhvr>
                                      <p:to>
                                        <p:strVal val="visible"/>
                                      </p:to>
                                    </p:set>
                                    <p:animEffect transition="in" filter="wipe(up)">
                                      <p:cBhvr>
                                        <p:cTn id="57" dur="2000"/>
                                        <p:tgtEl>
                                          <p:spTgt spid="829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P spid="8294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8670"/>
            <a:ext cx="9144000" cy="1200329"/>
          </a:xfrm>
          <a:prstGeom prst="rect">
            <a:avLst/>
          </a:prstGeom>
          <a:noFill/>
        </p:spPr>
        <p:txBody>
          <a:bodyPr wrap="square" rtlCol="0">
            <a:spAutoFit/>
          </a:bodyPr>
          <a:lstStyle/>
          <a:p>
            <a:r>
              <a:rPr lang="ru-RU" b="1" dirty="0" smtClean="0"/>
              <a:t> </a:t>
            </a:r>
          </a:p>
          <a:p>
            <a:r>
              <a:rPr lang="ru-RU" b="1" dirty="0" smtClean="0"/>
              <a:t>   </a:t>
            </a:r>
          </a:p>
          <a:p>
            <a:endParaRPr lang="ru-RU" b="1" dirty="0" smtClean="0"/>
          </a:p>
          <a:p>
            <a:endParaRPr lang="ru-RU" dirty="0"/>
          </a:p>
        </p:txBody>
      </p:sp>
      <p:pic>
        <p:nvPicPr>
          <p:cNvPr id="4" name="Picture 4" descr="http://dedsanta.narod.ru/aluno01.gif"/>
          <p:cNvPicPr>
            <a:picLocks noChangeAspect="1" noChangeArrowheads="1" noCrop="1"/>
          </p:cNvPicPr>
          <p:nvPr/>
        </p:nvPicPr>
        <p:blipFill>
          <a:blip r:embed="rId2"/>
          <a:srcRect/>
          <a:stretch>
            <a:fillRect/>
          </a:stretch>
        </p:blipFill>
        <p:spPr bwMode="auto">
          <a:xfrm>
            <a:off x="4000496" y="0"/>
            <a:ext cx="811428" cy="1357298"/>
          </a:xfrm>
          <a:prstGeom prst="rect">
            <a:avLst/>
          </a:prstGeom>
          <a:noFill/>
        </p:spPr>
      </p:pic>
      <p:sp>
        <p:nvSpPr>
          <p:cNvPr id="5" name="Прямоугольник 4"/>
          <p:cNvSpPr/>
          <p:nvPr/>
        </p:nvSpPr>
        <p:spPr>
          <a:xfrm>
            <a:off x="0" y="5934670"/>
            <a:ext cx="9144000" cy="923330"/>
          </a:xfrm>
          <a:prstGeom prst="rect">
            <a:avLst/>
          </a:prstGeom>
        </p:spPr>
        <p:txBody>
          <a:bodyPr wrap="square">
            <a:spAutoFit/>
          </a:bodyPr>
          <a:lstStyle/>
          <a:p>
            <a:r>
              <a:rPr lang="ru-RU" b="1" dirty="0" smtClean="0"/>
              <a:t>6. Что из перечисленного является физическим телом? 1) Муравей, 2)эхо, 3) линейка.</a:t>
            </a:r>
          </a:p>
          <a:p>
            <a:r>
              <a:rPr lang="ru-RU" b="1" dirty="0" smtClean="0"/>
              <a:t>            А. 1.           В. 3.                 Д. 1, 2.          Ж. 2, 3.</a:t>
            </a:r>
          </a:p>
          <a:p>
            <a:r>
              <a:rPr lang="ru-RU" b="1" dirty="0" smtClean="0"/>
              <a:t>            Б. 2.            Г. 1,2,3.           Е. 1, 3.   </a:t>
            </a:r>
          </a:p>
        </p:txBody>
      </p:sp>
      <p:sp>
        <p:nvSpPr>
          <p:cNvPr id="6" name="Прямоугольник 5"/>
          <p:cNvSpPr/>
          <p:nvPr/>
        </p:nvSpPr>
        <p:spPr>
          <a:xfrm>
            <a:off x="0" y="1571612"/>
            <a:ext cx="9144000" cy="923330"/>
          </a:xfrm>
          <a:prstGeom prst="rect">
            <a:avLst/>
          </a:prstGeom>
        </p:spPr>
        <p:txBody>
          <a:bodyPr wrap="square">
            <a:spAutoFit/>
          </a:bodyPr>
          <a:lstStyle/>
          <a:p>
            <a:r>
              <a:rPr lang="ru-RU" b="1" dirty="0" smtClean="0"/>
              <a:t>1. Что из перечисленного является физическим телом? 1) Температура, 2)мяч, 3) слон. </a:t>
            </a:r>
          </a:p>
          <a:p>
            <a:r>
              <a:rPr lang="ru-RU" b="1" dirty="0" smtClean="0"/>
              <a:t>          А. 1,2, 3.              В. 2.           Д. 1, 2.          Ж. 1, 3.</a:t>
            </a:r>
          </a:p>
          <a:p>
            <a:r>
              <a:rPr lang="ru-RU" b="1" dirty="0" smtClean="0"/>
              <a:t>          Б. 1.                      Г. 3.           Е. 2, 3.   </a:t>
            </a:r>
          </a:p>
        </p:txBody>
      </p:sp>
      <p:sp>
        <p:nvSpPr>
          <p:cNvPr id="7" name="Прямоугольник 6"/>
          <p:cNvSpPr/>
          <p:nvPr/>
        </p:nvSpPr>
        <p:spPr>
          <a:xfrm>
            <a:off x="0" y="2571744"/>
            <a:ext cx="9144000" cy="923330"/>
          </a:xfrm>
          <a:prstGeom prst="rect">
            <a:avLst/>
          </a:prstGeom>
        </p:spPr>
        <p:txBody>
          <a:bodyPr wrap="square">
            <a:spAutoFit/>
          </a:bodyPr>
          <a:lstStyle/>
          <a:p>
            <a:r>
              <a:rPr lang="ru-RU" b="1" dirty="0" smtClean="0"/>
              <a:t>2. Что из перечисленного является веществом? 1) Тетрадь, 2) ветер, 3)фарфор. </a:t>
            </a:r>
          </a:p>
          <a:p>
            <a:r>
              <a:rPr lang="ru-RU" b="1" dirty="0" smtClean="0"/>
              <a:t>          А. 1,2, 3.              В. 2.           Д. 1, 2.          Ж. 1, 3.</a:t>
            </a:r>
          </a:p>
          <a:p>
            <a:r>
              <a:rPr lang="ru-RU" b="1" dirty="0" smtClean="0"/>
              <a:t>          Б. 1.                      Г. 3.           Е. 2, 3.</a:t>
            </a:r>
          </a:p>
        </p:txBody>
      </p:sp>
      <p:sp>
        <p:nvSpPr>
          <p:cNvPr id="8" name="Прямоугольник 7"/>
          <p:cNvSpPr/>
          <p:nvPr/>
        </p:nvSpPr>
        <p:spPr>
          <a:xfrm>
            <a:off x="0" y="3357562"/>
            <a:ext cx="9144000" cy="923330"/>
          </a:xfrm>
          <a:prstGeom prst="rect">
            <a:avLst/>
          </a:prstGeom>
        </p:spPr>
        <p:txBody>
          <a:bodyPr wrap="square">
            <a:spAutoFit/>
          </a:bodyPr>
          <a:lstStyle/>
          <a:p>
            <a:r>
              <a:rPr lang="ru-RU" b="1" dirty="0" smtClean="0"/>
              <a:t>3. Что из перечисленного является физическим телом? 1) Ураган,         2) вода, 3) нож. </a:t>
            </a:r>
          </a:p>
          <a:p>
            <a:r>
              <a:rPr lang="ru-RU" b="1" dirty="0" smtClean="0"/>
              <a:t>         А. 1.          В. 3.             Д. 1, 3.           Ж. 1, 2, 3.</a:t>
            </a:r>
          </a:p>
          <a:p>
            <a:r>
              <a:rPr lang="ru-RU" b="1" dirty="0" smtClean="0"/>
              <a:t>          Б. 2.          Г. 1, 2.          Е. 2, 3. </a:t>
            </a:r>
          </a:p>
        </p:txBody>
      </p:sp>
      <p:sp>
        <p:nvSpPr>
          <p:cNvPr id="9" name="Прямоугольник 8"/>
          <p:cNvSpPr/>
          <p:nvPr/>
        </p:nvSpPr>
        <p:spPr>
          <a:xfrm>
            <a:off x="0" y="4286256"/>
            <a:ext cx="9144000" cy="923330"/>
          </a:xfrm>
          <a:prstGeom prst="rect">
            <a:avLst/>
          </a:prstGeom>
        </p:spPr>
        <p:txBody>
          <a:bodyPr wrap="square">
            <a:spAutoFit/>
          </a:bodyPr>
          <a:lstStyle/>
          <a:p>
            <a:r>
              <a:rPr lang="ru-RU" b="1" dirty="0" smtClean="0"/>
              <a:t>4. Что из перечисленного является веществом? 1) Железо, 2) веревка,    3) бумага. </a:t>
            </a:r>
          </a:p>
          <a:p>
            <a:r>
              <a:rPr lang="ru-RU" b="1" dirty="0" smtClean="0"/>
              <a:t>        А. 1.          В. 3.             Д. 1, 3.           Ж. 1, 2, 3.</a:t>
            </a:r>
          </a:p>
          <a:p>
            <a:r>
              <a:rPr lang="ru-RU" b="1" dirty="0" smtClean="0"/>
              <a:t>          Б. 2.          Г. 1, 2.          Е. 2, 3.</a:t>
            </a:r>
          </a:p>
        </p:txBody>
      </p:sp>
      <p:sp>
        <p:nvSpPr>
          <p:cNvPr id="10" name="Прямоугольник 9"/>
          <p:cNvSpPr/>
          <p:nvPr/>
        </p:nvSpPr>
        <p:spPr>
          <a:xfrm>
            <a:off x="0" y="5072074"/>
            <a:ext cx="9144000" cy="923330"/>
          </a:xfrm>
          <a:prstGeom prst="rect">
            <a:avLst/>
          </a:prstGeom>
        </p:spPr>
        <p:txBody>
          <a:bodyPr wrap="square">
            <a:spAutoFit/>
          </a:bodyPr>
          <a:lstStyle/>
          <a:p>
            <a:r>
              <a:rPr lang="ru-RU" b="1" dirty="0" smtClean="0"/>
              <a:t>5. Что из перечисленного является веществом? 1) Нефть, 2) карандаш, 3)алюминий.</a:t>
            </a:r>
          </a:p>
          <a:p>
            <a:r>
              <a:rPr lang="ru-RU" b="1" dirty="0" smtClean="0"/>
              <a:t>           А. 1,2, 3.         В. 1,2.             Д. 2, 3.           Ж. 1, 3.</a:t>
            </a:r>
          </a:p>
          <a:p>
            <a:r>
              <a:rPr lang="ru-RU" b="1" dirty="0" smtClean="0"/>
              <a:t>            Б. 1.                 Г. 2.                Е. 3. </a:t>
            </a:r>
          </a:p>
        </p:txBody>
      </p:sp>
      <p:pic>
        <p:nvPicPr>
          <p:cNvPr id="17" name="Рисунок 16" descr="38.gif"/>
          <p:cNvPicPr>
            <a:picLocks noChangeAspect="1"/>
          </p:cNvPicPr>
          <p:nvPr/>
        </p:nvPicPr>
        <p:blipFill>
          <a:blip r:embed="rId3"/>
          <a:srcRect/>
          <a:stretch>
            <a:fillRect/>
          </a:stretch>
        </p:blipFill>
        <p:spPr bwMode="auto">
          <a:xfrm>
            <a:off x="3000364" y="2143116"/>
            <a:ext cx="714375" cy="714375"/>
          </a:xfrm>
          <a:prstGeom prst="rect">
            <a:avLst/>
          </a:prstGeom>
          <a:noFill/>
          <a:ln w="9525">
            <a:noFill/>
            <a:miter lim="800000"/>
            <a:headEnd/>
            <a:tailEnd/>
          </a:ln>
        </p:spPr>
      </p:pic>
      <p:pic>
        <p:nvPicPr>
          <p:cNvPr id="19" name="Рисунок 18" descr="38.gif"/>
          <p:cNvPicPr>
            <a:picLocks noChangeAspect="1"/>
          </p:cNvPicPr>
          <p:nvPr/>
        </p:nvPicPr>
        <p:blipFill>
          <a:blip r:embed="rId3"/>
          <a:srcRect/>
          <a:stretch>
            <a:fillRect/>
          </a:stretch>
        </p:blipFill>
        <p:spPr bwMode="auto">
          <a:xfrm>
            <a:off x="1714480" y="2857496"/>
            <a:ext cx="714375" cy="714375"/>
          </a:xfrm>
          <a:prstGeom prst="rect">
            <a:avLst/>
          </a:prstGeom>
          <a:noFill/>
          <a:ln w="9525">
            <a:noFill/>
            <a:miter lim="800000"/>
            <a:headEnd/>
            <a:tailEnd/>
          </a:ln>
        </p:spPr>
      </p:pic>
      <p:pic>
        <p:nvPicPr>
          <p:cNvPr id="21" name="Рисунок 20" descr="38.gif"/>
          <p:cNvPicPr>
            <a:picLocks noChangeAspect="1"/>
          </p:cNvPicPr>
          <p:nvPr/>
        </p:nvPicPr>
        <p:blipFill>
          <a:blip r:embed="rId3"/>
          <a:srcRect/>
          <a:stretch>
            <a:fillRect/>
          </a:stretch>
        </p:blipFill>
        <p:spPr bwMode="auto">
          <a:xfrm>
            <a:off x="1071538" y="3429000"/>
            <a:ext cx="714375" cy="714375"/>
          </a:xfrm>
          <a:prstGeom prst="rect">
            <a:avLst/>
          </a:prstGeom>
          <a:noFill/>
          <a:ln w="9525">
            <a:noFill/>
            <a:miter lim="800000"/>
            <a:headEnd/>
            <a:tailEnd/>
          </a:ln>
        </p:spPr>
      </p:pic>
      <p:pic>
        <p:nvPicPr>
          <p:cNvPr id="23" name="Рисунок 22" descr="38.gif"/>
          <p:cNvPicPr>
            <a:picLocks noChangeAspect="1"/>
          </p:cNvPicPr>
          <p:nvPr/>
        </p:nvPicPr>
        <p:blipFill>
          <a:blip r:embed="rId3"/>
          <a:srcRect/>
          <a:stretch>
            <a:fillRect/>
          </a:stretch>
        </p:blipFill>
        <p:spPr bwMode="auto">
          <a:xfrm>
            <a:off x="2000232" y="4357694"/>
            <a:ext cx="714375" cy="714375"/>
          </a:xfrm>
          <a:prstGeom prst="rect">
            <a:avLst/>
          </a:prstGeom>
          <a:noFill/>
          <a:ln w="9525">
            <a:noFill/>
            <a:miter lim="800000"/>
            <a:headEnd/>
            <a:tailEnd/>
          </a:ln>
        </p:spPr>
      </p:pic>
      <p:pic>
        <p:nvPicPr>
          <p:cNvPr id="24" name="Рисунок 23" descr="38.gif"/>
          <p:cNvPicPr>
            <a:picLocks noChangeAspect="1"/>
          </p:cNvPicPr>
          <p:nvPr/>
        </p:nvPicPr>
        <p:blipFill>
          <a:blip r:embed="rId3"/>
          <a:srcRect/>
          <a:stretch>
            <a:fillRect/>
          </a:stretch>
        </p:blipFill>
        <p:spPr bwMode="auto">
          <a:xfrm>
            <a:off x="4357686" y="5357826"/>
            <a:ext cx="714375" cy="714375"/>
          </a:xfrm>
          <a:prstGeom prst="rect">
            <a:avLst/>
          </a:prstGeom>
          <a:noFill/>
          <a:ln w="9525">
            <a:noFill/>
            <a:miter lim="800000"/>
            <a:headEnd/>
            <a:tailEnd/>
          </a:ln>
        </p:spPr>
      </p:pic>
      <p:pic>
        <p:nvPicPr>
          <p:cNvPr id="16" name="Рисунок 15" descr="38.gif"/>
          <p:cNvPicPr>
            <a:picLocks noChangeAspect="1"/>
          </p:cNvPicPr>
          <p:nvPr/>
        </p:nvPicPr>
        <p:blipFill>
          <a:blip r:embed="rId3"/>
          <a:srcRect/>
          <a:stretch>
            <a:fillRect/>
          </a:stretch>
        </p:blipFill>
        <p:spPr bwMode="auto">
          <a:xfrm>
            <a:off x="3428992" y="6286520"/>
            <a:ext cx="714375" cy="714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2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28802"/>
            <a:ext cx="9144000" cy="2308324"/>
          </a:xfrm>
          <a:prstGeom prst="rect">
            <a:avLst/>
          </a:prstGeom>
          <a:noFill/>
        </p:spPr>
        <p:txBody>
          <a:bodyPr wrap="square" rtlCol="0">
            <a:spAutoFit/>
          </a:bodyPr>
          <a:lstStyle/>
          <a:p>
            <a:pPr marL="342900" indent="-342900">
              <a:buAutoNum type="arabicPeriod"/>
            </a:pPr>
            <a:r>
              <a:rPr lang="ru-RU" b="1" dirty="0" smtClean="0"/>
              <a:t>Каким образом мы получаем знания о явлениях природы?</a:t>
            </a:r>
          </a:p>
          <a:p>
            <a:pPr marL="342900" indent="-342900">
              <a:buAutoNum type="arabicPeriod"/>
            </a:pPr>
            <a:r>
              <a:rPr lang="ru-RU" b="1" dirty="0" smtClean="0"/>
              <a:t>Чем отличаются опыты от наблюдения?</a:t>
            </a:r>
          </a:p>
          <a:p>
            <a:pPr marL="342900" indent="-342900">
              <a:buAutoNum type="arabicPeriod"/>
            </a:pPr>
            <a:r>
              <a:rPr lang="ru-RU" b="1" dirty="0" smtClean="0"/>
              <a:t>Что в физике называют телами?</a:t>
            </a:r>
          </a:p>
          <a:p>
            <a:pPr marL="342900" indent="-342900">
              <a:buAutoNum type="arabicPeriod"/>
            </a:pPr>
            <a:r>
              <a:rPr lang="ru-RU" b="1" dirty="0" smtClean="0"/>
              <a:t>Что такое вещество?</a:t>
            </a:r>
          </a:p>
          <a:p>
            <a:pPr marL="342900" indent="-342900">
              <a:buAutoNum type="arabicPeriod"/>
            </a:pPr>
            <a:r>
              <a:rPr lang="ru-RU" b="1" dirty="0" smtClean="0"/>
              <a:t>Что такое «материя»?</a:t>
            </a:r>
          </a:p>
          <a:p>
            <a:pPr marL="342900" indent="-342900">
              <a:buAutoNum type="arabicPeriod"/>
            </a:pPr>
            <a:r>
              <a:rPr lang="ru-RU" b="1" dirty="0" smtClean="0"/>
              <a:t>Какие виды материи вы знаете?</a:t>
            </a:r>
          </a:p>
          <a:p>
            <a:pPr marL="342900" indent="-342900">
              <a:buAutoNum type="arabicPeriod"/>
            </a:pPr>
            <a:r>
              <a:rPr lang="ru-RU" b="1" dirty="0" smtClean="0"/>
              <a:t>Назовите три способа изучения физических явлений?</a:t>
            </a:r>
          </a:p>
          <a:p>
            <a:pPr marL="342900" indent="-342900">
              <a:buAutoNum type="arabicPeriod"/>
            </a:pPr>
            <a:endParaRPr lang="ru-RU" b="1" dirty="0"/>
          </a:p>
        </p:txBody>
      </p:sp>
      <p:pic>
        <p:nvPicPr>
          <p:cNvPr id="3" name="Picture 4" descr="11в"/>
          <p:cNvPicPr>
            <a:picLocks noChangeAspect="1" noChangeArrowheads="1" noCrop="1"/>
          </p:cNvPicPr>
          <p:nvPr/>
        </p:nvPicPr>
        <p:blipFill>
          <a:blip r:embed="rId2"/>
          <a:srcRect/>
          <a:stretch>
            <a:fillRect/>
          </a:stretch>
        </p:blipFill>
        <p:spPr bwMode="auto">
          <a:xfrm>
            <a:off x="4214810" y="0"/>
            <a:ext cx="1012648" cy="12144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333399"/>
                </a:solidFill>
                <a:effectLst/>
                <a:latin typeface="Arial" pitchFamily="34" charset="0"/>
                <a:ea typeface="Times New Roman" pitchFamily="18" charset="0"/>
              </a:rPr>
              <a:t>Подумайте, как можно изучать физику, откуда появляются у человека знания?</a:t>
            </a:r>
            <a:endParaRPr kumimoji="0" lang="ru-RU" sz="18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6500794" y="428604"/>
            <a:ext cx="2643206" cy="523220"/>
          </a:xfrm>
          <a:prstGeom prst="rect">
            <a:avLst/>
          </a:prstGeom>
          <a:noFill/>
        </p:spPr>
        <p:txBody>
          <a:bodyPr wrap="square" rtlCol="0">
            <a:spAutoFit/>
          </a:bodyPr>
          <a:lstStyle/>
          <a:p>
            <a:pPr algn="ctr"/>
            <a:r>
              <a:rPr lang="ru-RU" sz="2800" b="1" i="1" dirty="0" smtClean="0"/>
              <a:t>Окна в мир:</a:t>
            </a:r>
            <a:endParaRPr lang="ru-RU" sz="2800" dirty="0"/>
          </a:p>
        </p:txBody>
      </p:sp>
      <p:sp>
        <p:nvSpPr>
          <p:cNvPr id="12" name="TextBox 11"/>
          <p:cNvSpPr txBox="1"/>
          <p:nvPr/>
        </p:nvSpPr>
        <p:spPr>
          <a:xfrm>
            <a:off x="6858016" y="1000108"/>
            <a:ext cx="1928826" cy="2585323"/>
          </a:xfrm>
          <a:prstGeom prst="rect">
            <a:avLst/>
          </a:prstGeom>
          <a:noFill/>
          <a:ln w="38100">
            <a:solidFill>
              <a:srgbClr val="7030A0"/>
            </a:solidFill>
          </a:ln>
        </p:spPr>
        <p:txBody>
          <a:bodyPr wrap="square" rtlCol="0">
            <a:spAutoFit/>
          </a:bodyPr>
          <a:lstStyle/>
          <a:p>
            <a:pPr algn="ctr"/>
            <a:r>
              <a:rPr lang="ru-RU" sz="2400" b="1" i="1" dirty="0" smtClean="0"/>
              <a:t>зрение</a:t>
            </a:r>
            <a:endParaRPr lang="ru-RU" sz="2400" b="1" dirty="0" smtClean="0"/>
          </a:p>
          <a:p>
            <a:pPr algn="ctr"/>
            <a:r>
              <a:rPr lang="ru-RU" sz="2400" b="1" i="1" dirty="0" smtClean="0"/>
              <a:t>слух</a:t>
            </a:r>
            <a:endParaRPr lang="ru-RU" sz="2400" b="1" dirty="0" smtClean="0"/>
          </a:p>
          <a:p>
            <a:pPr algn="ctr"/>
            <a:r>
              <a:rPr lang="ru-RU" sz="2400" b="1" i="1" dirty="0" smtClean="0"/>
              <a:t>осязание</a:t>
            </a:r>
            <a:endParaRPr lang="ru-RU" sz="2400" b="1" dirty="0" smtClean="0"/>
          </a:p>
          <a:p>
            <a:pPr algn="ctr"/>
            <a:r>
              <a:rPr lang="ru-RU" sz="2400" b="1" i="1" dirty="0" smtClean="0"/>
              <a:t>обоняние</a:t>
            </a:r>
            <a:endParaRPr lang="ru-RU" sz="2400" b="1" dirty="0" smtClean="0"/>
          </a:p>
          <a:p>
            <a:pPr algn="ctr"/>
            <a:r>
              <a:rPr lang="ru-RU" sz="2400" b="1" i="1" dirty="0" smtClean="0"/>
              <a:t>Вкус</a:t>
            </a:r>
          </a:p>
          <a:p>
            <a:endParaRPr lang="ru-RU" sz="2400" b="1" dirty="0" smtClean="0"/>
          </a:p>
          <a:p>
            <a:endParaRPr lang="ru-RU" dirty="0"/>
          </a:p>
        </p:txBody>
      </p:sp>
      <p:sp>
        <p:nvSpPr>
          <p:cNvPr id="14" name="TextBox 13"/>
          <p:cNvSpPr txBox="1"/>
          <p:nvPr/>
        </p:nvSpPr>
        <p:spPr>
          <a:xfrm>
            <a:off x="1500166" y="5196007"/>
            <a:ext cx="6357982" cy="1661993"/>
          </a:xfrm>
          <a:prstGeom prst="rect">
            <a:avLst/>
          </a:prstGeom>
          <a:noFill/>
          <a:ln w="38100">
            <a:solidFill>
              <a:srgbClr val="FF0000"/>
            </a:solidFill>
          </a:ln>
        </p:spPr>
        <p:txBody>
          <a:bodyPr wrap="square" rtlCol="0">
            <a:spAutoFit/>
          </a:bodyPr>
          <a:lstStyle/>
          <a:p>
            <a:pPr algn="ctr"/>
            <a:r>
              <a:rPr lang="ru-RU" sz="2800" i="1" dirty="0" smtClean="0"/>
              <a:t>«</a:t>
            </a:r>
            <a:r>
              <a:rPr lang="ru-RU" sz="2800" b="1" i="1" dirty="0" smtClean="0"/>
              <a:t>Доверять неразумным ощущениям – свойство грубых душ»     </a:t>
            </a:r>
            <a:endParaRPr lang="ru-RU" sz="2800" b="1" dirty="0" smtClean="0"/>
          </a:p>
          <a:p>
            <a:pPr algn="ctr"/>
            <a:r>
              <a:rPr lang="ru-RU" sz="2800" b="1" i="1" u="sng" dirty="0" smtClean="0"/>
              <a:t>Гераклит</a:t>
            </a:r>
            <a:endParaRPr lang="ru-RU" sz="2800" b="1" dirty="0" smtClean="0"/>
          </a:p>
          <a:p>
            <a:endParaRPr lang="ru-RU" dirty="0"/>
          </a:p>
        </p:txBody>
      </p:sp>
      <p:sp>
        <p:nvSpPr>
          <p:cNvPr id="13" name="TextBox 12"/>
          <p:cNvSpPr txBox="1"/>
          <p:nvPr/>
        </p:nvSpPr>
        <p:spPr>
          <a:xfrm>
            <a:off x="0" y="785794"/>
            <a:ext cx="6572264" cy="1200329"/>
          </a:xfrm>
          <a:prstGeom prst="rect">
            <a:avLst/>
          </a:prstGeom>
          <a:noFill/>
        </p:spPr>
        <p:txBody>
          <a:bodyPr wrap="square" rtlCol="0">
            <a:spAutoFit/>
          </a:bodyPr>
          <a:lstStyle/>
          <a:p>
            <a:pPr algn="ctr"/>
            <a:r>
              <a:rPr lang="ru-RU" b="1" dirty="0" smtClean="0"/>
              <a:t>Всю информацию о Мире человек получает через органы чувств. Зрение слух, осязание, обоняние, вкус – вот наши окна в окружающий мир. Мозг обрабатывает эту информацию и она превращается в знания.</a:t>
            </a:r>
            <a:endParaRPr lang="ru-RU" b="1" dirty="0"/>
          </a:p>
        </p:txBody>
      </p:sp>
      <p:pic>
        <p:nvPicPr>
          <p:cNvPr id="15" name="Picture 8"/>
          <p:cNvPicPr>
            <a:picLocks noChangeAspect="1" noChangeArrowheads="1"/>
          </p:cNvPicPr>
          <p:nvPr/>
        </p:nvPicPr>
        <p:blipFill>
          <a:blip r:embed="rId2"/>
          <a:srcRect/>
          <a:stretch>
            <a:fillRect/>
          </a:stretch>
        </p:blipFill>
        <p:spPr bwMode="auto">
          <a:xfrm>
            <a:off x="2143108" y="2143116"/>
            <a:ext cx="2244948" cy="1500198"/>
          </a:xfrm>
          <a:prstGeom prst="rect">
            <a:avLst/>
          </a:prstGeom>
          <a:noFill/>
          <a:ln w="9525">
            <a:noFill/>
            <a:miter lim="800000"/>
            <a:headEnd/>
            <a:tailEnd/>
          </a:ln>
        </p:spPr>
      </p:pic>
      <p:sp>
        <p:nvSpPr>
          <p:cNvPr id="16" name="TextBox 15"/>
          <p:cNvSpPr txBox="1"/>
          <p:nvPr/>
        </p:nvSpPr>
        <p:spPr>
          <a:xfrm>
            <a:off x="0" y="3857628"/>
            <a:ext cx="9001156" cy="923330"/>
          </a:xfrm>
          <a:prstGeom prst="rect">
            <a:avLst/>
          </a:prstGeom>
          <a:noFill/>
        </p:spPr>
        <p:txBody>
          <a:bodyPr wrap="square" rtlCol="0">
            <a:spAutoFit/>
          </a:bodyPr>
          <a:lstStyle/>
          <a:p>
            <a:pPr algn="ctr"/>
            <a:r>
              <a:rPr lang="ru-RU" b="1" dirty="0" smtClean="0"/>
              <a:t>Так у человека возникают образы тел и явлений. Но органы чувств не совершенны и иногда нам приходится сталкиваться с так называемыми иллюзиями ( зрительными, слуховыми и так далее ).</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wipe(left)">
                                      <p:cBhvr>
                                        <p:cTn id="7" dur="2000"/>
                                        <p:tgtEl>
                                          <p:spTgt spid="460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2000"/>
                                        <p:tgtEl>
                                          <p:spTgt spid="13"/>
                                        </p:tgtEl>
                                      </p:cBhvr>
                                    </p:animEffect>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11" grpId="0"/>
      <p:bldP spid="12" grpId="0" animBg="1"/>
      <p:bldP spid="14" grpId="0" animBg="1"/>
      <p:bldP spid="13"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71480"/>
            <a:ext cx="9144000" cy="2308324"/>
          </a:xfrm>
          <a:prstGeom prst="rect">
            <a:avLst/>
          </a:prstGeom>
          <a:noFill/>
          <a:ln w="38100">
            <a:solidFill>
              <a:srgbClr val="7030A0"/>
            </a:solidFill>
          </a:ln>
        </p:spPr>
        <p:txBody>
          <a:bodyPr wrap="square" rtlCol="0">
            <a:spAutoFit/>
          </a:bodyPr>
          <a:lstStyle/>
          <a:p>
            <a:pPr algn="ctr"/>
            <a:r>
              <a:rPr lang="ru-RU" sz="2400" b="1" dirty="0" smtClean="0"/>
              <a:t> Многие первичные знания появляются из повседневных наблюдений. С этого и начиналась физика. Философы и ученые древней Греции – Аристотель, Герон, Архимед, Птолемей – в основном вели наблюдения. </a:t>
            </a:r>
          </a:p>
          <a:p>
            <a:pPr algn="ctr"/>
            <a:r>
              <a:rPr lang="ru-RU" sz="2400" b="1" dirty="0" smtClean="0"/>
              <a:t>Многократно наблюдая то или иное явление, учёные делают некоторые выводы о закономерностях. </a:t>
            </a:r>
            <a:endParaRPr lang="ru-RU" sz="2400" b="1" dirty="0"/>
          </a:p>
        </p:txBody>
      </p:sp>
      <p:sp>
        <p:nvSpPr>
          <p:cNvPr id="3" name="Прямоугольник 2"/>
          <p:cNvSpPr/>
          <p:nvPr/>
        </p:nvSpPr>
        <p:spPr>
          <a:xfrm>
            <a:off x="2714612" y="0"/>
            <a:ext cx="3500462" cy="584775"/>
          </a:xfrm>
          <a:prstGeom prst="rect">
            <a:avLst/>
          </a:prstGeom>
        </p:spPr>
        <p:txBody>
          <a:bodyPr wrap="square">
            <a:spAutoFit/>
          </a:bodyPr>
          <a:lstStyle/>
          <a:p>
            <a:pPr algn="ctr"/>
            <a:r>
              <a:rPr lang="ru-RU" sz="3200" b="1" dirty="0" smtClean="0">
                <a:solidFill>
                  <a:srgbClr val="00B0F0"/>
                </a:solidFill>
              </a:rPr>
              <a:t>НАБЛЮДЕНИЯ</a:t>
            </a:r>
            <a:endParaRPr lang="ru-RU" sz="3200" dirty="0"/>
          </a:p>
        </p:txBody>
      </p:sp>
      <p:pic>
        <p:nvPicPr>
          <p:cNvPr id="4" name="Picture 8" descr="aristotel2"/>
          <p:cNvPicPr>
            <a:picLocks noChangeAspect="1" noChangeArrowheads="1"/>
          </p:cNvPicPr>
          <p:nvPr/>
        </p:nvPicPr>
        <p:blipFill>
          <a:blip r:embed="rId2"/>
          <a:srcRect/>
          <a:stretch>
            <a:fillRect/>
          </a:stretch>
        </p:blipFill>
        <p:spPr>
          <a:xfrm>
            <a:off x="285721" y="3500438"/>
            <a:ext cx="1928826" cy="2294109"/>
          </a:xfrm>
          <a:prstGeom prst="rect">
            <a:avLst/>
          </a:prstGeom>
          <a:noFill/>
          <a:ln/>
        </p:spPr>
      </p:pic>
      <p:pic>
        <p:nvPicPr>
          <p:cNvPr id="5" name="Picture 9" descr="arhimed"/>
          <p:cNvPicPr>
            <a:picLocks noChangeAspect="1" noChangeArrowheads="1"/>
          </p:cNvPicPr>
          <p:nvPr/>
        </p:nvPicPr>
        <p:blipFill>
          <a:blip r:embed="rId3"/>
          <a:srcRect/>
          <a:stretch>
            <a:fillRect/>
          </a:stretch>
        </p:blipFill>
        <p:spPr bwMode="auto">
          <a:xfrm>
            <a:off x="2571736" y="3500438"/>
            <a:ext cx="1571636" cy="2300438"/>
          </a:xfrm>
          <a:prstGeom prst="rect">
            <a:avLst/>
          </a:prstGeom>
          <a:noFill/>
        </p:spPr>
      </p:pic>
      <p:pic>
        <p:nvPicPr>
          <p:cNvPr id="6" name="Picture 14" descr="Heron_of_Alexandria1"/>
          <p:cNvPicPr>
            <a:picLocks noChangeAspect="1" noChangeArrowheads="1"/>
          </p:cNvPicPr>
          <p:nvPr/>
        </p:nvPicPr>
        <p:blipFill>
          <a:blip r:embed="rId4"/>
          <a:srcRect/>
          <a:stretch>
            <a:fillRect/>
          </a:stretch>
        </p:blipFill>
        <p:spPr>
          <a:xfrm>
            <a:off x="4714876" y="3500438"/>
            <a:ext cx="1785950" cy="2306783"/>
          </a:xfrm>
          <a:prstGeom prst="rect">
            <a:avLst/>
          </a:prstGeom>
          <a:noFill/>
          <a:ln/>
        </p:spPr>
      </p:pic>
      <p:pic>
        <p:nvPicPr>
          <p:cNvPr id="7" name="Picture 15" descr="Image13_7_5a"/>
          <p:cNvPicPr>
            <a:picLocks noChangeAspect="1" noChangeArrowheads="1"/>
          </p:cNvPicPr>
          <p:nvPr/>
        </p:nvPicPr>
        <p:blipFill>
          <a:blip r:embed="rId5"/>
          <a:srcRect/>
          <a:stretch>
            <a:fillRect/>
          </a:stretch>
        </p:blipFill>
        <p:spPr>
          <a:xfrm>
            <a:off x="6929454" y="3500438"/>
            <a:ext cx="1844675" cy="2286000"/>
          </a:xfrm>
          <a:prstGeom prst="rect">
            <a:avLst/>
          </a:prstGeom>
          <a:noFill/>
          <a:ln/>
        </p:spPr>
      </p:pic>
      <p:sp>
        <p:nvSpPr>
          <p:cNvPr id="8" name="Прямоугольник 7"/>
          <p:cNvSpPr/>
          <p:nvPr/>
        </p:nvSpPr>
        <p:spPr>
          <a:xfrm>
            <a:off x="571472" y="6000768"/>
            <a:ext cx="1317861" cy="369332"/>
          </a:xfrm>
          <a:prstGeom prst="rect">
            <a:avLst/>
          </a:prstGeom>
        </p:spPr>
        <p:txBody>
          <a:bodyPr wrap="none">
            <a:spAutoFit/>
          </a:bodyPr>
          <a:lstStyle/>
          <a:p>
            <a:r>
              <a:rPr lang="ru-RU" b="1" dirty="0" smtClean="0"/>
              <a:t>Аристотель</a:t>
            </a:r>
            <a:endParaRPr lang="ru-RU" b="1" dirty="0"/>
          </a:p>
        </p:txBody>
      </p:sp>
      <p:sp>
        <p:nvSpPr>
          <p:cNvPr id="9" name="Прямоугольник 8"/>
          <p:cNvSpPr/>
          <p:nvPr/>
        </p:nvSpPr>
        <p:spPr>
          <a:xfrm>
            <a:off x="2714612" y="6000768"/>
            <a:ext cx="1090811" cy="369332"/>
          </a:xfrm>
          <a:prstGeom prst="rect">
            <a:avLst/>
          </a:prstGeom>
        </p:spPr>
        <p:txBody>
          <a:bodyPr wrap="none">
            <a:spAutoFit/>
          </a:bodyPr>
          <a:lstStyle/>
          <a:p>
            <a:r>
              <a:rPr lang="ru-RU" b="1" dirty="0" smtClean="0"/>
              <a:t>Архимед</a:t>
            </a:r>
            <a:endParaRPr lang="ru-RU" b="1" dirty="0"/>
          </a:p>
        </p:txBody>
      </p:sp>
      <p:sp>
        <p:nvSpPr>
          <p:cNvPr id="10" name="Прямоугольник 9"/>
          <p:cNvSpPr/>
          <p:nvPr/>
        </p:nvSpPr>
        <p:spPr>
          <a:xfrm>
            <a:off x="5286380" y="6000768"/>
            <a:ext cx="753220" cy="369332"/>
          </a:xfrm>
          <a:prstGeom prst="rect">
            <a:avLst/>
          </a:prstGeom>
        </p:spPr>
        <p:txBody>
          <a:bodyPr wrap="none">
            <a:spAutoFit/>
          </a:bodyPr>
          <a:lstStyle/>
          <a:p>
            <a:r>
              <a:rPr lang="ru-RU" b="1" dirty="0" smtClean="0"/>
              <a:t>Герон</a:t>
            </a:r>
            <a:endParaRPr lang="ru-RU" b="1" dirty="0"/>
          </a:p>
        </p:txBody>
      </p:sp>
      <p:sp>
        <p:nvSpPr>
          <p:cNvPr id="11" name="Прямоугольник 10"/>
          <p:cNvSpPr/>
          <p:nvPr/>
        </p:nvSpPr>
        <p:spPr>
          <a:xfrm>
            <a:off x="7215206" y="6000768"/>
            <a:ext cx="1182183" cy="369332"/>
          </a:xfrm>
          <a:prstGeom prst="rect">
            <a:avLst/>
          </a:prstGeom>
        </p:spPr>
        <p:txBody>
          <a:bodyPr wrap="none">
            <a:spAutoFit/>
          </a:bodyPr>
          <a:lstStyle/>
          <a:p>
            <a:r>
              <a:rPr lang="ru-RU" b="1" dirty="0" smtClean="0"/>
              <a:t>Птолемей</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357166"/>
            <a:ext cx="7715304" cy="1231106"/>
          </a:xfrm>
          <a:prstGeom prst="rect">
            <a:avLst/>
          </a:prstGeom>
          <a:noFill/>
          <a:ln>
            <a:solidFill>
              <a:srgbClr val="FF0000"/>
            </a:solidFill>
          </a:ln>
        </p:spPr>
        <p:txBody>
          <a:bodyPr wrap="square" rtlCol="0">
            <a:spAutoFit/>
          </a:bodyPr>
          <a:lstStyle/>
          <a:p>
            <a:pPr algn="ctr"/>
            <a:r>
              <a:rPr lang="ru-RU" sz="2800" b="1" dirty="0" smtClean="0"/>
              <a:t>Но только наблюдений обычно бывает недостаточно. </a:t>
            </a:r>
          </a:p>
          <a:p>
            <a:pPr algn="ctr"/>
            <a:endParaRPr lang="ru-RU" dirty="0"/>
          </a:p>
        </p:txBody>
      </p:sp>
      <p:pic>
        <p:nvPicPr>
          <p:cNvPr id="62466" name="Picture 2"/>
          <p:cNvPicPr>
            <a:picLocks noChangeAspect="1" noChangeArrowheads="1"/>
          </p:cNvPicPr>
          <p:nvPr/>
        </p:nvPicPr>
        <p:blipFill>
          <a:blip r:embed="rId2"/>
          <a:srcRect/>
          <a:stretch>
            <a:fillRect/>
          </a:stretch>
        </p:blipFill>
        <p:spPr bwMode="auto">
          <a:xfrm>
            <a:off x="3357554" y="2643182"/>
            <a:ext cx="2057400" cy="1503362"/>
          </a:xfrm>
          <a:prstGeom prst="rect">
            <a:avLst/>
          </a:prstGeom>
          <a:noFill/>
          <a:ln w="9525">
            <a:solidFill>
              <a:schemeClr val="accent6"/>
            </a:solidFill>
            <a:miter lim="800000"/>
            <a:headEnd/>
            <a:tailEnd/>
          </a:ln>
        </p:spPr>
      </p:pic>
      <p:sp>
        <p:nvSpPr>
          <p:cNvPr id="4" name="TextBox 3"/>
          <p:cNvSpPr txBox="1"/>
          <p:nvPr/>
        </p:nvSpPr>
        <p:spPr>
          <a:xfrm>
            <a:off x="1071538" y="4857760"/>
            <a:ext cx="6858048" cy="954107"/>
          </a:xfrm>
          <a:prstGeom prst="rect">
            <a:avLst/>
          </a:prstGeom>
          <a:solidFill>
            <a:srgbClr val="FFFF00"/>
          </a:solidFill>
          <a:ln w="38100">
            <a:solidFill>
              <a:schemeClr val="accent1"/>
            </a:solidFill>
          </a:ln>
        </p:spPr>
        <p:txBody>
          <a:bodyPr wrap="square" rtlCol="0">
            <a:spAutoFit/>
          </a:bodyPr>
          <a:lstStyle/>
          <a:p>
            <a:pPr algn="ctr"/>
            <a:r>
              <a:rPr lang="ru-RU" sz="2800" b="1" i="1" dirty="0" smtClean="0"/>
              <a:t>Задавать вопросы природе на её языке вещей и событий.</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0166" y="0"/>
            <a:ext cx="6286544" cy="2092881"/>
          </a:xfrm>
          <a:prstGeom prst="rect">
            <a:avLst/>
          </a:prstGeom>
          <a:noFill/>
          <a:ln w="38100">
            <a:solidFill>
              <a:srgbClr val="7030A0"/>
            </a:solidFill>
          </a:ln>
        </p:spPr>
        <p:txBody>
          <a:bodyPr wrap="square" rtlCol="0">
            <a:spAutoFit/>
          </a:bodyPr>
          <a:lstStyle/>
          <a:p>
            <a:pPr algn="ctr"/>
            <a:r>
              <a:rPr lang="ru-RU" sz="2800" b="1" i="1" dirty="0" smtClean="0">
                <a:solidFill>
                  <a:srgbClr val="7030A0"/>
                </a:solidFill>
              </a:rPr>
              <a:t>«Знания, не проверенные опытом,</a:t>
            </a:r>
            <a:endParaRPr lang="ru-RU" sz="2800" b="1" dirty="0" smtClean="0">
              <a:solidFill>
                <a:srgbClr val="7030A0"/>
              </a:solidFill>
            </a:endParaRPr>
          </a:p>
          <a:p>
            <a:pPr algn="ctr"/>
            <a:r>
              <a:rPr lang="ru-RU" sz="2800" b="1" i="1" dirty="0" smtClean="0">
                <a:solidFill>
                  <a:srgbClr val="7030A0"/>
                </a:solidFill>
              </a:rPr>
              <a:t>матерью всякой достоверности, </a:t>
            </a:r>
            <a:endParaRPr lang="ru-RU" sz="2800" b="1" dirty="0" smtClean="0">
              <a:solidFill>
                <a:srgbClr val="7030A0"/>
              </a:solidFill>
            </a:endParaRPr>
          </a:p>
          <a:p>
            <a:pPr algn="ctr"/>
            <a:r>
              <a:rPr lang="ru-RU" sz="2800" b="1" i="1" dirty="0" smtClean="0">
                <a:solidFill>
                  <a:srgbClr val="7030A0"/>
                </a:solidFill>
              </a:rPr>
              <a:t>бесплодны и полны ошибок»                  </a:t>
            </a:r>
            <a:endParaRPr lang="ru-RU" sz="2800" b="1" dirty="0" smtClean="0">
              <a:solidFill>
                <a:srgbClr val="7030A0"/>
              </a:solidFill>
            </a:endParaRPr>
          </a:p>
          <a:p>
            <a:pPr algn="ctr"/>
            <a:r>
              <a:rPr lang="ru-RU" sz="2800" b="1" i="1" u="sng" dirty="0" smtClean="0">
                <a:solidFill>
                  <a:srgbClr val="7030A0"/>
                </a:solidFill>
              </a:rPr>
              <a:t>Л. да Винчи </a:t>
            </a:r>
            <a:endParaRPr lang="ru-RU" sz="2800" b="1" dirty="0" smtClean="0">
              <a:solidFill>
                <a:srgbClr val="7030A0"/>
              </a:solidFill>
            </a:endParaRPr>
          </a:p>
          <a:p>
            <a:pPr algn="ctr"/>
            <a:endParaRPr lang="ru-RU" dirty="0"/>
          </a:p>
        </p:txBody>
      </p:sp>
      <p:sp>
        <p:nvSpPr>
          <p:cNvPr id="3" name="TextBox 2"/>
          <p:cNvSpPr txBox="1"/>
          <p:nvPr/>
        </p:nvSpPr>
        <p:spPr>
          <a:xfrm>
            <a:off x="0" y="2214554"/>
            <a:ext cx="9144000" cy="1600438"/>
          </a:xfrm>
          <a:prstGeom prst="rect">
            <a:avLst/>
          </a:prstGeom>
          <a:noFill/>
          <a:ln w="38100">
            <a:solidFill>
              <a:srgbClr val="FFFF00"/>
            </a:solidFill>
          </a:ln>
        </p:spPr>
        <p:txBody>
          <a:bodyPr wrap="square" rtlCol="0">
            <a:spAutoFit/>
          </a:bodyPr>
          <a:lstStyle/>
          <a:p>
            <a:pPr algn="ctr"/>
            <a:r>
              <a:rPr lang="ru-RU" sz="2000" b="1" dirty="0" smtClean="0"/>
              <a:t>Часто учёные воспроизводят интересующие их явления искусственно, специально для изучения или, как принято называть, ставят опыты.  Это второй и главный способ изучения физических явлений. Поэтому физику часто называют опытной или экспериментальной наукой. </a:t>
            </a:r>
          </a:p>
          <a:p>
            <a:endParaRPr lang="ru-RU" dirty="0"/>
          </a:p>
        </p:txBody>
      </p:sp>
      <p:sp>
        <p:nvSpPr>
          <p:cNvPr id="4" name="Прямоугольник 3"/>
          <p:cNvSpPr/>
          <p:nvPr/>
        </p:nvSpPr>
        <p:spPr>
          <a:xfrm>
            <a:off x="2071670" y="3857628"/>
            <a:ext cx="5000660" cy="2308324"/>
          </a:xfrm>
          <a:prstGeom prst="rect">
            <a:avLst/>
          </a:prstGeom>
        </p:spPr>
        <p:txBody>
          <a:bodyPr wrap="square">
            <a:spAutoFit/>
          </a:bodyPr>
          <a:lstStyle/>
          <a:p>
            <a:pPr algn="ctr"/>
            <a:r>
              <a:rPr lang="ru-RU" b="1" dirty="0" smtClean="0"/>
              <a:t>Поиски учёными истины – это большой, напряжённый труд. Десять лет напряжённого труда понадобилось Фарадею для того, чтобы получить электрический ток с помощью магнита, тысячи опытов были проведены Лодыгиным и Эдисоном, пока им удалось сделать пригодную для освещения электрическую лампочку. </a:t>
            </a:r>
          </a:p>
        </p:txBody>
      </p:sp>
      <p:pic>
        <p:nvPicPr>
          <p:cNvPr id="5" name="Рисунок 4" descr="003.gif"/>
          <p:cNvPicPr>
            <a:picLocks noChangeAspect="1"/>
          </p:cNvPicPr>
          <p:nvPr/>
        </p:nvPicPr>
        <p:blipFill>
          <a:blip r:embed="rId2">
            <a:lum contrast="40000"/>
          </a:blip>
          <a:stretch>
            <a:fillRect/>
          </a:stretch>
        </p:blipFill>
        <p:spPr>
          <a:xfrm>
            <a:off x="214282" y="5572140"/>
            <a:ext cx="2143172" cy="111444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3" descr="Лампа Лодыгина"/>
          <p:cNvPicPr>
            <a:picLocks noChangeAspect="1" noChangeArrowheads="1"/>
          </p:cNvPicPr>
          <p:nvPr/>
        </p:nvPicPr>
        <p:blipFill>
          <a:blip r:embed="rId3"/>
          <a:srcRect/>
          <a:stretch>
            <a:fillRect/>
          </a:stretch>
        </p:blipFill>
        <p:spPr bwMode="auto">
          <a:xfrm>
            <a:off x="7215206" y="4184197"/>
            <a:ext cx="1928794" cy="2673803"/>
          </a:xfrm>
          <a:prstGeom prst="rect">
            <a:avLst/>
          </a:prstGeom>
          <a:noFill/>
          <a:ln w="9525">
            <a:solidFill>
              <a:srgbClr val="FFFF00"/>
            </a:solidFill>
            <a:miter lim="800000"/>
            <a:headEnd/>
            <a:tailEnd/>
          </a:ln>
        </p:spPr>
      </p:pic>
      <p:pic>
        <p:nvPicPr>
          <p:cNvPr id="7" name="Picture 11" descr="AG00005_"/>
          <p:cNvPicPr>
            <a:picLocks noChangeAspect="1" noChangeArrowheads="1" noCrop="1"/>
          </p:cNvPicPr>
          <p:nvPr/>
        </p:nvPicPr>
        <p:blipFill>
          <a:blip r:embed="rId4"/>
          <a:srcRect/>
          <a:stretch>
            <a:fillRect/>
          </a:stretch>
        </p:blipFill>
        <p:spPr bwMode="auto">
          <a:xfrm flipH="1">
            <a:off x="6000760" y="5786406"/>
            <a:ext cx="1071594" cy="1071594"/>
          </a:xfrm>
          <a:prstGeom prst="rect">
            <a:avLst/>
          </a:prstGeom>
          <a:noFill/>
          <a:ln w="9525">
            <a:solidFill>
              <a:srgbClr val="FF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0"/>
                                        <p:tgtEl>
                                          <p:spTgt spid="4"/>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2000"/>
                                        <p:tgtEl>
                                          <p:spTgt spid="5"/>
                                        </p:tgtEl>
                                      </p:cBhvr>
                                    </p:animEffect>
                                  </p:childTnLst>
                                </p:cTn>
                              </p:par>
                            </p:childTnLst>
                          </p:cTn>
                        </p:par>
                        <p:par>
                          <p:cTn id="22" fill="hold">
                            <p:stCondLst>
                              <p:cond delay="4000"/>
                            </p:stCondLst>
                            <p:childTnLst>
                              <p:par>
                                <p:cTn id="23" presetID="2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par>
                          <p:cTn id="26" fill="hold">
                            <p:stCondLst>
                              <p:cond delay="4500"/>
                            </p:stCondLst>
                            <p:childTnLst>
                              <p:par>
                                <p:cTn id="27" presetID="2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sz="quarter"/>
          </p:nvPr>
        </p:nvSpPr>
        <p:spPr>
          <a:xfrm>
            <a:off x="2071670" y="304800"/>
            <a:ext cx="4714908" cy="1431925"/>
          </a:xfrm>
          <a:ln w="38100">
            <a:solidFill>
              <a:srgbClr val="FF0000"/>
            </a:solidFill>
          </a:ln>
        </p:spPr>
        <p:txBody>
          <a:bodyPr/>
          <a:lstStyle/>
          <a:p>
            <a:pPr algn="ctr"/>
            <a:r>
              <a:rPr lang="ru-RU" b="1" dirty="0">
                <a:solidFill>
                  <a:schemeClr val="accent2"/>
                </a:solidFill>
              </a:rPr>
              <a:t>ОПЫТЫ</a:t>
            </a:r>
          </a:p>
        </p:txBody>
      </p:sp>
      <p:pic>
        <p:nvPicPr>
          <p:cNvPr id="37897" name="Picture 9" descr="Galilei"/>
          <p:cNvPicPr>
            <a:picLocks noGrp="1" noChangeAspect="1" noChangeArrowheads="1"/>
          </p:cNvPicPr>
          <p:nvPr>
            <p:ph sz="quarter" idx="1"/>
          </p:nvPr>
        </p:nvPicPr>
        <p:blipFill>
          <a:blip r:embed="rId2"/>
          <a:stretch>
            <a:fillRect/>
          </a:stretch>
        </p:blipFill>
        <p:spPr>
          <a:xfrm>
            <a:off x="6786578" y="2357430"/>
            <a:ext cx="1771650" cy="1971675"/>
          </a:xfrm>
          <a:noFill/>
          <a:ln/>
        </p:spPr>
      </p:pic>
      <p:pic>
        <p:nvPicPr>
          <p:cNvPr id="37898" name="Picture 10" descr="Descartes"/>
          <p:cNvPicPr>
            <a:picLocks noGrp="1" noChangeAspect="1" noChangeArrowheads="1"/>
          </p:cNvPicPr>
          <p:nvPr>
            <p:ph sz="quarter" idx="2"/>
          </p:nvPr>
        </p:nvPicPr>
        <p:blipFill>
          <a:blip r:embed="rId3"/>
          <a:srcRect/>
          <a:stretch>
            <a:fillRect/>
          </a:stretch>
        </p:blipFill>
        <p:spPr>
          <a:xfrm>
            <a:off x="914400" y="1905000"/>
            <a:ext cx="1917700" cy="2133600"/>
          </a:xfrm>
          <a:noFill/>
          <a:ln/>
        </p:spPr>
      </p:pic>
      <p:pic>
        <p:nvPicPr>
          <p:cNvPr id="37900" name="Picture 12" descr="bpascal"/>
          <p:cNvPicPr>
            <a:picLocks noGrp="1" noChangeAspect="1" noChangeArrowheads="1"/>
          </p:cNvPicPr>
          <p:nvPr>
            <p:ph sz="quarter" idx="3"/>
          </p:nvPr>
        </p:nvPicPr>
        <p:blipFill>
          <a:blip r:embed="rId4"/>
          <a:srcRect/>
          <a:stretch>
            <a:fillRect/>
          </a:stretch>
        </p:blipFill>
        <p:spPr>
          <a:xfrm>
            <a:off x="2895600" y="2743200"/>
            <a:ext cx="1793875" cy="2133600"/>
          </a:xfrm>
          <a:noFill/>
          <a:ln/>
        </p:spPr>
      </p:pic>
      <p:pic>
        <p:nvPicPr>
          <p:cNvPr id="37903" name="Picture 15" descr="torichel"/>
          <p:cNvPicPr>
            <a:picLocks noChangeAspect="1" noChangeArrowheads="1"/>
          </p:cNvPicPr>
          <p:nvPr/>
        </p:nvPicPr>
        <p:blipFill>
          <a:blip r:embed="rId5"/>
          <a:srcRect/>
          <a:stretch>
            <a:fillRect/>
          </a:stretch>
        </p:blipFill>
        <p:spPr bwMode="auto">
          <a:xfrm>
            <a:off x="4876800" y="3581400"/>
            <a:ext cx="1758950" cy="2133600"/>
          </a:xfrm>
          <a:prstGeom prst="rect">
            <a:avLst/>
          </a:prstGeom>
          <a:noFill/>
        </p:spPr>
      </p:pic>
      <p:sp>
        <p:nvSpPr>
          <p:cNvPr id="37904" name="Text Box 16"/>
          <p:cNvSpPr txBox="1">
            <a:spLocks noChangeArrowheads="1"/>
          </p:cNvSpPr>
          <p:nvPr/>
        </p:nvSpPr>
        <p:spPr bwMode="auto">
          <a:xfrm>
            <a:off x="1066800" y="4038600"/>
            <a:ext cx="1423723" cy="369332"/>
          </a:xfrm>
          <a:prstGeom prst="rect">
            <a:avLst/>
          </a:prstGeom>
          <a:noFill/>
          <a:ln w="9525">
            <a:noFill/>
            <a:miter lim="800000"/>
            <a:headEnd/>
            <a:tailEnd/>
          </a:ln>
          <a:effectLst/>
        </p:spPr>
        <p:txBody>
          <a:bodyPr wrap="none">
            <a:spAutoFit/>
          </a:bodyPr>
          <a:lstStyle/>
          <a:p>
            <a:r>
              <a:rPr lang="ru-RU" b="1" i="0" dirty="0"/>
              <a:t>Рене Декарт</a:t>
            </a:r>
          </a:p>
        </p:txBody>
      </p:sp>
      <p:sp>
        <p:nvSpPr>
          <p:cNvPr id="37905" name="Text Box 17"/>
          <p:cNvSpPr txBox="1">
            <a:spLocks noChangeArrowheads="1"/>
          </p:cNvSpPr>
          <p:nvPr/>
        </p:nvSpPr>
        <p:spPr bwMode="auto">
          <a:xfrm>
            <a:off x="2895600" y="4953000"/>
            <a:ext cx="1517018" cy="369332"/>
          </a:xfrm>
          <a:prstGeom prst="rect">
            <a:avLst/>
          </a:prstGeom>
          <a:noFill/>
          <a:ln w="9525">
            <a:noFill/>
            <a:miter lim="800000"/>
            <a:headEnd/>
            <a:tailEnd/>
          </a:ln>
          <a:effectLst/>
        </p:spPr>
        <p:txBody>
          <a:bodyPr wrap="none">
            <a:spAutoFit/>
          </a:bodyPr>
          <a:lstStyle/>
          <a:p>
            <a:r>
              <a:rPr lang="ru-RU" b="1" i="0" dirty="0"/>
              <a:t>Блез Паскаль</a:t>
            </a:r>
          </a:p>
        </p:txBody>
      </p:sp>
      <p:sp>
        <p:nvSpPr>
          <p:cNvPr id="37906" name="Text Box 18"/>
          <p:cNvSpPr txBox="1">
            <a:spLocks noChangeArrowheads="1"/>
          </p:cNvSpPr>
          <p:nvPr/>
        </p:nvSpPr>
        <p:spPr bwMode="auto">
          <a:xfrm>
            <a:off x="4745038" y="5746750"/>
            <a:ext cx="1626471" cy="646331"/>
          </a:xfrm>
          <a:prstGeom prst="rect">
            <a:avLst/>
          </a:prstGeom>
          <a:noFill/>
          <a:ln w="9525">
            <a:noFill/>
            <a:miter lim="800000"/>
            <a:headEnd/>
            <a:tailEnd/>
          </a:ln>
          <a:effectLst/>
        </p:spPr>
        <p:txBody>
          <a:bodyPr wrap="none">
            <a:spAutoFit/>
          </a:bodyPr>
          <a:lstStyle/>
          <a:p>
            <a:pPr algn="ctr"/>
            <a:r>
              <a:rPr lang="ru-RU" b="1" i="0" dirty="0" err="1"/>
              <a:t>Эванджелиста</a:t>
            </a:r>
            <a:endParaRPr lang="ru-RU" b="1" i="0" dirty="0"/>
          </a:p>
          <a:p>
            <a:pPr algn="ctr"/>
            <a:r>
              <a:rPr lang="ru-RU" b="1" i="0" dirty="0"/>
              <a:t>Торричелли</a:t>
            </a:r>
          </a:p>
        </p:txBody>
      </p:sp>
      <p:sp>
        <p:nvSpPr>
          <p:cNvPr id="37907" name="Text Box 19"/>
          <p:cNvSpPr txBox="1">
            <a:spLocks noChangeArrowheads="1"/>
          </p:cNvSpPr>
          <p:nvPr/>
        </p:nvSpPr>
        <p:spPr bwMode="auto">
          <a:xfrm>
            <a:off x="6781800" y="4495800"/>
            <a:ext cx="1423082" cy="646331"/>
          </a:xfrm>
          <a:prstGeom prst="rect">
            <a:avLst/>
          </a:prstGeom>
          <a:noFill/>
          <a:ln w="9525">
            <a:noFill/>
            <a:miter lim="800000"/>
            <a:headEnd/>
            <a:tailEnd/>
          </a:ln>
          <a:effectLst/>
        </p:spPr>
        <p:txBody>
          <a:bodyPr wrap="none">
            <a:spAutoFit/>
          </a:bodyPr>
          <a:lstStyle/>
          <a:p>
            <a:r>
              <a:rPr lang="ru-RU" b="1" i="0" dirty="0"/>
              <a:t>Галилео</a:t>
            </a:r>
          </a:p>
          <a:p>
            <a:r>
              <a:rPr lang="ru-RU" b="1" i="0" dirty="0"/>
              <a:t>        Галилей</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898"/>
                                        </p:tgtEl>
                                        <p:attrNameLst>
                                          <p:attrName>style.visibility</p:attrName>
                                        </p:attrNameLst>
                                      </p:cBhvr>
                                      <p:to>
                                        <p:strVal val="visible"/>
                                      </p:to>
                                    </p:set>
                                    <p:animEffect transition="in" filter="wipe(left)">
                                      <p:cBhvr>
                                        <p:cTn id="7" dur="500"/>
                                        <p:tgtEl>
                                          <p:spTgt spid="3789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904"/>
                                        </p:tgtEl>
                                        <p:attrNameLst>
                                          <p:attrName>style.visibility</p:attrName>
                                        </p:attrNameLst>
                                      </p:cBhvr>
                                      <p:to>
                                        <p:strVal val="visible"/>
                                      </p:to>
                                    </p:set>
                                    <p:animEffect transition="in" filter="wipe(left)">
                                      <p:cBhvr>
                                        <p:cTn id="11" dur="500"/>
                                        <p:tgtEl>
                                          <p:spTgt spid="3790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7900"/>
                                        </p:tgtEl>
                                        <p:attrNameLst>
                                          <p:attrName>style.visibility</p:attrName>
                                        </p:attrNameLst>
                                      </p:cBhvr>
                                      <p:to>
                                        <p:strVal val="visible"/>
                                      </p:to>
                                    </p:set>
                                    <p:animEffect transition="in" filter="wipe(left)">
                                      <p:cBhvr>
                                        <p:cTn id="15" dur="500"/>
                                        <p:tgtEl>
                                          <p:spTgt spid="3790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905"/>
                                        </p:tgtEl>
                                        <p:attrNameLst>
                                          <p:attrName>style.visibility</p:attrName>
                                        </p:attrNameLst>
                                      </p:cBhvr>
                                      <p:to>
                                        <p:strVal val="visible"/>
                                      </p:to>
                                    </p:set>
                                    <p:animEffect transition="in" filter="wipe(left)">
                                      <p:cBhvr>
                                        <p:cTn id="19" dur="500"/>
                                        <p:tgtEl>
                                          <p:spTgt spid="3790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7903"/>
                                        </p:tgtEl>
                                        <p:attrNameLst>
                                          <p:attrName>style.visibility</p:attrName>
                                        </p:attrNameLst>
                                      </p:cBhvr>
                                      <p:to>
                                        <p:strVal val="visible"/>
                                      </p:to>
                                    </p:set>
                                    <p:animEffect transition="in" filter="wipe(left)">
                                      <p:cBhvr>
                                        <p:cTn id="23" dur="500"/>
                                        <p:tgtEl>
                                          <p:spTgt spid="3790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7906"/>
                                        </p:tgtEl>
                                        <p:attrNameLst>
                                          <p:attrName>style.visibility</p:attrName>
                                        </p:attrNameLst>
                                      </p:cBhvr>
                                      <p:to>
                                        <p:strVal val="visible"/>
                                      </p:to>
                                    </p:set>
                                    <p:animEffect transition="in" filter="wipe(left)">
                                      <p:cBhvr>
                                        <p:cTn id="27" dur="500"/>
                                        <p:tgtEl>
                                          <p:spTgt spid="3790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897"/>
                                        </p:tgtEl>
                                        <p:attrNameLst>
                                          <p:attrName>style.visibility</p:attrName>
                                        </p:attrNameLst>
                                      </p:cBhvr>
                                      <p:to>
                                        <p:strVal val="visible"/>
                                      </p:to>
                                    </p:set>
                                    <p:animEffect transition="in" filter="wipe(left)">
                                      <p:cBhvr>
                                        <p:cTn id="31" dur="500"/>
                                        <p:tgtEl>
                                          <p:spTgt spid="3789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7907"/>
                                        </p:tgtEl>
                                        <p:attrNameLst>
                                          <p:attrName>style.visibility</p:attrName>
                                        </p:attrNameLst>
                                      </p:cBhvr>
                                      <p:to>
                                        <p:strVal val="visible"/>
                                      </p:to>
                                    </p:set>
                                    <p:animEffect transition="in" filter="wipe(left)">
                                      <p:cBhvr>
                                        <p:cTn id="35"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p:bldP spid="37905" grpId="0"/>
      <p:bldP spid="37906" grpId="0"/>
      <p:bldP spid="379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0" y="2143116"/>
            <a:ext cx="2679424" cy="2857520"/>
          </a:xfrm>
          <a:prstGeom prst="rect">
            <a:avLst/>
          </a:prstGeom>
          <a:noFill/>
          <a:ln w="9525">
            <a:noFill/>
            <a:miter lim="800000"/>
            <a:headEnd/>
            <a:tailEnd/>
          </a:ln>
        </p:spPr>
      </p:pic>
      <p:sp>
        <p:nvSpPr>
          <p:cNvPr id="3" name="TextBox 2"/>
          <p:cNvSpPr txBox="1"/>
          <p:nvPr/>
        </p:nvSpPr>
        <p:spPr>
          <a:xfrm>
            <a:off x="2714612" y="2000240"/>
            <a:ext cx="6143668" cy="3139321"/>
          </a:xfrm>
          <a:prstGeom prst="rect">
            <a:avLst/>
          </a:prstGeom>
          <a:noFill/>
          <a:ln w="38100">
            <a:solidFill>
              <a:srgbClr val="00B0F0"/>
            </a:solidFill>
          </a:ln>
        </p:spPr>
        <p:txBody>
          <a:bodyPr wrap="square" rtlCol="0">
            <a:spAutoFit/>
          </a:bodyPr>
          <a:lstStyle/>
          <a:p>
            <a:pPr algn="ctr"/>
            <a:r>
              <a:rPr lang="ru-RU" sz="2000" b="1" dirty="0" smtClean="0"/>
              <a:t>В любом явлении можно заметить закономерность. Так, например, шарик, скатываясь по желобу, вначале движется медленно, затем всё быстрее. При детальном изучении этого движения нам пришлось бы измерять время, длину, путь, проходимый шариком за это время, вычислять скорости движения. </a:t>
            </a:r>
            <a:r>
              <a:rPr lang="ru-RU" sz="2000" b="1" i="1" dirty="0" smtClean="0"/>
              <a:t>Математические вычисления и расчёты – это третий важный способ изучения физических явлений.</a:t>
            </a:r>
          </a:p>
          <a:p>
            <a:endParaRPr lang="ru-RU" dirty="0"/>
          </a:p>
        </p:txBody>
      </p:sp>
      <p:sp>
        <p:nvSpPr>
          <p:cNvPr id="4" name="Прямоугольник 3"/>
          <p:cNvSpPr/>
          <p:nvPr/>
        </p:nvSpPr>
        <p:spPr>
          <a:xfrm>
            <a:off x="1643042" y="0"/>
            <a:ext cx="6275499" cy="1754326"/>
          </a:xfrm>
          <a:prstGeom prst="rect">
            <a:avLst/>
          </a:prstGeom>
          <a:noFill/>
          <a:ln w="38100">
            <a:solidFill>
              <a:srgbClr val="FF0000"/>
            </a:solidFill>
          </a:ln>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Математика царица</a:t>
            </a:r>
          </a:p>
          <a:p>
            <a:pPr algn="ctr"/>
            <a:r>
              <a:rPr lang="ru-RU"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Наук!</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pic>
        <p:nvPicPr>
          <p:cNvPr id="5" name="Picture 8" descr="Скатывание тел с наклонной плоскости."/>
          <p:cNvPicPr>
            <a:picLocks noChangeAspect="1" noChangeArrowheads="1" noCrop="1"/>
          </p:cNvPicPr>
          <p:nvPr/>
        </p:nvPicPr>
        <p:blipFill>
          <a:blip r:embed="rId3"/>
          <a:srcRect/>
          <a:stretch>
            <a:fillRect/>
          </a:stretch>
        </p:blipFill>
        <p:spPr bwMode="auto">
          <a:xfrm>
            <a:off x="3714744" y="5286364"/>
            <a:ext cx="2095515" cy="157163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357166"/>
            <a:ext cx="7858180" cy="1292662"/>
          </a:xfrm>
          <a:prstGeom prst="rect">
            <a:avLst/>
          </a:prstGeom>
          <a:noFill/>
          <a:ln w="57150">
            <a:solidFill>
              <a:srgbClr val="FF0000"/>
            </a:solidFill>
          </a:ln>
        </p:spPr>
        <p:txBody>
          <a:bodyPr wrap="square" rtlCol="0">
            <a:spAutoFit/>
          </a:bodyPr>
          <a:lstStyle/>
          <a:p>
            <a:pPr algn="ctr"/>
            <a:r>
              <a:rPr lang="ru-RU" sz="2000" b="1" dirty="0" smtClean="0">
                <a:solidFill>
                  <a:srgbClr val="00B050"/>
                </a:solidFill>
              </a:rPr>
              <a:t>Итак, наблюдения явлений, постановка физических опытов, математические расчёты – вот три способа изучения физических явлений и законов.</a:t>
            </a:r>
          </a:p>
          <a:p>
            <a:endParaRPr lang="ru-RU" dirty="0"/>
          </a:p>
        </p:txBody>
      </p:sp>
      <p:pic>
        <p:nvPicPr>
          <p:cNvPr id="4" name="Picture 5"/>
          <p:cNvPicPr>
            <a:picLocks noChangeAspect="1" noChangeArrowheads="1"/>
          </p:cNvPicPr>
          <p:nvPr/>
        </p:nvPicPr>
        <p:blipFill>
          <a:blip r:embed="rId2"/>
          <a:srcRect/>
          <a:stretch>
            <a:fillRect/>
          </a:stretch>
        </p:blipFill>
        <p:spPr bwMode="auto">
          <a:xfrm>
            <a:off x="2500298" y="1785926"/>
            <a:ext cx="4193447" cy="5072074"/>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4348" y="0"/>
            <a:ext cx="8229600" cy="1143000"/>
          </a:xfrm>
        </p:spPr>
        <p:txBody>
          <a:bodyPr>
            <a:normAutofit fontScale="90000"/>
          </a:bodyPr>
          <a:lstStyle/>
          <a:p>
            <a:pPr eaLnBrk="1" hangingPunct="1">
              <a:defRPr/>
            </a:pPr>
            <a:r>
              <a:rPr lang="ru-RU" sz="4000" b="1" dirty="0" smtClean="0"/>
              <a:t>Физическое тело – </a:t>
            </a:r>
            <a:r>
              <a:rPr lang="ru-RU" sz="3200" b="1" dirty="0" smtClean="0"/>
              <a:t>предметы, которые нас окружают</a:t>
            </a:r>
          </a:p>
        </p:txBody>
      </p:sp>
      <p:pic>
        <p:nvPicPr>
          <p:cNvPr id="16388" name="Picture 4" descr="PH01120J"/>
          <p:cNvPicPr>
            <a:picLocks noChangeAspect="1" noChangeArrowheads="1"/>
          </p:cNvPicPr>
          <p:nvPr/>
        </p:nvPicPr>
        <p:blipFill>
          <a:blip r:embed="rId2"/>
          <a:srcRect/>
          <a:stretch>
            <a:fillRect/>
          </a:stretch>
        </p:blipFill>
        <p:spPr bwMode="auto">
          <a:xfrm>
            <a:off x="3643306" y="5357826"/>
            <a:ext cx="1905000" cy="1279525"/>
          </a:xfrm>
          <a:prstGeom prst="rect">
            <a:avLst/>
          </a:prstGeom>
          <a:noFill/>
          <a:ln w="9525">
            <a:noFill/>
            <a:miter lim="800000"/>
            <a:headEnd/>
            <a:tailEnd/>
          </a:ln>
        </p:spPr>
      </p:pic>
      <p:pic>
        <p:nvPicPr>
          <p:cNvPr id="16389" name="Picture 5" descr="AG00058_"/>
          <p:cNvPicPr>
            <a:picLocks noChangeAspect="1" noChangeArrowheads="1" noCrop="1"/>
          </p:cNvPicPr>
          <p:nvPr/>
        </p:nvPicPr>
        <p:blipFill>
          <a:blip r:embed="rId3"/>
          <a:srcRect/>
          <a:stretch>
            <a:fillRect/>
          </a:stretch>
        </p:blipFill>
        <p:spPr bwMode="auto">
          <a:xfrm>
            <a:off x="6143636" y="3571876"/>
            <a:ext cx="2038350" cy="1354138"/>
          </a:xfrm>
          <a:prstGeom prst="rect">
            <a:avLst/>
          </a:prstGeom>
          <a:noFill/>
          <a:ln w="9525">
            <a:noFill/>
            <a:miter lim="800000"/>
            <a:headEnd/>
            <a:tailEnd/>
          </a:ln>
        </p:spPr>
      </p:pic>
      <p:pic>
        <p:nvPicPr>
          <p:cNvPr id="10245" name="Picture 6" descr="BD13638_"/>
          <p:cNvPicPr>
            <a:picLocks noChangeAspect="1" noChangeArrowheads="1" noCrop="1"/>
          </p:cNvPicPr>
          <p:nvPr/>
        </p:nvPicPr>
        <p:blipFill>
          <a:blip r:embed="rId4"/>
          <a:srcRect/>
          <a:stretch>
            <a:fillRect/>
          </a:stretch>
        </p:blipFill>
        <p:spPr bwMode="auto">
          <a:xfrm>
            <a:off x="0" y="214290"/>
            <a:ext cx="715269" cy="1000132"/>
          </a:xfrm>
          <a:prstGeom prst="rect">
            <a:avLst/>
          </a:prstGeom>
          <a:noFill/>
          <a:ln w="9525">
            <a:noFill/>
            <a:miter lim="800000"/>
            <a:headEnd/>
            <a:tailEnd/>
          </a:ln>
        </p:spPr>
      </p:pic>
      <p:pic>
        <p:nvPicPr>
          <p:cNvPr id="16392" name="Picture 8" descr="BS01638_"/>
          <p:cNvPicPr>
            <a:picLocks noChangeAspect="1" noChangeArrowheads="1"/>
          </p:cNvPicPr>
          <p:nvPr/>
        </p:nvPicPr>
        <p:blipFill>
          <a:blip r:embed="rId5"/>
          <a:srcRect/>
          <a:stretch>
            <a:fillRect/>
          </a:stretch>
        </p:blipFill>
        <p:spPr bwMode="auto">
          <a:xfrm>
            <a:off x="214282" y="3714752"/>
            <a:ext cx="1136650" cy="1625600"/>
          </a:xfrm>
          <a:prstGeom prst="rect">
            <a:avLst/>
          </a:prstGeom>
          <a:noFill/>
          <a:ln w="9525">
            <a:noFill/>
            <a:miter lim="800000"/>
            <a:headEnd/>
            <a:tailEnd/>
          </a:ln>
        </p:spPr>
      </p:pic>
      <p:pic>
        <p:nvPicPr>
          <p:cNvPr id="16394" name="Picture 10" descr="J0076186"/>
          <p:cNvPicPr>
            <a:picLocks noChangeAspect="1" noChangeArrowheads="1" noCrop="1"/>
          </p:cNvPicPr>
          <p:nvPr/>
        </p:nvPicPr>
        <p:blipFill>
          <a:blip r:embed="rId6"/>
          <a:srcRect/>
          <a:stretch>
            <a:fillRect/>
          </a:stretch>
        </p:blipFill>
        <p:spPr bwMode="auto">
          <a:xfrm flipH="1">
            <a:off x="1643042" y="4000504"/>
            <a:ext cx="1944688" cy="1304925"/>
          </a:xfrm>
          <a:prstGeom prst="rect">
            <a:avLst/>
          </a:prstGeom>
          <a:noFill/>
          <a:ln w="9525">
            <a:noFill/>
            <a:miter lim="800000"/>
            <a:headEnd/>
            <a:tailEnd/>
          </a:ln>
        </p:spPr>
      </p:pic>
      <p:pic>
        <p:nvPicPr>
          <p:cNvPr id="16395" name="Picture 11" descr="J0079077"/>
          <p:cNvPicPr>
            <a:picLocks noChangeAspect="1" noChangeArrowheads="1"/>
          </p:cNvPicPr>
          <p:nvPr/>
        </p:nvPicPr>
        <p:blipFill>
          <a:blip r:embed="rId7"/>
          <a:srcRect/>
          <a:stretch>
            <a:fillRect/>
          </a:stretch>
        </p:blipFill>
        <p:spPr bwMode="auto">
          <a:xfrm>
            <a:off x="6143636" y="5286388"/>
            <a:ext cx="2209800" cy="1285875"/>
          </a:xfrm>
          <a:prstGeom prst="rect">
            <a:avLst/>
          </a:prstGeom>
          <a:noFill/>
          <a:ln w="9525">
            <a:noFill/>
            <a:miter lim="800000"/>
            <a:headEnd/>
            <a:tailEnd/>
          </a:ln>
        </p:spPr>
      </p:pic>
      <p:pic>
        <p:nvPicPr>
          <p:cNvPr id="16396" name="Picture 12" descr="J0079082"/>
          <p:cNvPicPr>
            <a:picLocks noChangeAspect="1" noChangeArrowheads="1"/>
          </p:cNvPicPr>
          <p:nvPr/>
        </p:nvPicPr>
        <p:blipFill>
          <a:blip r:embed="rId8"/>
          <a:srcRect/>
          <a:stretch>
            <a:fillRect/>
          </a:stretch>
        </p:blipFill>
        <p:spPr bwMode="auto">
          <a:xfrm flipH="1">
            <a:off x="3857620" y="3857628"/>
            <a:ext cx="908050" cy="993775"/>
          </a:xfrm>
          <a:prstGeom prst="rect">
            <a:avLst/>
          </a:prstGeom>
          <a:noFill/>
          <a:ln w="9525">
            <a:noFill/>
            <a:miter lim="800000"/>
            <a:headEnd/>
            <a:tailEnd/>
          </a:ln>
        </p:spPr>
      </p:pic>
      <p:sp>
        <p:nvSpPr>
          <p:cNvPr id="10" name="TextBox 9"/>
          <p:cNvSpPr txBox="1"/>
          <p:nvPr/>
        </p:nvSpPr>
        <p:spPr>
          <a:xfrm>
            <a:off x="285720" y="1214422"/>
            <a:ext cx="8643998" cy="923330"/>
          </a:xfrm>
          <a:prstGeom prst="rect">
            <a:avLst/>
          </a:prstGeom>
          <a:noFill/>
        </p:spPr>
        <p:txBody>
          <a:bodyPr wrap="square" rtlCol="0">
            <a:spAutoFit/>
          </a:bodyPr>
          <a:lstStyle/>
          <a:p>
            <a:r>
              <a:rPr lang="ru-RU" b="1" dirty="0" smtClean="0"/>
              <a:t>Стол, стул, ученические принадлежности, автомобили, космические корабли, Луна, Солнце и т.д. Все эти и другие предметы в физике называют физическими телами. </a:t>
            </a:r>
          </a:p>
          <a:p>
            <a:endParaRPr lang="ru-RU" dirty="0"/>
          </a:p>
        </p:txBody>
      </p:sp>
      <p:pic>
        <p:nvPicPr>
          <p:cNvPr id="11" name="Picture 13" descr="7"/>
          <p:cNvPicPr>
            <a:picLocks noChangeAspect="1" noChangeArrowheads="1"/>
          </p:cNvPicPr>
          <p:nvPr/>
        </p:nvPicPr>
        <p:blipFill>
          <a:blip r:embed="rId9"/>
          <a:srcRect/>
          <a:stretch>
            <a:fillRect/>
          </a:stretch>
        </p:blipFill>
        <p:spPr bwMode="auto">
          <a:xfrm>
            <a:off x="6929454" y="1928802"/>
            <a:ext cx="1500198" cy="1500198"/>
          </a:xfrm>
          <a:prstGeom prst="rect">
            <a:avLst/>
          </a:prstGeom>
          <a:noFill/>
        </p:spPr>
      </p:pic>
      <p:pic>
        <p:nvPicPr>
          <p:cNvPr id="12" name="Picture 6" descr="G:\8\Работа газа_files\car_running_md_wht.gif"/>
          <p:cNvPicPr>
            <a:picLocks noChangeAspect="1" noChangeArrowheads="1" noCrop="1"/>
          </p:cNvPicPr>
          <p:nvPr/>
        </p:nvPicPr>
        <p:blipFill>
          <a:blip r:embed="rId10"/>
          <a:srcRect/>
          <a:stretch>
            <a:fillRect/>
          </a:stretch>
        </p:blipFill>
        <p:spPr bwMode="auto">
          <a:xfrm>
            <a:off x="214282" y="5715016"/>
            <a:ext cx="1495425" cy="847725"/>
          </a:xfrm>
          <a:prstGeom prst="rect">
            <a:avLst/>
          </a:prstGeom>
          <a:noFill/>
        </p:spPr>
      </p:pic>
      <p:pic>
        <p:nvPicPr>
          <p:cNvPr id="13" name="Picture 4" descr="G:\8\Работа газа_files\14T3.gif"/>
          <p:cNvPicPr>
            <a:picLocks noChangeAspect="1" noChangeArrowheads="1" noCrop="1"/>
          </p:cNvPicPr>
          <p:nvPr/>
        </p:nvPicPr>
        <p:blipFill>
          <a:blip r:embed="rId11"/>
          <a:srcRect/>
          <a:stretch>
            <a:fillRect/>
          </a:stretch>
        </p:blipFill>
        <p:spPr bwMode="auto">
          <a:xfrm>
            <a:off x="714348" y="2357430"/>
            <a:ext cx="1333500" cy="866776"/>
          </a:xfrm>
          <a:prstGeom prst="rect">
            <a:avLst/>
          </a:prstGeom>
          <a:noFill/>
        </p:spPr>
      </p:pic>
      <p:grpSp>
        <p:nvGrpSpPr>
          <p:cNvPr id="14" name="Группа 13"/>
          <p:cNvGrpSpPr/>
          <p:nvPr/>
        </p:nvGrpSpPr>
        <p:grpSpPr>
          <a:xfrm>
            <a:off x="4429124" y="2000240"/>
            <a:ext cx="1219199" cy="1857364"/>
            <a:chOff x="3929058" y="2143116"/>
            <a:chExt cx="2433645" cy="3381385"/>
          </a:xfrm>
        </p:grpSpPr>
        <p:pic>
          <p:nvPicPr>
            <p:cNvPr id="15" name="Picture 2" descr="Реактивный двигатель"/>
            <p:cNvPicPr>
              <a:picLocks noChangeAspect="1" noChangeArrowheads="1"/>
            </p:cNvPicPr>
            <p:nvPr/>
          </p:nvPicPr>
          <p:blipFill>
            <a:blip r:embed="rId12"/>
            <a:srcRect/>
            <a:stretch>
              <a:fillRect/>
            </a:stretch>
          </p:blipFill>
          <p:spPr bwMode="auto">
            <a:xfrm>
              <a:off x="3929058" y="3429000"/>
              <a:ext cx="952500" cy="2095501"/>
            </a:xfrm>
            <a:prstGeom prst="rect">
              <a:avLst/>
            </a:prstGeom>
            <a:noFill/>
          </p:spPr>
        </p:pic>
        <p:pic>
          <p:nvPicPr>
            <p:cNvPr id="16" name="Picture 4" descr="Взлетающая ракета"/>
            <p:cNvPicPr>
              <a:picLocks noChangeAspect="1" noChangeArrowheads="1"/>
            </p:cNvPicPr>
            <p:nvPr/>
          </p:nvPicPr>
          <p:blipFill>
            <a:blip r:embed="rId13"/>
            <a:srcRect/>
            <a:stretch>
              <a:fillRect/>
            </a:stretch>
          </p:blipFill>
          <p:spPr bwMode="auto">
            <a:xfrm>
              <a:off x="5000628" y="3571876"/>
              <a:ext cx="1362075" cy="1714500"/>
            </a:xfrm>
            <a:prstGeom prst="rect">
              <a:avLst/>
            </a:prstGeom>
            <a:noFill/>
          </p:spPr>
        </p:pic>
        <p:pic>
          <p:nvPicPr>
            <p:cNvPr id="17" name="Picture 2" descr="G:\7\Давление газа_ 7 класс - Класс!ная физика_files\5.gif"/>
            <p:cNvPicPr>
              <a:picLocks noChangeAspect="1" noChangeArrowheads="1" noCrop="1"/>
            </p:cNvPicPr>
            <p:nvPr/>
          </p:nvPicPr>
          <p:blipFill>
            <a:blip r:embed="rId14"/>
            <a:srcRect/>
            <a:stretch>
              <a:fillRect/>
            </a:stretch>
          </p:blipFill>
          <p:spPr bwMode="auto">
            <a:xfrm>
              <a:off x="4572000" y="2143116"/>
              <a:ext cx="1545659" cy="121444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TotalTime>
  <Words>1214</Words>
  <Application>Microsoft Office PowerPoint</Application>
  <PresentationFormat>Экран (4:3)</PresentationFormat>
  <Paragraphs>123</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Как ученые изучают физические явления?</vt:lpstr>
      <vt:lpstr>Слайд 2</vt:lpstr>
      <vt:lpstr>Слайд 3</vt:lpstr>
      <vt:lpstr>Слайд 4</vt:lpstr>
      <vt:lpstr>Слайд 5</vt:lpstr>
      <vt:lpstr>ОПЫТЫ</vt:lpstr>
      <vt:lpstr>Слайд 7</vt:lpstr>
      <vt:lpstr>Слайд 8</vt:lpstr>
      <vt:lpstr>Физическое тело – предметы, которые нас окружают</vt:lpstr>
      <vt:lpstr>А вот ещё примеры тел:</vt:lpstr>
      <vt:lpstr>Если тела состоят из вещества, то этот вид материи!</vt:lpstr>
      <vt:lpstr>Другие объекты</vt:lpstr>
      <vt:lpstr>Итак!</vt:lpstr>
      <vt:lpstr>Виды материи </vt:lpstr>
      <vt:lpstr>Слайд 15</vt:lpstr>
      <vt:lpstr>Какие слова обозначают физические тела, а какие – вещество: </vt:lpstr>
      <vt:lpstr>Слайд 17</vt:lpstr>
      <vt:lpstr>Слайд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ученые изучают физические явления?</dc:title>
  <dc:creator>Валентин</dc:creator>
  <cp:lastModifiedBy>Валентин</cp:lastModifiedBy>
  <cp:revision>104</cp:revision>
  <dcterms:created xsi:type="dcterms:W3CDTF">2009-12-19T08:44:08Z</dcterms:created>
  <dcterms:modified xsi:type="dcterms:W3CDTF">2012-06-27T02:46:30Z</dcterms:modified>
</cp:coreProperties>
</file>