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sldIdLst>
    <p:sldId id="256" r:id="rId2"/>
    <p:sldId id="261" r:id="rId3"/>
    <p:sldId id="263" r:id="rId4"/>
    <p:sldId id="264" r:id="rId5"/>
    <p:sldId id="265" r:id="rId6"/>
    <p:sldId id="268" r:id="rId7"/>
    <p:sldId id="267" r:id="rId8"/>
    <p:sldId id="262" r:id="rId9"/>
    <p:sldId id="269"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99" d="100"/>
          <a:sy n="99" d="100"/>
        </p:scale>
        <p:origin x="-2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FE096E-0BD7-41EB-96FE-1D09A83F4472}" type="datetimeFigureOut">
              <a:rPr lang="ru-RU" smtClean="0"/>
              <a:pPr/>
              <a:t>07.12.2013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57BC8-DF55-42BA-AB58-3EE90A94AEE0}"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8C57BC8-DF55-42BA-AB58-3EE90A94AEE0}" type="slidenum">
              <a:rPr lang="ru-RU" smtClean="0"/>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8C57BC8-DF55-42BA-AB58-3EE90A94AEE0}"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C7FF0B3-8334-457C-93E8-54AE88E0DC15}" type="datetimeFigureOut">
              <a:rPr lang="ru-RU" smtClean="0"/>
              <a:pPr/>
              <a:t>07.12.2013</a:t>
            </a:fld>
            <a:endParaRPr lang="ru-RU"/>
          </a:p>
        </p:txBody>
      </p:sp>
      <p:sp>
        <p:nvSpPr>
          <p:cNvPr id="16" name="Номер слайда 15"/>
          <p:cNvSpPr>
            <a:spLocks noGrp="1"/>
          </p:cNvSpPr>
          <p:nvPr>
            <p:ph type="sldNum" sz="quarter" idx="11"/>
          </p:nvPr>
        </p:nvSpPr>
        <p:spPr/>
        <p:txBody>
          <a:bodyPr/>
          <a:lstStyle/>
          <a:p>
            <a:fld id="{3BEBD328-E8F6-4885-99AE-ED485E473D5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7FF0B3-8334-457C-93E8-54AE88E0DC15}" type="datetimeFigureOut">
              <a:rPr lang="ru-RU" smtClean="0"/>
              <a:pPr/>
              <a:t>07.12.2013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BEBD328-E8F6-4885-99AE-ED485E473D5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7FF0B3-8334-457C-93E8-54AE88E0DC15}" type="datetimeFigureOut">
              <a:rPr lang="ru-RU" smtClean="0"/>
              <a:pPr/>
              <a:t>07.12.2013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BEBD328-E8F6-4885-99AE-ED485E473D5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C7FF0B3-8334-457C-93E8-54AE88E0DC15}" type="datetimeFigureOut">
              <a:rPr lang="ru-RU" smtClean="0"/>
              <a:pPr/>
              <a:t>07.12.2013</a:t>
            </a:fld>
            <a:endParaRPr lang="ru-RU"/>
          </a:p>
        </p:txBody>
      </p:sp>
      <p:sp>
        <p:nvSpPr>
          <p:cNvPr id="15" name="Номер слайда 14"/>
          <p:cNvSpPr>
            <a:spLocks noGrp="1"/>
          </p:cNvSpPr>
          <p:nvPr>
            <p:ph type="sldNum" sz="quarter" idx="15"/>
          </p:nvPr>
        </p:nvSpPr>
        <p:spPr/>
        <p:txBody>
          <a:bodyPr/>
          <a:lstStyle>
            <a:lvl1pPr algn="ctr">
              <a:defRPr/>
            </a:lvl1pPr>
          </a:lstStyle>
          <a:p>
            <a:fld id="{3BEBD328-E8F6-4885-99AE-ED485E473D5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C7FF0B3-8334-457C-93E8-54AE88E0DC15}" type="datetimeFigureOut">
              <a:rPr lang="ru-RU" smtClean="0"/>
              <a:pPr/>
              <a:t>07.12.2013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EBD328-E8F6-4885-99AE-ED485E473D5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C7FF0B3-8334-457C-93E8-54AE88E0DC15}" type="datetimeFigureOut">
              <a:rPr lang="ru-RU" smtClean="0"/>
              <a:pPr/>
              <a:t>07.12.2013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EBD328-E8F6-4885-99AE-ED485E473D5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3BEBD328-E8F6-4885-99AE-ED485E473D5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C7FF0B3-8334-457C-93E8-54AE88E0DC15}" type="datetimeFigureOut">
              <a:rPr lang="ru-RU" smtClean="0"/>
              <a:pPr/>
              <a:t>07.12.2013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C7FF0B3-8334-457C-93E8-54AE88E0DC15}" type="datetimeFigureOut">
              <a:rPr lang="ru-RU" smtClean="0"/>
              <a:pPr/>
              <a:t>07.12.2013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3BEBD328-E8F6-4885-99AE-ED485E473D50}"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7FF0B3-8334-457C-93E8-54AE88E0DC15}" type="datetimeFigureOut">
              <a:rPr lang="ru-RU" smtClean="0"/>
              <a:pPr/>
              <a:t>07.12.2013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3BEBD328-E8F6-4885-99AE-ED485E473D5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C7FF0B3-8334-457C-93E8-54AE88E0DC15}" type="datetimeFigureOut">
              <a:rPr lang="ru-RU" smtClean="0"/>
              <a:pPr/>
              <a:t>07.12.2013</a:t>
            </a:fld>
            <a:endParaRPr lang="ru-RU" dirty="0"/>
          </a:p>
        </p:txBody>
      </p:sp>
      <p:sp>
        <p:nvSpPr>
          <p:cNvPr id="9" name="Номер слайда 8"/>
          <p:cNvSpPr>
            <a:spLocks noGrp="1"/>
          </p:cNvSpPr>
          <p:nvPr>
            <p:ph type="sldNum" sz="quarter" idx="15"/>
          </p:nvPr>
        </p:nvSpPr>
        <p:spPr/>
        <p:txBody>
          <a:bodyPr/>
          <a:lstStyle/>
          <a:p>
            <a:fld id="{3BEBD328-E8F6-4885-99AE-ED485E473D50}" type="slidenum">
              <a:rPr lang="ru-RU" smtClean="0"/>
              <a:pPr/>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C7FF0B3-8334-457C-93E8-54AE88E0DC15}" type="datetimeFigureOut">
              <a:rPr lang="ru-RU" smtClean="0"/>
              <a:pPr/>
              <a:t>07.12.2013</a:t>
            </a:fld>
            <a:endParaRPr lang="ru-RU" dirty="0"/>
          </a:p>
        </p:txBody>
      </p:sp>
      <p:sp>
        <p:nvSpPr>
          <p:cNvPr id="9" name="Номер слайда 8"/>
          <p:cNvSpPr>
            <a:spLocks noGrp="1"/>
          </p:cNvSpPr>
          <p:nvPr>
            <p:ph type="sldNum" sz="quarter" idx="11"/>
          </p:nvPr>
        </p:nvSpPr>
        <p:spPr/>
        <p:txBody>
          <a:bodyPr/>
          <a:lstStyle/>
          <a:p>
            <a:fld id="{3BEBD328-E8F6-4885-99AE-ED485E473D50}" type="slidenum">
              <a:rPr lang="ru-RU" smtClean="0"/>
              <a:pPr/>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C7FF0B3-8334-457C-93E8-54AE88E0DC15}" type="datetimeFigureOut">
              <a:rPr lang="ru-RU" smtClean="0"/>
              <a:pPr/>
              <a:t>07.12.2013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BEBD328-E8F6-4885-99AE-ED485E473D5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slide" Target="slide3.xml"/><Relationship Id="rId18"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slide" Target="slide4.xml"/><Relationship Id="rId12" Type="http://schemas.openxmlformats.org/officeDocument/2006/relationships/image" Target="../media/image8.jpeg"/><Relationship Id="rId17" Type="http://schemas.openxmlformats.org/officeDocument/2006/relationships/slide" Target="slide7.xml"/><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slide" Target="slide6.xml"/><Relationship Id="rId5" Type="http://schemas.openxmlformats.org/officeDocument/2006/relationships/slide" Target="slide2.xml"/><Relationship Id="rId15" Type="http://schemas.openxmlformats.org/officeDocument/2006/relationships/slide" Target="slide8.xml"/><Relationship Id="rId10" Type="http://schemas.openxmlformats.org/officeDocument/2006/relationships/image" Target="../media/image7.jpeg"/><Relationship Id="rId4" Type="http://schemas.openxmlformats.org/officeDocument/2006/relationships/image" Target="../media/image4.png"/><Relationship Id="rId9" Type="http://schemas.openxmlformats.org/officeDocument/2006/relationships/slide" Target="slide5.xml"/><Relationship Id="rId1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slide" Target="slide1.xml"/><Relationship Id="rId5" Type="http://schemas.openxmlformats.org/officeDocument/2006/relationships/image" Target="../media/image13.png"/><Relationship Id="rId4" Type="http://schemas.openxmlformats.org/officeDocument/2006/relationships/hyperlink" Target="http://ru.wikipedia.org/wiki/%D0%A4%D0%B0%D0%B9%D0%BB:SohranivshiesaFragmentyOblizovkiPyramidyKhufy.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tile tx="0" ty="0" sx="100000" sy="100000" flip="none" algn="tl"/>
        </a:blipFill>
        <a:effectLst/>
      </p:bgPr>
    </p:bg>
    <p:spTree>
      <p:nvGrpSpPr>
        <p:cNvPr id="1" name=""/>
        <p:cNvGrpSpPr/>
        <p:nvPr/>
      </p:nvGrpSpPr>
      <p:grpSpPr>
        <a:xfrm>
          <a:off x="0" y="0"/>
          <a:ext cx="0" cy="0"/>
          <a:chOff x="0" y="0"/>
          <a:chExt cx="0" cy="0"/>
        </a:xfrm>
      </p:grpSpPr>
      <p:pic>
        <p:nvPicPr>
          <p:cNvPr id="20" name="Рисунок 19" descr="15.png"/>
          <p:cNvPicPr>
            <a:picLocks noChangeAspect="1"/>
          </p:cNvPicPr>
          <p:nvPr/>
        </p:nvPicPr>
        <p:blipFill>
          <a:blip r:embed="rId4" cstate="screen"/>
          <a:stretch>
            <a:fillRect/>
          </a:stretch>
        </p:blipFill>
        <p:spPr>
          <a:xfrm>
            <a:off x="0" y="0"/>
            <a:ext cx="9144000" cy="6858000"/>
          </a:xfrm>
          <a:prstGeom prst="rect">
            <a:avLst/>
          </a:prstGeom>
        </p:spPr>
      </p:pic>
      <p:sp>
        <p:nvSpPr>
          <p:cNvPr id="9" name="Прямоугольник 8"/>
          <p:cNvSpPr/>
          <p:nvPr/>
        </p:nvSpPr>
        <p:spPr>
          <a:xfrm rot="553161">
            <a:off x="4442697" y="2269922"/>
            <a:ext cx="4720800"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12000" b="1" cap="none" spc="50" dirty="0" smtClean="0">
                <a:ln w="11430"/>
                <a:solidFill>
                  <a:schemeClr val="accent6">
                    <a:lumMod val="50000"/>
                  </a:schemeClr>
                </a:solidFill>
                <a:effectLst>
                  <a:outerShdw blurRad="76200" dist="50800" dir="5400000" algn="tl" rotWithShape="0">
                    <a:srgbClr val="000000">
                      <a:alpha val="65000"/>
                    </a:srgbClr>
                  </a:outerShdw>
                </a:effectLst>
                <a:latin typeface="a_AlbionicTitulNrSh" pitchFamily="34" charset="-52"/>
              </a:rPr>
              <a:t>7</a:t>
            </a:r>
            <a:r>
              <a:rPr lang="en-US" sz="4000" b="1" spc="50" dirty="0" smtClean="0">
                <a:ln w="11430"/>
                <a:solidFill>
                  <a:schemeClr val="accent6">
                    <a:lumMod val="50000"/>
                  </a:schemeClr>
                </a:solidFill>
                <a:effectLst>
                  <a:outerShdw blurRad="76200" dist="50800" dir="5400000" algn="tl" rotWithShape="0">
                    <a:srgbClr val="000000">
                      <a:alpha val="65000"/>
                    </a:srgbClr>
                  </a:outerShdw>
                </a:effectLst>
                <a:latin typeface="a_AlbionicTitulNrSh" pitchFamily="34" charset="-52"/>
              </a:rPr>
              <a:t>wonders of the World</a:t>
            </a:r>
            <a:endParaRPr lang="ru-RU" sz="4000" b="1" cap="none" spc="50" dirty="0">
              <a:ln w="11430"/>
              <a:solidFill>
                <a:schemeClr val="accent6">
                  <a:lumMod val="50000"/>
                </a:schemeClr>
              </a:solidFill>
              <a:effectLst>
                <a:outerShdw blurRad="76200" dist="50800" dir="5400000" algn="tl" rotWithShape="0">
                  <a:srgbClr val="000000">
                    <a:alpha val="65000"/>
                  </a:srgbClr>
                </a:outerShdw>
              </a:effectLst>
              <a:latin typeface="a_AlbionicTitulNrSh" pitchFamily="34" charset="-52"/>
            </a:endParaRPr>
          </a:p>
        </p:txBody>
      </p:sp>
      <p:pic>
        <p:nvPicPr>
          <p:cNvPr id="11" name="Содержимое 4" descr="piramida-xeopsa.jpg">
            <a:hlinkClick r:id="rId5" action="ppaction://hlinksldjump"/>
          </p:cNvPr>
          <p:cNvPicPr>
            <a:picLocks noChangeAspect="1"/>
          </p:cNvPicPr>
          <p:nvPr/>
        </p:nvPicPr>
        <p:blipFill>
          <a:blip r:embed="rId6" cstate="screen"/>
          <a:srcRect/>
          <a:stretch>
            <a:fillRect/>
          </a:stretch>
        </p:blipFill>
        <p:spPr>
          <a:xfrm rot="21321842">
            <a:off x="5857893" y="421671"/>
            <a:ext cx="2268252" cy="1620000"/>
          </a:xfrm>
          <a:prstGeom prst="ellipse">
            <a:avLst/>
          </a:prstGeom>
          <a:ln>
            <a:solidFill>
              <a:schemeClr val="accent6">
                <a:lumMod val="50000"/>
              </a:schemeClr>
            </a:solidFill>
          </a:ln>
        </p:spPr>
      </p:pic>
      <p:pic>
        <p:nvPicPr>
          <p:cNvPr id="13" name="Содержимое 4" descr="001skhqw.jpg">
            <a:hlinkClick r:id="rId7" action="ppaction://hlinksldjump"/>
          </p:cNvPr>
          <p:cNvPicPr>
            <a:picLocks noChangeAspect="1"/>
          </p:cNvPicPr>
          <p:nvPr/>
        </p:nvPicPr>
        <p:blipFill>
          <a:blip r:embed="rId8" cstate="screen"/>
          <a:stretch>
            <a:fillRect/>
          </a:stretch>
        </p:blipFill>
        <p:spPr>
          <a:xfrm rot="20429427">
            <a:off x="674787" y="1878299"/>
            <a:ext cx="2203902" cy="1620000"/>
          </a:xfrm>
          <a:prstGeom prst="ellipse">
            <a:avLst/>
          </a:prstGeom>
          <a:ln>
            <a:solidFill>
              <a:schemeClr val="accent6">
                <a:lumMod val="50000"/>
              </a:schemeClr>
            </a:solidFill>
          </a:ln>
        </p:spPr>
      </p:pic>
      <p:pic>
        <p:nvPicPr>
          <p:cNvPr id="14" name="Содержимое 4" descr="храм.jpg">
            <a:hlinkClick r:id="rId9" action="ppaction://hlinksldjump"/>
          </p:cNvPr>
          <p:cNvPicPr>
            <a:picLocks noChangeAspect="1"/>
          </p:cNvPicPr>
          <p:nvPr/>
        </p:nvPicPr>
        <p:blipFill>
          <a:blip r:embed="rId10" cstate="screen"/>
          <a:stretch>
            <a:fillRect/>
          </a:stretch>
        </p:blipFill>
        <p:spPr>
          <a:xfrm rot="20919064">
            <a:off x="2405998" y="1033619"/>
            <a:ext cx="2162218" cy="1620000"/>
          </a:xfrm>
          <a:prstGeom prst="ellipse">
            <a:avLst/>
          </a:prstGeom>
          <a:ln>
            <a:solidFill>
              <a:schemeClr val="accent6">
                <a:lumMod val="50000"/>
              </a:schemeClr>
            </a:solidFill>
          </a:ln>
        </p:spPr>
      </p:pic>
      <p:pic>
        <p:nvPicPr>
          <p:cNvPr id="15" name="Содержимое 4" descr="колос родосский.jpg">
            <a:hlinkClick r:id="rId11" action="ppaction://hlinksldjump"/>
          </p:cNvPr>
          <p:cNvPicPr>
            <a:picLocks noChangeAspect="1"/>
          </p:cNvPicPr>
          <p:nvPr/>
        </p:nvPicPr>
        <p:blipFill>
          <a:blip r:embed="rId12" cstate="screen"/>
          <a:stretch>
            <a:fillRect/>
          </a:stretch>
        </p:blipFill>
        <p:spPr>
          <a:xfrm rot="20988243">
            <a:off x="881672" y="4330049"/>
            <a:ext cx="2189190" cy="1620000"/>
          </a:xfrm>
          <a:prstGeom prst="ellipse">
            <a:avLst/>
          </a:prstGeom>
          <a:ln>
            <a:solidFill>
              <a:schemeClr val="accent6">
                <a:lumMod val="50000"/>
              </a:schemeClr>
            </a:solidFill>
          </a:ln>
        </p:spPr>
      </p:pic>
      <p:pic>
        <p:nvPicPr>
          <p:cNvPr id="12" name="Рисунок 11" descr="висячие сады.jpg">
            <a:hlinkClick r:id="rId13" action="ppaction://hlinksldjump"/>
          </p:cNvPr>
          <p:cNvPicPr>
            <a:picLocks noChangeAspect="1"/>
          </p:cNvPicPr>
          <p:nvPr/>
        </p:nvPicPr>
        <p:blipFill>
          <a:blip r:embed="rId14" cstate="screen"/>
          <a:stretch>
            <a:fillRect/>
          </a:stretch>
        </p:blipFill>
        <p:spPr>
          <a:xfrm rot="21383212">
            <a:off x="2406322" y="2995384"/>
            <a:ext cx="2160000" cy="1620000"/>
          </a:xfrm>
          <a:prstGeom prst="ellipse">
            <a:avLst/>
          </a:prstGeom>
          <a:ln>
            <a:solidFill>
              <a:schemeClr val="accent6">
                <a:lumMod val="50000"/>
              </a:schemeClr>
            </a:solidFill>
          </a:ln>
        </p:spPr>
      </p:pic>
      <p:pic>
        <p:nvPicPr>
          <p:cNvPr id="16" name="Рисунок 15" descr="маяк.png">
            <a:hlinkClick r:id="rId15" action="ppaction://hlinksldjump"/>
          </p:cNvPr>
          <p:cNvPicPr>
            <a:picLocks noChangeAspect="1"/>
          </p:cNvPicPr>
          <p:nvPr/>
        </p:nvPicPr>
        <p:blipFill>
          <a:blip r:embed="rId16" cstate="screen"/>
          <a:srcRect/>
          <a:stretch>
            <a:fillRect/>
          </a:stretch>
        </p:blipFill>
        <p:spPr>
          <a:xfrm>
            <a:off x="7236296" y="1628800"/>
            <a:ext cx="1237500" cy="1656184"/>
          </a:xfrm>
          <a:prstGeom prst="ellipse">
            <a:avLst/>
          </a:prstGeom>
          <a:ln>
            <a:solidFill>
              <a:schemeClr val="accent6">
                <a:lumMod val="50000"/>
              </a:schemeClr>
            </a:solidFill>
          </a:ln>
        </p:spPr>
      </p:pic>
      <p:pic>
        <p:nvPicPr>
          <p:cNvPr id="17" name="Рисунок 16" descr="статуя.jpg">
            <a:hlinkClick r:id="rId17" action="ppaction://hlinksldjump"/>
          </p:cNvPr>
          <p:cNvPicPr>
            <a:picLocks noChangeAspect="1"/>
          </p:cNvPicPr>
          <p:nvPr/>
        </p:nvPicPr>
        <p:blipFill>
          <a:blip r:embed="rId18" cstate="screen"/>
          <a:stretch>
            <a:fillRect/>
          </a:stretch>
        </p:blipFill>
        <p:spPr>
          <a:xfrm>
            <a:off x="642910" y="214290"/>
            <a:ext cx="1594080" cy="1620000"/>
          </a:xfrm>
          <a:prstGeom prst="ellipse">
            <a:avLst/>
          </a:prstGeom>
          <a:ln>
            <a:solidFill>
              <a:schemeClr val="accent6">
                <a:lumMod val="50000"/>
              </a:schemeClr>
            </a:solidFill>
          </a:ln>
        </p:spPr>
      </p:pic>
      <p:sp>
        <p:nvSpPr>
          <p:cNvPr id="19" name="TextBox 18"/>
          <p:cNvSpPr txBox="1"/>
          <p:nvPr/>
        </p:nvSpPr>
        <p:spPr>
          <a:xfrm>
            <a:off x="5076056" y="4941168"/>
            <a:ext cx="3543333" cy="1200329"/>
          </a:xfrm>
          <a:prstGeom prst="rect">
            <a:avLst/>
          </a:prstGeom>
          <a:noFill/>
        </p:spPr>
        <p:txBody>
          <a:bodyPr wrap="square" rtlCol="0">
            <a:spAutoFit/>
          </a:bodyPr>
          <a:lstStyle/>
          <a:p>
            <a:pPr algn="r"/>
            <a:r>
              <a:rPr lang="en-US" b="1" i="1" dirty="0" smtClean="0">
                <a:solidFill>
                  <a:schemeClr val="accent6">
                    <a:lumMod val="50000"/>
                  </a:schemeClr>
                </a:solidFill>
                <a:latin typeface="Book Antiqua" pitchFamily="18" charset="0"/>
              </a:rPr>
              <a:t>Done by </a:t>
            </a:r>
          </a:p>
          <a:p>
            <a:pPr algn="r"/>
            <a:r>
              <a:rPr lang="en-US" b="1" i="1" dirty="0" err="1" smtClean="0">
                <a:solidFill>
                  <a:schemeClr val="accent6">
                    <a:lumMod val="50000"/>
                  </a:schemeClr>
                </a:solidFill>
                <a:latin typeface="Book Antiqua" pitchFamily="18" charset="0"/>
              </a:rPr>
              <a:t>Kalinina</a:t>
            </a:r>
            <a:r>
              <a:rPr lang="en-US" b="1" i="1" dirty="0" smtClean="0">
                <a:solidFill>
                  <a:schemeClr val="accent6">
                    <a:lumMod val="50000"/>
                  </a:schemeClr>
                </a:solidFill>
                <a:latin typeface="Book Antiqua" pitchFamily="18" charset="0"/>
              </a:rPr>
              <a:t> Helen</a:t>
            </a:r>
          </a:p>
          <a:p>
            <a:pPr algn="r"/>
            <a:r>
              <a:rPr lang="en-US" b="1" i="1" dirty="0" smtClean="0">
                <a:solidFill>
                  <a:schemeClr val="accent6">
                    <a:lumMod val="50000"/>
                  </a:schemeClr>
                </a:solidFill>
                <a:latin typeface="Book Antiqua" pitchFamily="18" charset="0"/>
              </a:rPr>
              <a:t>Supervisor:</a:t>
            </a:r>
          </a:p>
          <a:p>
            <a:pPr algn="r"/>
            <a:r>
              <a:rPr lang="en-US" b="1" i="1" dirty="0" err="1" smtClean="0">
                <a:solidFill>
                  <a:schemeClr val="accent6">
                    <a:lumMod val="50000"/>
                  </a:schemeClr>
                </a:solidFill>
                <a:latin typeface="Book Antiqua" pitchFamily="18" charset="0"/>
              </a:rPr>
              <a:t>Parasotskaya</a:t>
            </a:r>
            <a:r>
              <a:rPr lang="en-US" b="1" i="1" dirty="0" smtClean="0">
                <a:solidFill>
                  <a:schemeClr val="accent6">
                    <a:lumMod val="50000"/>
                  </a:schemeClr>
                </a:solidFill>
                <a:latin typeface="Book Antiqua" pitchFamily="18" charset="0"/>
              </a:rPr>
              <a:t> O.N. </a:t>
            </a:r>
            <a:endParaRPr lang="ru-RU" b="1" i="1" dirty="0">
              <a:solidFill>
                <a:schemeClr val="accent6">
                  <a:lumMod val="50000"/>
                </a:schemeClr>
              </a:solidFill>
              <a:latin typeface="Book Antiqua" pitchFamily="18"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0" name="Рисунок 9" descr="15.png"/>
          <p:cNvPicPr>
            <a:picLocks noChangeAspect="1"/>
          </p:cNvPicPr>
          <p:nvPr/>
        </p:nvPicPr>
        <p:blipFill>
          <a:blip r:embed="rId2" cstate="screen"/>
          <a:stretch>
            <a:fillRect/>
          </a:stretch>
        </p:blipFill>
        <p:spPr>
          <a:xfrm>
            <a:off x="-142908" y="-142900"/>
            <a:ext cx="9644098" cy="7143800"/>
          </a:xfrm>
          <a:prstGeom prst="rect">
            <a:avLst/>
          </a:prstGeom>
        </p:spPr>
      </p:pic>
      <p:pic>
        <p:nvPicPr>
          <p:cNvPr id="5" name="Содержимое 4" descr="piramida-xeopsa.jpg"/>
          <p:cNvPicPr>
            <a:picLocks noGrp="1" noChangeAspect="1"/>
          </p:cNvPicPr>
          <p:nvPr>
            <p:ph sz="half" idx="1"/>
          </p:nvPr>
        </p:nvPicPr>
        <p:blipFill>
          <a:blip r:embed="rId3" cstate="screen"/>
          <a:stretch>
            <a:fillRect/>
          </a:stretch>
        </p:blipFill>
        <p:spPr>
          <a:xfrm>
            <a:off x="928662" y="1357298"/>
            <a:ext cx="3198553" cy="2045333"/>
          </a:xfrm>
          <a:ln w="28575">
            <a:solidFill>
              <a:schemeClr val="tx2">
                <a:lumMod val="75000"/>
              </a:schemeClr>
            </a:solidFill>
          </a:ln>
        </p:spPr>
      </p:pic>
      <p:pic>
        <p:nvPicPr>
          <p:cNvPr id="21508" name="Picture 4" descr="http://bits.wikimedia.org/static-1.23wmf3/skins/common/images/magnify-clip.png">
            <a:hlinkClick r:id="rId4" tooltip="Увеличить"/>
          </p:cNvPr>
          <p:cNvPicPr>
            <a:picLocks noChangeAspect="1" noChangeArrowheads="1"/>
          </p:cNvPicPr>
          <p:nvPr/>
        </p:nvPicPr>
        <p:blipFill>
          <a:blip r:embed="rId5" cstate="screen"/>
          <a:srcRect/>
          <a:stretch>
            <a:fillRect/>
          </a:stretch>
        </p:blipFill>
        <p:spPr bwMode="auto">
          <a:xfrm>
            <a:off x="120650" y="174625"/>
            <a:ext cx="142875" cy="104775"/>
          </a:xfrm>
          <a:prstGeom prst="rect">
            <a:avLst/>
          </a:prstGeom>
          <a:noFill/>
        </p:spPr>
      </p:pic>
      <p:sp>
        <p:nvSpPr>
          <p:cNvPr id="8" name="Прямоугольник 7"/>
          <p:cNvSpPr/>
          <p:nvPr/>
        </p:nvSpPr>
        <p:spPr>
          <a:xfrm>
            <a:off x="714348" y="3714752"/>
            <a:ext cx="3641628" cy="1938992"/>
          </a:xfrm>
          <a:prstGeom prst="rect">
            <a:avLst/>
          </a:prstGeom>
        </p:spPr>
        <p:txBody>
          <a:bodyPr wrap="square">
            <a:spAutoFit/>
          </a:bodyPr>
          <a:lstStyle/>
          <a:p>
            <a:pPr algn="just"/>
            <a:r>
              <a:rPr lang="en-US" sz="1500" dirty="0" smtClean="0">
                <a:solidFill>
                  <a:srgbClr val="000000"/>
                </a:solidFill>
                <a:latin typeface="Century" pitchFamily="18" charset="0"/>
                <a:cs typeface="Arial" charset="0"/>
              </a:rPr>
              <a:t>Pyramid of Cheops (Khufu) is the largest of the pyramids of Egypt. It’s the only one of the "Seven Wonders of the World” which has survived to the present day. Pyramid of Cheops is the highest and most extensive of all the Egyptian pyramids. Its height is about 138,75 m.</a:t>
            </a:r>
            <a:endParaRPr lang="ru-RU" sz="1500" dirty="0" smtClean="0">
              <a:solidFill>
                <a:srgbClr val="000000"/>
              </a:solidFill>
              <a:latin typeface="Century" pitchFamily="18" charset="0"/>
              <a:cs typeface="Arial" charset="0"/>
            </a:endParaRPr>
          </a:p>
        </p:txBody>
      </p:sp>
      <p:sp>
        <p:nvSpPr>
          <p:cNvPr id="9" name="Прямоугольник 8"/>
          <p:cNvSpPr/>
          <p:nvPr/>
        </p:nvSpPr>
        <p:spPr>
          <a:xfrm>
            <a:off x="5214942" y="642918"/>
            <a:ext cx="3786214" cy="2631490"/>
          </a:xfrm>
          <a:prstGeom prst="rect">
            <a:avLst/>
          </a:prstGeom>
        </p:spPr>
        <p:txBody>
          <a:bodyPr wrap="square">
            <a:spAutoFit/>
          </a:bodyPr>
          <a:lstStyle/>
          <a:p>
            <a:pPr algn="just"/>
            <a:r>
              <a:rPr lang="en-US" sz="1500" dirty="0" smtClean="0">
                <a:solidFill>
                  <a:srgbClr val="000000"/>
                </a:solidFill>
                <a:latin typeface="Century" pitchFamily="18" charset="0"/>
                <a:cs typeface="Arial" charset="0"/>
              </a:rPr>
              <a:t>The pyramid is called as “</a:t>
            </a:r>
            <a:r>
              <a:rPr lang="en-US" sz="1500" dirty="0" err="1" smtClean="0">
                <a:solidFill>
                  <a:srgbClr val="000000"/>
                </a:solidFill>
                <a:latin typeface="Century" pitchFamily="18" charset="0"/>
                <a:cs typeface="Arial" charset="0"/>
              </a:rPr>
              <a:t>Akhet</a:t>
            </a:r>
            <a:r>
              <a:rPr lang="en-US" sz="1500" dirty="0" smtClean="0">
                <a:solidFill>
                  <a:srgbClr val="000000"/>
                </a:solidFill>
                <a:latin typeface="Century" pitchFamily="18" charset="0"/>
                <a:cs typeface="Arial" charset="0"/>
              </a:rPr>
              <a:t> - Khufu“  -  " Horizon of Khufu“ . It was made of limestone blocks, basalt and granite. It was built on a natural hill . </a:t>
            </a:r>
          </a:p>
          <a:p>
            <a:pPr algn="just"/>
            <a:r>
              <a:rPr lang="en-US" sz="1500" dirty="0" smtClean="0">
                <a:solidFill>
                  <a:srgbClr val="000000"/>
                </a:solidFill>
                <a:latin typeface="Century" pitchFamily="18" charset="0"/>
                <a:cs typeface="Arial" charset="0"/>
              </a:rPr>
              <a:t>Originally the pyramid was faced harder than the basic blocks of white limestone. The top of the pyramid is crowned with gilded stone – </a:t>
            </a:r>
            <a:r>
              <a:rPr lang="en-US" sz="1500" dirty="0" err="1" smtClean="0">
                <a:solidFill>
                  <a:srgbClr val="000000"/>
                </a:solidFill>
                <a:latin typeface="Century" pitchFamily="18" charset="0"/>
                <a:cs typeface="Arial" charset="0"/>
              </a:rPr>
              <a:t>pyramidion</a:t>
            </a:r>
            <a:r>
              <a:rPr lang="en-US" sz="1500" dirty="0" smtClean="0">
                <a:solidFill>
                  <a:srgbClr val="000000"/>
                </a:solidFill>
                <a:latin typeface="Century" pitchFamily="18" charset="0"/>
                <a:cs typeface="Arial" charset="0"/>
              </a:rPr>
              <a:t>. In 1168 BC Arabs burned Cairo. Residents of Cairo trim removed from the pyramid to build new homes.</a:t>
            </a:r>
          </a:p>
        </p:txBody>
      </p:sp>
      <p:sp>
        <p:nvSpPr>
          <p:cNvPr id="19" name="Прямоугольник 18"/>
          <p:cNvSpPr/>
          <p:nvPr/>
        </p:nvSpPr>
        <p:spPr>
          <a:xfrm>
            <a:off x="1043608" y="260648"/>
            <a:ext cx="2786082" cy="646331"/>
          </a:xfrm>
          <a:prstGeom prst="rect">
            <a:avLst/>
          </a:prstGeom>
        </p:spPr>
        <p:txBody>
          <a:bodyPr wrap="square">
            <a:spAutoFit/>
          </a:bodyPr>
          <a:lstStyle/>
          <a:p>
            <a:pPr lvl="0" algn="ctr">
              <a:spcBef>
                <a:spcPct val="0"/>
              </a:spcBef>
              <a:defRPr/>
            </a:pPr>
            <a:r>
              <a:rPr lang="en-US" sz="3600" b="1" dirty="0" smtClean="0">
                <a:solidFill>
                  <a:srgbClr val="002060"/>
                </a:solidFill>
                <a:latin typeface="Romul" pitchFamily="82" charset="0"/>
              </a:rPr>
              <a:t>Pyramid of Cheops</a:t>
            </a:r>
            <a:endParaRPr lang="ru-RU" sz="3600" b="1" dirty="0">
              <a:solidFill>
                <a:srgbClr val="002060"/>
              </a:solidFill>
              <a:latin typeface="Romul" pitchFamily="82" charset="0"/>
            </a:endParaRPr>
          </a:p>
        </p:txBody>
      </p:sp>
      <p:sp>
        <p:nvSpPr>
          <p:cNvPr id="11" name="Прямоугольник 10">
            <a:hlinkClick r:id="rId6" action="ppaction://hlinksldjump"/>
          </p:cNvPr>
          <p:cNvSpPr/>
          <p:nvPr/>
        </p:nvSpPr>
        <p:spPr>
          <a:xfrm>
            <a:off x="7020272" y="5733256"/>
            <a:ext cx="1438214"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HOME</a:t>
            </a:r>
            <a:endParaRPr lang="ru-RU"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Рисунок 8" descr="15.png"/>
          <p:cNvPicPr>
            <a:picLocks noChangeAspect="1"/>
          </p:cNvPicPr>
          <p:nvPr/>
        </p:nvPicPr>
        <p:blipFill>
          <a:blip r:embed="rId2" cstate="screen"/>
          <a:stretch>
            <a:fillRect/>
          </a:stretch>
        </p:blipFill>
        <p:spPr>
          <a:xfrm>
            <a:off x="0" y="0"/>
            <a:ext cx="9144000" cy="6858000"/>
          </a:xfrm>
          <a:prstGeom prst="rect">
            <a:avLst/>
          </a:prstGeom>
        </p:spPr>
      </p:pic>
      <p:sp>
        <p:nvSpPr>
          <p:cNvPr id="3" name="Содержимое 2"/>
          <p:cNvSpPr>
            <a:spLocks noGrp="1"/>
          </p:cNvSpPr>
          <p:nvPr>
            <p:ph sz="half" idx="1"/>
          </p:nvPr>
        </p:nvSpPr>
        <p:spPr>
          <a:xfrm>
            <a:off x="4788024" y="764704"/>
            <a:ext cx="3931920" cy="4389120"/>
          </a:xfrm>
        </p:spPr>
        <p:txBody>
          <a:bodyPr>
            <a:noAutofit/>
          </a:bodyPr>
          <a:lstStyle/>
          <a:p>
            <a:pPr algn="just">
              <a:buNone/>
            </a:pPr>
            <a:r>
              <a:rPr lang="en-US" sz="1500" dirty="0" smtClean="0">
                <a:solidFill>
                  <a:schemeClr val="bg1"/>
                </a:solidFill>
                <a:latin typeface="Century" pitchFamily="18" charset="0"/>
              </a:rPr>
              <a:t>      In architectural terms, the Hanging Gardens were a pyramid, consisting of four tiers - platforms supported by columns of up to 25 m. Lower tier had the shape of an irregular quadrangle, the largest side of which was 42 m, the lowest - 34 m. The surface of each platform first coated with a layer of reeds mixed with asphalt to prevent seepage of irrigation water, then two layers of brick, bonded plaster solution, on top of everything stacked lead plates . They lay a thick carpet of fertile land where the seeds were planted various herbs, flowers , shrubs, trees. Pyramid is reminded forever  as blossoming green hill</a:t>
            </a:r>
            <a:r>
              <a:rPr lang="en-US" sz="1500" dirty="0" smtClean="0">
                <a:solidFill>
                  <a:schemeClr val="bg1"/>
                </a:solidFill>
                <a:latin typeface="Century" pitchFamily="18" charset="0"/>
                <a:cs typeface="Arial" charset="0"/>
              </a:rPr>
              <a:t>.</a:t>
            </a:r>
            <a:endParaRPr lang="ru-RU" sz="1500" dirty="0">
              <a:solidFill>
                <a:schemeClr val="bg1"/>
              </a:solidFill>
              <a:latin typeface="Century" pitchFamily="18" charset="0"/>
              <a:cs typeface="Arial" charset="0"/>
            </a:endParaRPr>
          </a:p>
        </p:txBody>
      </p:sp>
      <p:pic>
        <p:nvPicPr>
          <p:cNvPr id="5" name="Содержимое 4" descr="s11.jpg"/>
          <p:cNvPicPr>
            <a:picLocks noGrp="1" noChangeAspect="1"/>
          </p:cNvPicPr>
          <p:nvPr>
            <p:ph sz="half" idx="2"/>
          </p:nvPr>
        </p:nvPicPr>
        <p:blipFill>
          <a:blip r:embed="rId3" cstate="screen"/>
          <a:stretch>
            <a:fillRect/>
          </a:stretch>
        </p:blipFill>
        <p:spPr>
          <a:xfrm>
            <a:off x="714348" y="1142984"/>
            <a:ext cx="3405784" cy="2952328"/>
          </a:xfrm>
          <a:ln w="28575">
            <a:solidFill>
              <a:schemeClr val="tx2">
                <a:lumMod val="75000"/>
              </a:schemeClr>
            </a:solidFill>
          </a:ln>
        </p:spPr>
      </p:pic>
      <p:sp>
        <p:nvSpPr>
          <p:cNvPr id="7" name="Прямоугольник 6"/>
          <p:cNvSpPr/>
          <p:nvPr/>
        </p:nvSpPr>
        <p:spPr>
          <a:xfrm>
            <a:off x="642910" y="571480"/>
            <a:ext cx="3864777" cy="646331"/>
          </a:xfrm>
          <a:prstGeom prst="rect">
            <a:avLst/>
          </a:prstGeom>
        </p:spPr>
        <p:txBody>
          <a:bodyPr wrap="none">
            <a:spAutoFit/>
          </a:bodyPr>
          <a:lstStyle/>
          <a:p>
            <a:pPr lvl="0" algn="ctr">
              <a:spcBef>
                <a:spcPct val="0"/>
              </a:spcBef>
              <a:defRPr/>
            </a:pPr>
            <a:r>
              <a:rPr lang="en-US" sz="3600" b="1" dirty="0" smtClean="0">
                <a:solidFill>
                  <a:srgbClr val="002060"/>
                </a:solidFill>
                <a:latin typeface="Romul" pitchFamily="82" charset="0"/>
              </a:rPr>
              <a:t>Hanging Gardens of Babylon</a:t>
            </a:r>
            <a:endParaRPr lang="ru-RU" sz="3600" b="1" dirty="0">
              <a:solidFill>
                <a:srgbClr val="002060"/>
              </a:solidFill>
              <a:latin typeface="Romul" pitchFamily="82" charset="0"/>
            </a:endParaRPr>
          </a:p>
        </p:txBody>
      </p:sp>
      <p:sp>
        <p:nvSpPr>
          <p:cNvPr id="11" name="Прямоугольник 10"/>
          <p:cNvSpPr/>
          <p:nvPr/>
        </p:nvSpPr>
        <p:spPr>
          <a:xfrm>
            <a:off x="428596" y="4214818"/>
            <a:ext cx="3999388" cy="2169825"/>
          </a:xfrm>
          <a:prstGeom prst="rect">
            <a:avLst/>
          </a:prstGeom>
        </p:spPr>
        <p:txBody>
          <a:bodyPr wrap="square">
            <a:spAutoFit/>
          </a:bodyPr>
          <a:lstStyle/>
          <a:p>
            <a:pPr algn="just"/>
            <a:r>
              <a:rPr lang="en-US" sz="1500" dirty="0" smtClean="0">
                <a:solidFill>
                  <a:srgbClr val="000000"/>
                </a:solidFill>
                <a:latin typeface="Century" pitchFamily="18" charset="0"/>
                <a:cs typeface="Arial" charset="0"/>
              </a:rPr>
              <a:t>Hanging Gardens of Babylon is one of the Seven Wonders of the World. Hanging Gardens </a:t>
            </a:r>
            <a:r>
              <a:rPr lang="en-US" sz="1500" dirty="0" err="1" smtClean="0">
                <a:solidFill>
                  <a:srgbClr val="000000"/>
                </a:solidFill>
                <a:latin typeface="Century" pitchFamily="18" charset="0"/>
                <a:cs typeface="Arial" charset="0"/>
              </a:rPr>
              <a:t>Amitis</a:t>
            </a:r>
            <a:r>
              <a:rPr lang="en-US" sz="1500" dirty="0" smtClean="0">
                <a:solidFill>
                  <a:srgbClr val="000000"/>
                </a:solidFill>
                <a:latin typeface="Century" pitchFamily="18" charset="0"/>
                <a:cs typeface="Arial" charset="0"/>
              </a:rPr>
              <a:t> is a more correct name for this construction because it was the name of the wife of the Babylonian King Nebuchadnezzar II. He made the gardens for her. They were located in the ancient state of Babylon, near the modern town of Hilla.</a:t>
            </a:r>
            <a:endParaRPr lang="ru-RU" sz="1500" dirty="0" smtClean="0">
              <a:solidFill>
                <a:srgbClr val="000000"/>
              </a:solidFill>
              <a:latin typeface="Century" pitchFamily="18" charset="0"/>
              <a:cs typeface="Arial" charset="0"/>
            </a:endParaRPr>
          </a:p>
        </p:txBody>
      </p:sp>
      <p:sp>
        <p:nvSpPr>
          <p:cNvPr id="8" name="Прямоугольник 7">
            <a:hlinkClick r:id="rId4" action="ppaction://hlinksldjump"/>
          </p:cNvPr>
          <p:cNvSpPr/>
          <p:nvPr/>
        </p:nvSpPr>
        <p:spPr>
          <a:xfrm>
            <a:off x="7020272" y="5733256"/>
            <a:ext cx="1438214"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HOME</a:t>
            </a:r>
            <a:endParaRPr lang="ru-RU"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Рисунок 6" descr="15.png"/>
          <p:cNvPicPr>
            <a:picLocks noChangeAspect="1"/>
          </p:cNvPicPr>
          <p:nvPr/>
        </p:nvPicPr>
        <p:blipFill>
          <a:blip r:embed="rId2" cstate="screen"/>
          <a:stretch>
            <a:fillRect/>
          </a:stretch>
        </p:blipFill>
        <p:spPr>
          <a:xfrm>
            <a:off x="0" y="0"/>
            <a:ext cx="9144000" cy="6858000"/>
          </a:xfrm>
          <a:prstGeom prst="rect">
            <a:avLst/>
          </a:prstGeom>
        </p:spPr>
      </p:pic>
      <p:sp>
        <p:nvSpPr>
          <p:cNvPr id="3" name="Содержимое 2"/>
          <p:cNvSpPr>
            <a:spLocks noGrp="1"/>
          </p:cNvSpPr>
          <p:nvPr>
            <p:ph sz="half" idx="1"/>
          </p:nvPr>
        </p:nvSpPr>
        <p:spPr>
          <a:xfrm>
            <a:off x="4714876" y="428604"/>
            <a:ext cx="3931920" cy="5857916"/>
          </a:xfrm>
        </p:spPr>
        <p:txBody>
          <a:bodyPr>
            <a:normAutofit/>
          </a:bodyPr>
          <a:lstStyle/>
          <a:p>
            <a:pPr algn="just">
              <a:buNone/>
            </a:pPr>
            <a:r>
              <a:rPr lang="en-US" sz="1600" dirty="0" smtClean="0">
                <a:solidFill>
                  <a:schemeClr val="bg1"/>
                </a:solidFill>
                <a:latin typeface="Century" pitchFamily="18" charset="0"/>
              </a:rPr>
              <a:t>     Height: 45 m</a:t>
            </a:r>
          </a:p>
          <a:p>
            <a:pPr>
              <a:buNone/>
            </a:pPr>
            <a:r>
              <a:rPr lang="en-US" sz="1600" dirty="0" smtClean="0">
                <a:solidFill>
                  <a:schemeClr val="bg1"/>
                </a:solidFill>
                <a:latin typeface="Century" pitchFamily="18" charset="0"/>
              </a:rPr>
              <a:t>     Opening: 353 AD</a:t>
            </a:r>
          </a:p>
          <a:p>
            <a:pPr>
              <a:buNone/>
            </a:pPr>
            <a:r>
              <a:rPr lang="en-US" sz="1600" dirty="0" smtClean="0">
                <a:solidFill>
                  <a:schemeClr val="bg1"/>
                </a:solidFill>
                <a:latin typeface="Century" pitchFamily="18" charset="0"/>
              </a:rPr>
              <a:t>     Purpose: Mausoleum</a:t>
            </a:r>
          </a:p>
          <a:p>
            <a:pPr algn="just">
              <a:buNone/>
            </a:pPr>
            <a:r>
              <a:rPr lang="en-US" sz="1600" dirty="0" smtClean="0">
                <a:solidFill>
                  <a:schemeClr val="bg1"/>
                </a:solidFill>
                <a:latin typeface="Century" pitchFamily="18" charset="0"/>
              </a:rPr>
              <a:t>     Mausoleum at Halicarnassus is a tombstone of </a:t>
            </a:r>
            <a:r>
              <a:rPr lang="en-US" sz="1600" dirty="0" err="1" smtClean="0">
                <a:solidFill>
                  <a:schemeClr val="bg1"/>
                </a:solidFill>
                <a:latin typeface="Century" pitchFamily="18" charset="0"/>
              </a:rPr>
              <a:t>Carian</a:t>
            </a:r>
            <a:r>
              <a:rPr lang="en-US" sz="1600" dirty="0" smtClean="0">
                <a:solidFill>
                  <a:schemeClr val="bg1"/>
                </a:solidFill>
                <a:latin typeface="Century" pitchFamily="18" charset="0"/>
              </a:rPr>
              <a:t> ruler Mausolus, erected in the middle of IV century BC is the fifth in the list of the Seven Wonders of the Ancient World</a:t>
            </a:r>
            <a:r>
              <a:rPr lang="en-US" sz="1400" dirty="0" smtClean="0">
                <a:solidFill>
                  <a:schemeClr val="bg1"/>
                </a:solidFill>
                <a:latin typeface="Century" pitchFamily="18" charset="0"/>
              </a:rPr>
              <a:t>.</a:t>
            </a:r>
            <a:endParaRPr lang="ru-RU" sz="1400" dirty="0" smtClean="0">
              <a:latin typeface="Century" pitchFamily="18" charset="0"/>
            </a:endParaRPr>
          </a:p>
          <a:p>
            <a:pPr algn="just">
              <a:buNone/>
            </a:pPr>
            <a:r>
              <a:rPr lang="en-US" sz="1600" dirty="0" smtClean="0">
                <a:solidFill>
                  <a:schemeClr val="bg1"/>
                </a:solidFill>
                <a:latin typeface="Century" pitchFamily="18" charset="0"/>
              </a:rPr>
              <a:t>     The construction of the mausoleum began before the death of Mausolus in 359 BC and, according to ancient authors, it was the idea of his wife Artemisia. She invited the Greek architects </a:t>
            </a:r>
            <a:r>
              <a:rPr lang="en-US" sz="1600" dirty="0" err="1" smtClean="0">
                <a:solidFill>
                  <a:schemeClr val="bg1"/>
                </a:solidFill>
                <a:latin typeface="Century" pitchFamily="18" charset="0"/>
              </a:rPr>
              <a:t>Pytheas</a:t>
            </a:r>
            <a:r>
              <a:rPr lang="en-US" sz="1600" dirty="0" smtClean="0">
                <a:solidFill>
                  <a:schemeClr val="bg1"/>
                </a:solidFill>
                <a:latin typeface="Century" pitchFamily="18" charset="0"/>
              </a:rPr>
              <a:t> and the most famous sculptors of that time  </a:t>
            </a:r>
            <a:r>
              <a:rPr lang="en-US" sz="1600" dirty="0" err="1" smtClean="0">
                <a:solidFill>
                  <a:schemeClr val="bg1"/>
                </a:solidFill>
                <a:latin typeface="Century" pitchFamily="18" charset="0"/>
              </a:rPr>
              <a:t>Leochares</a:t>
            </a:r>
            <a:r>
              <a:rPr lang="en-US" sz="1600" dirty="0" smtClean="0">
                <a:solidFill>
                  <a:schemeClr val="bg1"/>
                </a:solidFill>
                <a:latin typeface="Century" pitchFamily="18" charset="0"/>
              </a:rPr>
              <a:t>, </a:t>
            </a:r>
            <a:r>
              <a:rPr lang="en-US" sz="1600" dirty="0" err="1" smtClean="0">
                <a:solidFill>
                  <a:schemeClr val="bg1"/>
                </a:solidFill>
                <a:latin typeface="Century" pitchFamily="18" charset="0"/>
              </a:rPr>
              <a:t>Scopas</a:t>
            </a:r>
            <a:r>
              <a:rPr lang="en-US" sz="1600" dirty="0" smtClean="0">
                <a:solidFill>
                  <a:schemeClr val="bg1"/>
                </a:solidFill>
                <a:latin typeface="Century" pitchFamily="18" charset="0"/>
              </a:rPr>
              <a:t> and Timothy </a:t>
            </a:r>
            <a:r>
              <a:rPr lang="en-US" sz="1600" dirty="0" err="1" smtClean="0">
                <a:solidFill>
                  <a:schemeClr val="bg1"/>
                </a:solidFill>
                <a:latin typeface="Century" pitchFamily="18" charset="0"/>
              </a:rPr>
              <a:t>Briaksida</a:t>
            </a:r>
            <a:r>
              <a:rPr lang="en-US" sz="1600" dirty="0" smtClean="0">
                <a:solidFill>
                  <a:schemeClr val="bg1"/>
                </a:solidFill>
                <a:latin typeface="Century" pitchFamily="18" charset="0"/>
              </a:rPr>
              <a:t> to design the Mausoleum,.</a:t>
            </a:r>
            <a:endParaRPr lang="ru-RU" sz="1600" dirty="0" smtClean="0">
              <a:solidFill>
                <a:schemeClr val="bg1"/>
              </a:solidFill>
              <a:latin typeface="Century" pitchFamily="18" charset="0"/>
            </a:endParaRPr>
          </a:p>
        </p:txBody>
      </p:sp>
      <p:pic>
        <p:nvPicPr>
          <p:cNvPr id="5" name="Содержимое 4" descr="001skhqw.jpg"/>
          <p:cNvPicPr>
            <a:picLocks noGrp="1" noChangeAspect="1"/>
          </p:cNvPicPr>
          <p:nvPr>
            <p:ph sz="half" idx="2"/>
          </p:nvPr>
        </p:nvPicPr>
        <p:blipFill>
          <a:blip r:embed="rId3" cstate="screen"/>
          <a:stretch>
            <a:fillRect/>
          </a:stretch>
        </p:blipFill>
        <p:spPr>
          <a:xfrm>
            <a:off x="785786" y="1071546"/>
            <a:ext cx="3543492" cy="2604678"/>
          </a:xfrm>
          <a:ln w="28575">
            <a:solidFill>
              <a:schemeClr val="tx2">
                <a:lumMod val="75000"/>
              </a:schemeClr>
            </a:solidFill>
          </a:ln>
        </p:spPr>
      </p:pic>
      <p:sp>
        <p:nvSpPr>
          <p:cNvPr id="6" name="Заголовок 1"/>
          <p:cNvSpPr txBox="1">
            <a:spLocks/>
          </p:cNvSpPr>
          <p:nvPr/>
        </p:nvSpPr>
        <p:spPr>
          <a:xfrm>
            <a:off x="683568" y="476672"/>
            <a:ext cx="3672408" cy="71438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a:ln>
                <a:noFill/>
              </a:ln>
              <a:solidFill>
                <a:srgbClr val="002060"/>
              </a:solidFill>
              <a:effectLst/>
              <a:uLnTx/>
              <a:uFillTx/>
              <a:latin typeface="Romul" pitchFamily="82" charset="0"/>
              <a:ea typeface="+mj-ea"/>
              <a:cs typeface="+mj-cs"/>
            </a:endParaRPr>
          </a:p>
        </p:txBody>
      </p:sp>
      <p:sp>
        <p:nvSpPr>
          <p:cNvPr id="11" name="Прямоугольник 10"/>
          <p:cNvSpPr/>
          <p:nvPr/>
        </p:nvSpPr>
        <p:spPr>
          <a:xfrm>
            <a:off x="785786" y="428604"/>
            <a:ext cx="3603295" cy="646331"/>
          </a:xfrm>
          <a:prstGeom prst="rect">
            <a:avLst/>
          </a:prstGeom>
        </p:spPr>
        <p:txBody>
          <a:bodyPr wrap="none">
            <a:spAutoFit/>
          </a:bodyPr>
          <a:lstStyle/>
          <a:p>
            <a:pPr lvl="0" algn="ctr">
              <a:spcBef>
                <a:spcPct val="0"/>
              </a:spcBef>
              <a:defRPr/>
            </a:pPr>
            <a:r>
              <a:rPr lang="en-US" sz="3600" b="1" dirty="0" smtClean="0">
                <a:solidFill>
                  <a:srgbClr val="002060"/>
                </a:solidFill>
                <a:latin typeface="Romul" pitchFamily="82" charset="0"/>
              </a:rPr>
              <a:t>Mausoleum at Galikanarse</a:t>
            </a:r>
          </a:p>
        </p:txBody>
      </p:sp>
      <p:sp>
        <p:nvSpPr>
          <p:cNvPr id="12" name="Прямоугольник 11"/>
          <p:cNvSpPr/>
          <p:nvPr/>
        </p:nvSpPr>
        <p:spPr>
          <a:xfrm>
            <a:off x="714348" y="3714752"/>
            <a:ext cx="3786214" cy="307777"/>
          </a:xfrm>
          <a:prstGeom prst="rect">
            <a:avLst/>
          </a:prstGeom>
        </p:spPr>
        <p:txBody>
          <a:bodyPr wrap="square">
            <a:spAutoFit/>
          </a:bodyPr>
          <a:lstStyle/>
          <a:p>
            <a:pPr marL="342900" indent="-342900">
              <a:spcBef>
                <a:spcPct val="20000"/>
              </a:spcBef>
            </a:pPr>
            <a:r>
              <a:rPr lang="en-US" sz="1400" dirty="0" smtClean="0">
                <a:latin typeface="Century" pitchFamily="18" charset="0"/>
              </a:rPr>
              <a:t>       </a:t>
            </a:r>
            <a:endParaRPr lang="ru-RU" sz="1600" dirty="0" smtClean="0">
              <a:solidFill>
                <a:schemeClr val="bg1"/>
              </a:solidFill>
              <a:latin typeface="Century" pitchFamily="18" charset="0"/>
            </a:endParaRPr>
          </a:p>
        </p:txBody>
      </p:sp>
      <p:sp>
        <p:nvSpPr>
          <p:cNvPr id="8" name="Прямоугольник 7">
            <a:hlinkClick r:id="rId4" action="ppaction://hlinksldjump"/>
          </p:cNvPr>
          <p:cNvSpPr/>
          <p:nvPr/>
        </p:nvSpPr>
        <p:spPr>
          <a:xfrm>
            <a:off x="6804248" y="5683314"/>
            <a:ext cx="1438214"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HOME</a:t>
            </a:r>
            <a:endParaRPr lang="ru-RU"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Рисунок 6" descr="15.png"/>
          <p:cNvPicPr>
            <a:picLocks noChangeAspect="1"/>
          </p:cNvPicPr>
          <p:nvPr/>
        </p:nvPicPr>
        <p:blipFill>
          <a:blip r:embed="rId2" cstate="screen"/>
          <a:stretch>
            <a:fillRect/>
          </a:stretch>
        </p:blipFill>
        <p:spPr>
          <a:xfrm>
            <a:off x="0" y="0"/>
            <a:ext cx="9144000" cy="6858000"/>
          </a:xfrm>
          <a:prstGeom prst="rect">
            <a:avLst/>
          </a:prstGeom>
        </p:spPr>
      </p:pic>
      <p:sp>
        <p:nvSpPr>
          <p:cNvPr id="3" name="Содержимое 2"/>
          <p:cNvSpPr>
            <a:spLocks noGrp="1"/>
          </p:cNvSpPr>
          <p:nvPr>
            <p:ph sz="half" idx="1"/>
          </p:nvPr>
        </p:nvSpPr>
        <p:spPr>
          <a:xfrm>
            <a:off x="4786314" y="571480"/>
            <a:ext cx="3931920" cy="5500726"/>
          </a:xfrm>
        </p:spPr>
        <p:txBody>
          <a:bodyPr>
            <a:normAutofit/>
          </a:bodyPr>
          <a:lstStyle/>
          <a:p>
            <a:pPr marL="273050" indent="-3175" algn="just">
              <a:buNone/>
            </a:pPr>
            <a:r>
              <a:rPr lang="en-US" sz="1600" dirty="0" smtClean="0">
                <a:solidFill>
                  <a:schemeClr val="bg1"/>
                </a:solidFill>
                <a:latin typeface="Century" pitchFamily="18" charset="0"/>
              </a:rPr>
              <a:t>The temple was adorned with statues of Praxiteles and </a:t>
            </a:r>
            <a:r>
              <a:rPr lang="en-US" sz="1600" dirty="0" err="1" smtClean="0">
                <a:solidFill>
                  <a:schemeClr val="bg1"/>
                </a:solidFill>
                <a:latin typeface="Century" pitchFamily="18" charset="0"/>
              </a:rPr>
              <a:t>Scopas</a:t>
            </a:r>
            <a:r>
              <a:rPr lang="en-US" sz="1600" dirty="0" smtClean="0">
                <a:solidFill>
                  <a:schemeClr val="bg1"/>
                </a:solidFill>
                <a:latin typeface="Century" pitchFamily="18" charset="0"/>
              </a:rPr>
              <a:t>’ reliefs inside. The Temple of Artemis at Ephesus is one of the Seven Wonders of the Ancient World, was in the Greek city of Ephesus on the coast of Asia Minor (now the town of </a:t>
            </a:r>
            <a:r>
              <a:rPr lang="en-US" sz="1600" dirty="0" err="1" smtClean="0">
                <a:solidFill>
                  <a:schemeClr val="bg1"/>
                </a:solidFill>
                <a:latin typeface="Century" pitchFamily="18" charset="0"/>
              </a:rPr>
              <a:t>Selcuk</a:t>
            </a:r>
            <a:r>
              <a:rPr lang="en-US" sz="1600" dirty="0" smtClean="0">
                <a:solidFill>
                  <a:schemeClr val="bg1"/>
                </a:solidFill>
                <a:latin typeface="Century" pitchFamily="18" charset="0"/>
              </a:rPr>
              <a:t> in the south of the province of Izmir, Turkey). The first major temple was built in the middle of the VI century BC. Gyrostat burned it in 356 BC. It was restored soon. In the III century, in the reconstructed shape, it was plundered by the Goths.</a:t>
            </a:r>
            <a:endParaRPr lang="ru-RU" sz="1600" dirty="0">
              <a:solidFill>
                <a:schemeClr val="bg1"/>
              </a:solidFill>
              <a:latin typeface="Century" pitchFamily="18" charset="0"/>
            </a:endParaRPr>
          </a:p>
        </p:txBody>
      </p:sp>
      <p:pic>
        <p:nvPicPr>
          <p:cNvPr id="5" name="Содержимое 4" descr="храм.jpg"/>
          <p:cNvPicPr>
            <a:picLocks noGrp="1" noChangeAspect="1"/>
          </p:cNvPicPr>
          <p:nvPr>
            <p:ph sz="half" idx="2"/>
          </p:nvPr>
        </p:nvPicPr>
        <p:blipFill>
          <a:blip r:embed="rId3" cstate="screen"/>
          <a:stretch>
            <a:fillRect/>
          </a:stretch>
        </p:blipFill>
        <p:spPr>
          <a:xfrm>
            <a:off x="857224" y="1285860"/>
            <a:ext cx="3571900" cy="2946154"/>
          </a:xfrm>
        </p:spPr>
      </p:pic>
      <p:sp>
        <p:nvSpPr>
          <p:cNvPr id="6" name="Заголовок 1"/>
          <p:cNvSpPr txBox="1">
            <a:spLocks/>
          </p:cNvSpPr>
          <p:nvPr/>
        </p:nvSpPr>
        <p:spPr>
          <a:xfrm>
            <a:off x="683568" y="476672"/>
            <a:ext cx="3672408" cy="71438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a:ln>
                <a:noFill/>
              </a:ln>
              <a:solidFill>
                <a:srgbClr val="002060"/>
              </a:solidFill>
              <a:effectLst/>
              <a:uLnTx/>
              <a:uFillTx/>
              <a:latin typeface="Romul" pitchFamily="82" charset="0"/>
              <a:ea typeface="+mj-ea"/>
              <a:cs typeface="+mj-cs"/>
            </a:endParaRPr>
          </a:p>
        </p:txBody>
      </p:sp>
      <p:sp>
        <p:nvSpPr>
          <p:cNvPr id="9" name="Прямоугольник 8"/>
          <p:cNvSpPr/>
          <p:nvPr/>
        </p:nvSpPr>
        <p:spPr>
          <a:xfrm>
            <a:off x="539552" y="694437"/>
            <a:ext cx="4071967" cy="646331"/>
          </a:xfrm>
          <a:prstGeom prst="rect">
            <a:avLst/>
          </a:prstGeom>
        </p:spPr>
        <p:txBody>
          <a:bodyPr wrap="square">
            <a:spAutoFit/>
          </a:bodyPr>
          <a:lstStyle/>
          <a:p>
            <a:pPr lvl="0" algn="ctr">
              <a:spcBef>
                <a:spcPct val="0"/>
              </a:spcBef>
              <a:defRPr/>
            </a:pPr>
            <a:r>
              <a:rPr lang="en-US" sz="3600" b="1" dirty="0" smtClean="0">
                <a:solidFill>
                  <a:srgbClr val="002060"/>
                </a:solidFill>
                <a:latin typeface="Romul" pitchFamily="82" charset="0"/>
              </a:rPr>
              <a:t>Temple of Artemis at Ephesus</a:t>
            </a:r>
            <a:endParaRPr lang="ru-RU" sz="3600" b="1" dirty="0">
              <a:solidFill>
                <a:srgbClr val="002060"/>
              </a:solidFill>
              <a:latin typeface="Romul" pitchFamily="82" charset="0"/>
            </a:endParaRPr>
          </a:p>
        </p:txBody>
      </p:sp>
      <p:sp>
        <p:nvSpPr>
          <p:cNvPr id="8" name="Прямоугольник 7">
            <a:hlinkClick r:id="rId4" action="ppaction://hlinksldjump"/>
          </p:cNvPr>
          <p:cNvSpPr/>
          <p:nvPr/>
        </p:nvSpPr>
        <p:spPr>
          <a:xfrm>
            <a:off x="6876256" y="5733256"/>
            <a:ext cx="1438214"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HOME</a:t>
            </a:r>
            <a:endParaRPr lang="ru-RU"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Рисунок 6" descr="15.png"/>
          <p:cNvPicPr>
            <a:picLocks noChangeAspect="1"/>
          </p:cNvPicPr>
          <p:nvPr/>
        </p:nvPicPr>
        <p:blipFill>
          <a:blip r:embed="rId2" cstate="screen"/>
          <a:stretch>
            <a:fillRect/>
          </a:stretch>
        </p:blipFill>
        <p:spPr>
          <a:xfrm>
            <a:off x="0" y="0"/>
            <a:ext cx="9144000" cy="6858000"/>
          </a:xfrm>
          <a:prstGeom prst="rect">
            <a:avLst/>
          </a:prstGeom>
        </p:spPr>
      </p:pic>
      <p:sp>
        <p:nvSpPr>
          <p:cNvPr id="3" name="Содержимое 2"/>
          <p:cNvSpPr>
            <a:spLocks noGrp="1"/>
          </p:cNvSpPr>
          <p:nvPr>
            <p:ph sz="half" idx="1"/>
          </p:nvPr>
        </p:nvSpPr>
        <p:spPr>
          <a:xfrm>
            <a:off x="4714876" y="428604"/>
            <a:ext cx="4143404" cy="6286544"/>
          </a:xfrm>
        </p:spPr>
        <p:txBody>
          <a:bodyPr>
            <a:noAutofit/>
          </a:bodyPr>
          <a:lstStyle/>
          <a:p>
            <a:pPr marL="273050" indent="-3175" algn="just">
              <a:buNone/>
            </a:pPr>
            <a:r>
              <a:rPr lang="en-US" sz="1600" dirty="0" smtClean="0">
                <a:solidFill>
                  <a:schemeClr val="bg1"/>
                </a:solidFill>
                <a:latin typeface="Century" pitchFamily="18" charset="0"/>
              </a:rPr>
              <a:t>The construction began in 292 BC. It was Hares who worked on the creation of nearly 36-foot bronze giant statue. When the work was finished, </a:t>
            </a:r>
            <a:r>
              <a:rPr lang="en-US" sz="1600" dirty="0" err="1" smtClean="0">
                <a:solidFill>
                  <a:schemeClr val="bg1"/>
                </a:solidFill>
                <a:latin typeface="Century" pitchFamily="18" charset="0"/>
              </a:rPr>
              <a:t>Rhodians</a:t>
            </a:r>
            <a:r>
              <a:rPr lang="en-US" sz="1600" dirty="0" smtClean="0">
                <a:solidFill>
                  <a:schemeClr val="bg1"/>
                </a:solidFill>
                <a:latin typeface="Century" pitchFamily="18" charset="0"/>
              </a:rPr>
              <a:t> saw a tall and slender youth-god with a radiant crown on his head. He was standing on a white marble pedestal, slightly leaning back and staring intensely into the distance. The Statue of the god stood right at the entrance to the harbor of Rhodes and was visible from the nearby islands.</a:t>
            </a:r>
          </a:p>
          <a:p>
            <a:pPr marL="273050" indent="-3175" algn="just">
              <a:buNone/>
            </a:pPr>
            <a:r>
              <a:rPr lang="en-US" sz="1600" dirty="0" smtClean="0">
                <a:solidFill>
                  <a:schemeClr val="bg1"/>
                </a:solidFill>
                <a:latin typeface="Century" pitchFamily="18" charset="0"/>
              </a:rPr>
              <a:t>The statue stood for 56 years until Rhodes was hit by the 226 BC Rhodes earthquake. The remains lay on the ground for over 800 years, and even broken, they were so impressive that many traveled to see them</a:t>
            </a:r>
          </a:p>
        </p:txBody>
      </p:sp>
      <p:pic>
        <p:nvPicPr>
          <p:cNvPr id="5" name="Содержимое 4" descr="колос родосский.jpg"/>
          <p:cNvPicPr>
            <a:picLocks noGrp="1" noChangeAspect="1"/>
          </p:cNvPicPr>
          <p:nvPr>
            <p:ph sz="half" idx="2"/>
          </p:nvPr>
        </p:nvPicPr>
        <p:blipFill>
          <a:blip r:embed="rId3" cstate="screen"/>
          <a:stretch>
            <a:fillRect/>
          </a:stretch>
        </p:blipFill>
        <p:spPr>
          <a:xfrm>
            <a:off x="785786" y="1500174"/>
            <a:ext cx="3835700" cy="2838418"/>
          </a:xfrm>
        </p:spPr>
      </p:pic>
      <p:sp>
        <p:nvSpPr>
          <p:cNvPr id="6" name="Заголовок 1"/>
          <p:cNvSpPr txBox="1">
            <a:spLocks/>
          </p:cNvSpPr>
          <p:nvPr/>
        </p:nvSpPr>
        <p:spPr>
          <a:xfrm>
            <a:off x="683568" y="476672"/>
            <a:ext cx="3672408" cy="71438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a:ln>
                <a:noFill/>
              </a:ln>
              <a:solidFill>
                <a:srgbClr val="002060"/>
              </a:solidFill>
              <a:effectLst/>
              <a:uLnTx/>
              <a:uFillTx/>
              <a:latin typeface="Romul" pitchFamily="82" charset="0"/>
              <a:ea typeface="+mj-ea"/>
              <a:cs typeface="+mj-cs"/>
            </a:endParaRPr>
          </a:p>
        </p:txBody>
      </p:sp>
      <p:sp>
        <p:nvSpPr>
          <p:cNvPr id="13" name="Прямоугольник 12"/>
          <p:cNvSpPr/>
          <p:nvPr/>
        </p:nvSpPr>
        <p:spPr>
          <a:xfrm>
            <a:off x="1000100" y="642918"/>
            <a:ext cx="3357586" cy="646331"/>
          </a:xfrm>
          <a:prstGeom prst="rect">
            <a:avLst/>
          </a:prstGeom>
        </p:spPr>
        <p:txBody>
          <a:bodyPr wrap="square">
            <a:spAutoFit/>
          </a:bodyPr>
          <a:lstStyle/>
          <a:p>
            <a:pPr lvl="0" algn="ctr">
              <a:spcBef>
                <a:spcPct val="0"/>
              </a:spcBef>
              <a:defRPr/>
            </a:pPr>
            <a:r>
              <a:rPr lang="en-US" sz="3600" b="1" dirty="0" smtClean="0">
                <a:solidFill>
                  <a:srgbClr val="002060"/>
                </a:solidFill>
                <a:latin typeface="Romul" pitchFamily="82" charset="0"/>
              </a:rPr>
              <a:t>Colossus of Rhodes</a:t>
            </a:r>
            <a:endParaRPr lang="ru-RU" sz="3600" b="1" dirty="0">
              <a:solidFill>
                <a:srgbClr val="002060"/>
              </a:solidFill>
              <a:latin typeface="Romul" pitchFamily="82" charset="0"/>
            </a:endParaRPr>
          </a:p>
        </p:txBody>
      </p:sp>
      <p:sp>
        <p:nvSpPr>
          <p:cNvPr id="8" name="Прямоугольник 7">
            <a:hlinkClick r:id="rId4" action="ppaction://hlinksldjump"/>
          </p:cNvPr>
          <p:cNvSpPr/>
          <p:nvPr/>
        </p:nvSpPr>
        <p:spPr>
          <a:xfrm>
            <a:off x="6804248" y="5733256"/>
            <a:ext cx="1438214"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HOME</a:t>
            </a:r>
            <a:endParaRPr lang="ru-RU"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Рисунок 6" descr="15.png"/>
          <p:cNvPicPr>
            <a:picLocks noChangeAspect="1"/>
          </p:cNvPicPr>
          <p:nvPr/>
        </p:nvPicPr>
        <p:blipFill>
          <a:blip r:embed="rId2" cstate="screen"/>
          <a:stretch>
            <a:fillRect/>
          </a:stretch>
        </p:blipFill>
        <p:spPr>
          <a:xfrm>
            <a:off x="0" y="0"/>
            <a:ext cx="9144000" cy="6858000"/>
          </a:xfrm>
          <a:prstGeom prst="rect">
            <a:avLst/>
          </a:prstGeom>
        </p:spPr>
      </p:pic>
      <p:sp>
        <p:nvSpPr>
          <p:cNvPr id="3" name="Содержимое 2"/>
          <p:cNvSpPr>
            <a:spLocks noGrp="1"/>
          </p:cNvSpPr>
          <p:nvPr>
            <p:ph sz="half" idx="1"/>
          </p:nvPr>
        </p:nvSpPr>
        <p:spPr>
          <a:xfrm>
            <a:off x="4786314" y="500042"/>
            <a:ext cx="3931920" cy="5715040"/>
          </a:xfrm>
        </p:spPr>
        <p:txBody>
          <a:bodyPr>
            <a:normAutofit/>
          </a:bodyPr>
          <a:lstStyle/>
          <a:p>
            <a:pPr algn="just">
              <a:buNone/>
            </a:pPr>
            <a:r>
              <a:rPr lang="ru-RU" sz="1600" dirty="0" smtClean="0">
                <a:latin typeface="Century" pitchFamily="18" charset="0"/>
              </a:rPr>
              <a:t>     </a:t>
            </a:r>
            <a:r>
              <a:rPr lang="en-US" sz="1800" dirty="0" smtClean="0">
                <a:solidFill>
                  <a:schemeClr val="bg1"/>
                </a:solidFill>
              </a:rPr>
              <a:t>The Statue of Zeus at Olympia was a giant seated figure, about 13 m (43 ft) tall. It was made by the Greek sculptor Phidias in 435 BC. The statue was crowned with a sculpted wreath of olive sprays. It had gold sandals, and a golden robe carved with animals and lilies. In its right hand was a small chryselephantine statue of crowned Nike, goddess of victory. Its left hand held a </a:t>
            </a:r>
            <a:r>
              <a:rPr lang="en-US" sz="1800" dirty="0" err="1" smtClean="0">
                <a:solidFill>
                  <a:schemeClr val="bg1"/>
                </a:solidFill>
              </a:rPr>
              <a:t>sceptre</a:t>
            </a:r>
            <a:r>
              <a:rPr lang="en-US" sz="1800" dirty="0" smtClean="0">
                <a:solidFill>
                  <a:schemeClr val="bg1"/>
                </a:solidFill>
              </a:rPr>
              <a:t> inlaid with many metals, supporting an eagle. The throne was decorated in gold, precious stones, ebony, and ivory.</a:t>
            </a:r>
            <a:r>
              <a:rPr lang="en-US" sz="1800" baseline="30000" dirty="0" smtClean="0">
                <a:solidFill>
                  <a:schemeClr val="bg1"/>
                </a:solidFill>
              </a:rPr>
              <a:t> </a:t>
            </a:r>
            <a:endParaRPr lang="ru-RU" sz="1700" dirty="0">
              <a:solidFill>
                <a:schemeClr val="bg1"/>
              </a:solidFill>
              <a:latin typeface="Century" pitchFamily="18" charset="0"/>
            </a:endParaRPr>
          </a:p>
        </p:txBody>
      </p:sp>
      <p:pic>
        <p:nvPicPr>
          <p:cNvPr id="5" name="Содержимое 4" descr="статуя зевса в олимпии.jpg"/>
          <p:cNvPicPr>
            <a:picLocks noGrp="1" noChangeAspect="1"/>
          </p:cNvPicPr>
          <p:nvPr>
            <p:ph sz="half" idx="2"/>
          </p:nvPr>
        </p:nvPicPr>
        <p:blipFill>
          <a:blip r:embed="rId3" cstate="screen"/>
          <a:stretch>
            <a:fillRect/>
          </a:stretch>
        </p:blipFill>
        <p:spPr>
          <a:xfrm>
            <a:off x="714348" y="1643050"/>
            <a:ext cx="3789362" cy="2930133"/>
          </a:xfrm>
        </p:spPr>
      </p:pic>
      <p:sp>
        <p:nvSpPr>
          <p:cNvPr id="6" name="Заголовок 1"/>
          <p:cNvSpPr txBox="1">
            <a:spLocks/>
          </p:cNvSpPr>
          <p:nvPr/>
        </p:nvSpPr>
        <p:spPr>
          <a:xfrm>
            <a:off x="500034" y="428604"/>
            <a:ext cx="3929090" cy="71438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a:ln>
                <a:noFill/>
              </a:ln>
              <a:solidFill>
                <a:srgbClr val="002060"/>
              </a:solidFill>
              <a:effectLst/>
              <a:uLnTx/>
              <a:uFillTx/>
              <a:latin typeface="Romul" pitchFamily="82" charset="0"/>
              <a:ea typeface="+mj-ea"/>
              <a:cs typeface="+mj-cs"/>
            </a:endParaRPr>
          </a:p>
        </p:txBody>
      </p:sp>
      <p:sp>
        <p:nvSpPr>
          <p:cNvPr id="8" name="Прямоугольник 7"/>
          <p:cNvSpPr/>
          <p:nvPr/>
        </p:nvSpPr>
        <p:spPr>
          <a:xfrm>
            <a:off x="785786" y="571480"/>
            <a:ext cx="3643338" cy="646331"/>
          </a:xfrm>
          <a:prstGeom prst="rect">
            <a:avLst/>
          </a:prstGeom>
        </p:spPr>
        <p:txBody>
          <a:bodyPr wrap="square">
            <a:spAutoFit/>
          </a:bodyPr>
          <a:lstStyle/>
          <a:p>
            <a:pPr lvl="0" algn="ctr">
              <a:spcBef>
                <a:spcPct val="0"/>
              </a:spcBef>
              <a:defRPr/>
            </a:pPr>
            <a:r>
              <a:rPr lang="en-US" sz="3600" b="1" dirty="0" smtClean="0">
                <a:solidFill>
                  <a:srgbClr val="002060"/>
                </a:solidFill>
                <a:latin typeface="Romul" pitchFamily="82" charset="0"/>
              </a:rPr>
              <a:t>Statue of Zeus at Olympia</a:t>
            </a:r>
            <a:endParaRPr lang="ru-RU" sz="3600" b="1" dirty="0">
              <a:solidFill>
                <a:srgbClr val="002060"/>
              </a:solidFill>
              <a:latin typeface="Romul" pitchFamily="82" charset="0"/>
            </a:endParaRPr>
          </a:p>
        </p:txBody>
      </p:sp>
      <p:sp>
        <p:nvSpPr>
          <p:cNvPr id="9" name="Прямоугольник 8">
            <a:hlinkClick r:id="rId4" action="ppaction://hlinksldjump"/>
          </p:cNvPr>
          <p:cNvSpPr/>
          <p:nvPr/>
        </p:nvSpPr>
        <p:spPr>
          <a:xfrm>
            <a:off x="6876256" y="5661248"/>
            <a:ext cx="1438214"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HOME</a:t>
            </a:r>
            <a:endParaRPr lang="ru-RU"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Рисунок 10" descr="15.png"/>
          <p:cNvPicPr>
            <a:picLocks noChangeAspect="1"/>
          </p:cNvPicPr>
          <p:nvPr/>
        </p:nvPicPr>
        <p:blipFill>
          <a:blip r:embed="rId2" cstate="screen"/>
          <a:stretch>
            <a:fillRect/>
          </a:stretch>
        </p:blipFill>
        <p:spPr>
          <a:xfrm>
            <a:off x="0" y="0"/>
            <a:ext cx="9144000" cy="6858000"/>
          </a:xfrm>
          <a:prstGeom prst="rect">
            <a:avLst/>
          </a:prstGeom>
        </p:spPr>
      </p:pic>
      <p:sp>
        <p:nvSpPr>
          <p:cNvPr id="3" name="Содержимое 2"/>
          <p:cNvSpPr>
            <a:spLocks noGrp="1"/>
          </p:cNvSpPr>
          <p:nvPr>
            <p:ph sz="half" idx="1"/>
          </p:nvPr>
        </p:nvSpPr>
        <p:spPr>
          <a:xfrm>
            <a:off x="4714876" y="260648"/>
            <a:ext cx="4003358" cy="5000660"/>
          </a:xfrm>
        </p:spPr>
        <p:txBody>
          <a:bodyPr>
            <a:normAutofit fontScale="25000" lnSpcReduction="20000"/>
          </a:bodyPr>
          <a:lstStyle/>
          <a:p>
            <a:pPr algn="just">
              <a:lnSpc>
                <a:spcPct val="120000"/>
              </a:lnSpc>
              <a:spcBef>
                <a:spcPts val="0"/>
              </a:spcBef>
              <a:buNone/>
            </a:pPr>
            <a:r>
              <a:rPr lang="ru-RU" sz="6400" dirty="0" smtClean="0">
                <a:latin typeface="Century" pitchFamily="18" charset="0"/>
              </a:rPr>
              <a:t>    </a:t>
            </a:r>
            <a:r>
              <a:rPr lang="en-US" sz="6400" dirty="0" smtClean="0">
                <a:latin typeface="Century" pitchFamily="18" charset="0"/>
              </a:rPr>
              <a:t> </a:t>
            </a:r>
            <a:r>
              <a:rPr lang="en-US" sz="7200" dirty="0" smtClean="0">
                <a:solidFill>
                  <a:schemeClr val="bg1"/>
                </a:solidFill>
              </a:rPr>
              <a:t>It was named after the island</a:t>
            </a:r>
            <a:r>
              <a:rPr lang="ru-RU" sz="7200" dirty="0" smtClean="0">
                <a:solidFill>
                  <a:schemeClr val="bg1"/>
                </a:solidFill>
              </a:rPr>
              <a:t>. </a:t>
            </a:r>
            <a:r>
              <a:rPr lang="en-US" sz="7200" dirty="0" smtClean="0">
                <a:solidFill>
                  <a:schemeClr val="bg1"/>
                </a:solidFill>
              </a:rPr>
              <a:t>The total height of the lighthouse is about 120-140 meters. Its light was visible at a distance of 60 km. The lower part is a four-sided prism of 60 meters high with a square base, the side length is 30 m. Its flat roof was decorated with huge statues at the corners of Triton, was the basis of the average. It was a 40-foot octagonal prism tower, lined with white marble. The upper part of the lighthouse was built in the form of a cylindrical colonnades - 8 columns bore dome, topped by 8-foot bronze figure of the ruler of the seas Poseidon .</a:t>
            </a:r>
          </a:p>
          <a:p>
            <a:pPr algn="just">
              <a:lnSpc>
                <a:spcPct val="120000"/>
              </a:lnSpc>
              <a:spcBef>
                <a:spcPts val="0"/>
              </a:spcBef>
              <a:buNone/>
            </a:pPr>
            <a:r>
              <a:rPr lang="ru-RU" sz="7200" dirty="0" smtClean="0">
                <a:solidFill>
                  <a:schemeClr val="bg1"/>
                </a:solidFill>
              </a:rPr>
              <a:t>       </a:t>
            </a:r>
            <a:r>
              <a:rPr lang="en-US" sz="7200" dirty="0" smtClean="0">
                <a:solidFill>
                  <a:schemeClr val="bg1"/>
                </a:solidFill>
              </a:rPr>
              <a:t>To keep the flame, required a large amount of fuel. Wood brought a spiral ramp on carts pulled by mules. Flame stood bronze plates to direct the light at sea</a:t>
            </a:r>
            <a:r>
              <a:rPr lang="ru-RU" sz="7200" dirty="0" smtClean="0">
                <a:solidFill>
                  <a:schemeClr val="bg1"/>
                </a:solidFill>
              </a:rPr>
              <a:t>.</a:t>
            </a:r>
          </a:p>
        </p:txBody>
      </p:sp>
      <p:pic>
        <p:nvPicPr>
          <p:cNvPr id="5" name="Содержимое 4" descr="sarich_mayak2.jpg"/>
          <p:cNvPicPr>
            <a:picLocks noGrp="1" noChangeAspect="1"/>
          </p:cNvPicPr>
          <p:nvPr>
            <p:ph sz="half" idx="2"/>
          </p:nvPr>
        </p:nvPicPr>
        <p:blipFill>
          <a:blip r:embed="rId3" cstate="screen"/>
          <a:stretch>
            <a:fillRect/>
          </a:stretch>
        </p:blipFill>
        <p:spPr>
          <a:xfrm>
            <a:off x="714348" y="1357298"/>
            <a:ext cx="3554373" cy="4643470"/>
          </a:xfrm>
        </p:spPr>
      </p:pic>
      <p:sp>
        <p:nvSpPr>
          <p:cNvPr id="6" name="Заголовок 1"/>
          <p:cNvSpPr txBox="1">
            <a:spLocks/>
          </p:cNvSpPr>
          <p:nvPr/>
        </p:nvSpPr>
        <p:spPr>
          <a:xfrm>
            <a:off x="714348" y="428604"/>
            <a:ext cx="3672408" cy="71438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a:ln>
                <a:noFill/>
              </a:ln>
              <a:solidFill>
                <a:srgbClr val="002060"/>
              </a:solidFill>
              <a:effectLst/>
              <a:uLnTx/>
              <a:uFillTx/>
              <a:latin typeface="Romul" pitchFamily="82" charset="0"/>
              <a:ea typeface="+mj-ea"/>
              <a:cs typeface="+mj-cs"/>
            </a:endParaRPr>
          </a:p>
        </p:txBody>
      </p:sp>
      <p:sp>
        <p:nvSpPr>
          <p:cNvPr id="9" name="Прямоугольник 8"/>
          <p:cNvSpPr/>
          <p:nvPr/>
        </p:nvSpPr>
        <p:spPr>
          <a:xfrm>
            <a:off x="1071538" y="571480"/>
            <a:ext cx="3187604" cy="646331"/>
          </a:xfrm>
          <a:prstGeom prst="rect">
            <a:avLst/>
          </a:prstGeom>
        </p:spPr>
        <p:txBody>
          <a:bodyPr wrap="none">
            <a:spAutoFit/>
          </a:bodyPr>
          <a:lstStyle/>
          <a:p>
            <a:pPr lvl="0" algn="ctr">
              <a:spcBef>
                <a:spcPct val="0"/>
              </a:spcBef>
              <a:defRPr/>
            </a:pPr>
            <a:r>
              <a:rPr lang="en-US" sz="3600" b="1" dirty="0" smtClean="0">
                <a:solidFill>
                  <a:srgbClr val="002060"/>
                </a:solidFill>
                <a:latin typeface="Romul" pitchFamily="82" charset="0"/>
              </a:rPr>
              <a:t>Farossiysky lighthouse</a:t>
            </a:r>
            <a:endParaRPr lang="ru-RU" sz="3600" b="1" dirty="0">
              <a:solidFill>
                <a:srgbClr val="002060"/>
              </a:solidFill>
              <a:latin typeface="Romul" pitchFamily="82" charset="0"/>
            </a:endParaRPr>
          </a:p>
        </p:txBody>
      </p:sp>
      <p:sp>
        <p:nvSpPr>
          <p:cNvPr id="7" name="Прямоугольник 6">
            <a:hlinkClick r:id="rId4" action="ppaction://hlinksldjump"/>
          </p:cNvPr>
          <p:cNvSpPr/>
          <p:nvPr/>
        </p:nvSpPr>
        <p:spPr>
          <a:xfrm>
            <a:off x="7310250" y="6043354"/>
            <a:ext cx="1438214"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HOME</a:t>
            </a:r>
            <a:endParaRPr lang="ru-RU"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5.png"/>
          <p:cNvPicPr>
            <a:picLocks noChangeAspect="1"/>
          </p:cNvPicPr>
          <p:nvPr/>
        </p:nvPicPr>
        <p:blipFill>
          <a:blip r:embed="rId3" cstate="screen"/>
          <a:stretch>
            <a:fillRect/>
          </a:stretch>
        </p:blipFill>
        <p:spPr>
          <a:xfrm>
            <a:off x="0" y="0"/>
            <a:ext cx="9144000" cy="6858000"/>
          </a:xfrm>
          <a:prstGeom prst="rect">
            <a:avLst/>
          </a:prstGeom>
        </p:spPr>
      </p:pic>
      <p:sp>
        <p:nvSpPr>
          <p:cNvPr id="2" name="Заголовок 1"/>
          <p:cNvSpPr>
            <a:spLocks noGrp="1"/>
          </p:cNvSpPr>
          <p:nvPr>
            <p:ph type="title"/>
          </p:nvPr>
        </p:nvSpPr>
        <p:spPr>
          <a:xfrm>
            <a:off x="1214414" y="1357298"/>
            <a:ext cx="6929486" cy="2928958"/>
          </a:xfrm>
        </p:spPr>
        <p:txBody>
          <a:bodyPr>
            <a:noAutofit/>
          </a:bodyPr>
          <a:lstStyle/>
          <a:p>
            <a:pPr algn="ctr"/>
            <a:r>
              <a:rPr lang="ru-RU" sz="9600" i="1" u="sng" dirty="0" smtClean="0">
                <a:solidFill>
                  <a:srgbClr val="FFFF00"/>
                </a:solidFill>
                <a:effectLst>
                  <a:outerShdw blurRad="38100" dist="38100" dir="2700000" algn="tl">
                    <a:srgbClr val="000000">
                      <a:alpha val="43137"/>
                    </a:srgbClr>
                  </a:outerShdw>
                </a:effectLst>
              </a:rPr>
              <a:t/>
            </a:r>
            <a:br>
              <a:rPr lang="ru-RU" sz="9600" i="1" u="sng" dirty="0" smtClean="0">
                <a:solidFill>
                  <a:srgbClr val="FFFF00"/>
                </a:solidFill>
                <a:effectLst>
                  <a:outerShdw blurRad="38100" dist="38100" dir="2700000" algn="tl">
                    <a:srgbClr val="000000">
                      <a:alpha val="43137"/>
                    </a:srgbClr>
                  </a:outerShdw>
                </a:effectLst>
              </a:rPr>
            </a:br>
            <a:r>
              <a:rPr lang="en-US" sz="9600" b="1" i="1" dirty="0" smtClean="0">
                <a:solidFill>
                  <a:schemeClr val="bg1"/>
                </a:solidFill>
                <a:effectLst>
                  <a:outerShdw blurRad="38100" dist="38100" dir="2700000" algn="tl">
                    <a:srgbClr val="000000">
                      <a:alpha val="43137"/>
                    </a:srgbClr>
                  </a:outerShdw>
                </a:effectLst>
              </a:rPr>
              <a:t>Thanks </a:t>
            </a:r>
            <a:r>
              <a:rPr sz="9600" b="1" i="1" dirty="0" smtClean="0">
                <a:solidFill>
                  <a:schemeClr val="bg1"/>
                </a:solidFill>
                <a:effectLst>
                  <a:outerShdw blurRad="38100" dist="38100" dir="2700000" algn="tl">
                    <a:srgbClr val="000000">
                      <a:alpha val="43137"/>
                    </a:srgbClr>
                  </a:outerShdw>
                </a:effectLst>
              </a:rPr>
              <a:t>f</a:t>
            </a:r>
            <a:r>
              <a:rPr lang="en-US" sz="9600" b="1" i="1" dirty="0" smtClean="0">
                <a:solidFill>
                  <a:schemeClr val="bg1"/>
                </a:solidFill>
                <a:effectLst>
                  <a:outerShdw blurRad="38100" dist="38100" dir="2700000" algn="tl">
                    <a:srgbClr val="000000">
                      <a:alpha val="43137"/>
                    </a:srgbClr>
                  </a:outerShdw>
                </a:effectLst>
              </a:rPr>
              <a:t>or attention!</a:t>
            </a:r>
            <a:endParaRPr lang="ru-RU" sz="9600" b="1" i="1" dirty="0" smtClean="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630</TotalTime>
  <Words>885</Words>
  <Application>Microsoft Office PowerPoint</Application>
  <PresentationFormat>Экран (4:3)</PresentationFormat>
  <Paragraphs>39</Paragraphs>
  <Slides>9</Slides>
  <Notes>2</Notes>
  <HiddenSlides>7</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Бумажная</vt:lpstr>
      <vt:lpstr>Слайд 1</vt:lpstr>
      <vt:lpstr>Слайд 2</vt:lpstr>
      <vt:lpstr>Слайд 3</vt:lpstr>
      <vt:lpstr>Слайд 4</vt:lpstr>
      <vt:lpstr>Слайд 5</vt:lpstr>
      <vt:lpstr>Слайд 6</vt:lpstr>
      <vt:lpstr>Слайд 7</vt:lpstr>
      <vt:lpstr>Слайд 8</vt:lpstr>
      <vt:lpstr> Thanks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чудес света</dc:title>
  <dc:creator>Оксана</dc:creator>
  <cp:lastModifiedBy>сергей</cp:lastModifiedBy>
  <cp:revision>67</cp:revision>
  <dcterms:created xsi:type="dcterms:W3CDTF">2013-11-04T12:56:43Z</dcterms:created>
  <dcterms:modified xsi:type="dcterms:W3CDTF">2013-12-07T14:26:59Z</dcterms:modified>
</cp:coreProperties>
</file>