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58" r:id="rId4"/>
    <p:sldId id="281" r:id="rId5"/>
    <p:sldId id="282" r:id="rId6"/>
    <p:sldId id="259" r:id="rId7"/>
    <p:sldId id="260" r:id="rId8"/>
    <p:sldId id="261" r:id="rId9"/>
    <p:sldId id="262" r:id="rId10"/>
    <p:sldId id="263" r:id="rId11"/>
    <p:sldId id="264" r:id="rId12"/>
    <p:sldId id="265" r:id="rId13"/>
    <p:sldId id="294" r:id="rId14"/>
    <p:sldId id="266" r:id="rId15"/>
    <p:sldId id="267" r:id="rId16"/>
    <p:sldId id="295" r:id="rId17"/>
    <p:sldId id="280" r:id="rId18"/>
    <p:sldId id="296" r:id="rId19"/>
    <p:sldId id="268" r:id="rId20"/>
    <p:sldId id="291" r:id="rId21"/>
    <p:sldId id="298" r:id="rId22"/>
    <p:sldId id="299" r:id="rId23"/>
    <p:sldId id="300" r:id="rId24"/>
    <p:sldId id="301" r:id="rId25"/>
    <p:sldId id="302" r:id="rId26"/>
    <p:sldId id="292" r:id="rId27"/>
    <p:sldId id="297" r:id="rId28"/>
    <p:sldId id="293" r:id="rId29"/>
    <p:sldId id="289" r:id="rId30"/>
    <p:sldId id="290"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2832" autoAdjust="0"/>
  </p:normalViewPr>
  <p:slideViewPr>
    <p:cSldViewPr>
      <p:cViewPr varScale="1">
        <p:scale>
          <a:sx n="68" d="100"/>
          <a:sy n="68" d="100"/>
        </p:scale>
        <p:origin x="-14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5082F-5BB7-445D-A2BB-FC26F8689C9A}" type="datetimeFigureOut">
              <a:rPr lang="ru-RU" smtClean="0"/>
              <a:pPr/>
              <a:t>22.04.2014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0C0CA0-3B57-40A9-8599-19CC88EEDDF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0C0CA0-3B57-40A9-8599-19CC88EEDDFE}"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10C0CA0-3B57-40A9-8599-19CC88EEDDFE}"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F70F8A1-79DE-495C-9C81-7C4437625A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70F8A1-79DE-495C-9C81-7C4437625A8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8" name="Номер слайда 7"/>
          <p:cNvSpPr>
            <a:spLocks noGrp="1"/>
          </p:cNvSpPr>
          <p:nvPr>
            <p:ph type="sldNum" sz="quarter" idx="11"/>
          </p:nvPr>
        </p:nvSpPr>
        <p:spPr/>
        <p:txBody>
          <a:bodyPr/>
          <a:lstStyle/>
          <a:p>
            <a:fld id="{4F70F8A1-79DE-495C-9C81-7C4437625A8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8B57A9C-BD6E-4AAF-A332-9B24D18756BB}" type="datetimeFigureOut">
              <a:rPr lang="ru-RU" smtClean="0"/>
              <a:pPr/>
              <a:t>22.04.2014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4F70F8A1-79DE-495C-9C81-7C4437625A8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8B57A9C-BD6E-4AAF-A332-9B24D18756BB}" type="datetimeFigureOut">
              <a:rPr lang="ru-RU" smtClean="0"/>
              <a:pPr/>
              <a:t>22.04.2014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70F8A1-79DE-495C-9C81-7C4437625A8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8B57A9C-BD6E-4AAF-A332-9B24D18756BB}" type="datetimeFigureOut">
              <a:rPr lang="ru-RU" smtClean="0"/>
              <a:pPr/>
              <a:t>22.04.2014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F70F8A1-79DE-495C-9C81-7C4437625A8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acer\Desktop\&#1048;&#1065;&#1045;&#1053;&#1050;&#1054;%20&#1053;&#1080;&#1082;&#1086;&#1083;&#1072;&#1081;%20&#1040;&#1083;&#1077;&#1082;&#1089;&#1072;&#1085;&#1076;&#1088;&#1086;&#1074;&#1080;&#1095;\&#1055;&#1077;&#1089;&#1085;&#1080;_&#1074;&#1086;&#1077;&#1085;&#1085;&#1099;&#1093;_&#1083;&#1077;&#1090;_-__&#1055;&#1086;&#1089;&#1083;&#1077;&#1076;&#1085;&#1080;&#1081;_&#1073;&#1086;&#1081;_-&#1086;&#1088;&#1080;&#1075;&#1080;&#1085;&#1072;&#1083;.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7.xml"/><Relationship Id="rId1" Type="http://schemas.openxmlformats.org/officeDocument/2006/relationships/audio" Target="file:///C:\Users\acer\Desktop\&#1048;&#1065;&#1045;&#1053;&#1050;&#1054;%20&#1053;&#1080;&#1082;&#1086;&#1083;&#1072;&#1081;%20&#1040;&#1083;&#1077;&#1082;&#1089;&#1072;&#1085;&#1076;&#1088;&#1086;&#1074;&#1080;&#1095;\&#1055;&#1077;&#1089;&#1085;&#1080;_&#1074;&#1086;&#1077;&#1085;&#1085;&#1099;&#1093;_&#1083;&#1077;&#1090;_-_&#1080;&#1079;_&#1082;_&#1092;_&#1054;&#1092;&#1080;&#1094;&#1077;&#1088;&#1099;.mp3" TargetMode="Externa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7.xml"/><Relationship Id="rId1" Type="http://schemas.openxmlformats.org/officeDocument/2006/relationships/audio" Target="file:///C:\Users\acer\Desktop\&#1048;&#1065;&#1045;&#1053;&#1050;&#1054;%20&#1053;&#1080;&#1082;&#1086;&#1083;&#1072;&#1081;%20&#1040;&#1083;&#1077;&#1082;&#1089;&#1072;&#1085;&#1076;&#1088;&#1086;&#1074;&#1080;&#1095;\&#1055;&#1077;&#1089;&#1085;&#1080;_&#1074;&#1086;&#1077;&#1085;&#1085;&#1099;&#1093;_&#1083;&#1077;&#1090;_-_22_&#1080;&#1102;&#1085;&#1103;_&#1088;&#1086;&#1074;&#1085;&#1086;_&#1074;_4_&#1095;&#1072;&#1089;&#1072;.mp3"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audio" Target="file:///C:\Users\acer\Desktop\&#1048;&#1065;&#1045;&#1053;&#1050;&#1054;%20&#1053;&#1080;&#1082;&#1086;&#1083;&#1072;&#1081;%20&#1040;&#1083;&#1077;&#1082;&#1089;&#1072;&#1085;&#1076;&#1088;&#1086;&#1074;&#1080;&#1095;\&#1055;&#1077;&#1089;&#1085;&#1080;_&#1074;&#1086;&#1077;&#1085;&#1085;&#1099;&#1093;_&#1083;&#1077;&#1090;_-_22_&#1080;&#1102;&#1085;&#1103;_&#1088;&#1086;&#1074;&#1085;&#1086;_&#1074;_4_&#1095;&#1072;&#1089;&#1072;.mp3" TargetMode="External"/><Relationship Id="rId5" Type="http://schemas.openxmlformats.org/officeDocument/2006/relationships/image" Target="../media/image35.jpeg"/><Relationship Id="rId4" Type="http://schemas.openxmlformats.org/officeDocument/2006/relationships/slide" Target="slide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audio" Target="file:///C:\Users\acer\Desktop\&#1048;&#1065;&#1045;&#1053;&#1050;&#1054;%20&#1053;&#1080;&#1082;&#1086;&#1083;&#1072;&#1081;%20&#1040;&#1083;&#1077;&#1082;&#1089;&#1072;&#1085;&#1076;&#1088;&#1086;&#1074;&#1080;&#1095;\&#1055;&#1077;&#1089;&#1085;&#1080;_&#1074;&#1086;&#1077;&#1085;&#1085;&#1099;&#1093;_&#1083;&#1077;&#1090;_-_&#1080;&#1079;_&#1082;_&#1092;_&#1054;&#1092;&#1080;&#1094;&#1077;&#1088;&#1099;.mp3"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C%D0%B0%D0%B9%D0%BE%D1%80" TargetMode="External"/><Relationship Id="rId7" Type="http://schemas.openxmlformats.org/officeDocument/2006/relationships/hyperlink" Target="http://ru.wikipedia.org/w/index.php?title=%D0%A8%D0%B0%D1%82%D1%80%D0%BE%D0%B2,_%D0%A4%D1%91%D0%B4%D0%BE%D1%80_%D0%90%D0%BD%D0%B8%D1%81%D0%B8%D0%BC%D0%BE%D0%B2%D0%B8%D1%87&amp;action=edit&amp;redlink=1"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ru.wikipedia.org/wiki/%D0%A1%D0%B8%D0%BC%D0%BE%D0%BD%D0%BE%D0%B2,_%D0%9C%D0%B8%D1%85%D0%B0%D0%B8%D0%BB_%D0%92%D0%B0%D1%81%D0%B8%D0%BB%D1%8C%D0%B5%D0%B2%D0%B8%D1%87_(%D0%93%D0%B5%D1%80%D0%BE%D0%B9_%D0%A1%D0%BE%D0%B2%D0%B5%D1%82%D1%81%D0%BA%D0%BE%D0%B3%D0%BE_%D0%A1%D0%BE%D1%8E%D0%B7%D0%B0)" TargetMode="External"/><Relationship Id="rId5" Type="http://schemas.openxmlformats.org/officeDocument/2006/relationships/hyperlink" Target="http://ru.wikipedia.org/wiki/%D0%9A%D0%B0%D0%BF%D0%B8%D1%82%D0%B0%D0%BD_(%D0%B7%D0%B2%D0%B0%D0%BD%D0%B8%D0%B5)" TargetMode="External"/><Relationship Id="rId4" Type="http://schemas.openxmlformats.org/officeDocument/2006/relationships/hyperlink" Target="http://ru.wikipedia.org/w/index.php?title=%D0%A1%D1%83%D0%B3%D0%B0%D0%BA,_%D0%A1%D0%B5%D1%80%D0%B3%D0%B5%D0%B9_%D0%A1%D0%B0%D0%B2%D0%B5%D0%BB%D1%8C%D0%B5%D0%B2%D0%B8%D1%87&amp;action=edit&amp;redlink=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лi.jpg"/>
          <p:cNvPicPr>
            <a:picLocks noChangeAspect="1"/>
          </p:cNvPicPr>
          <p:nvPr/>
        </p:nvPicPr>
        <p:blipFill>
          <a:blip r:embed="rId4" cstate="print"/>
          <a:stretch>
            <a:fillRect/>
          </a:stretch>
        </p:blipFill>
        <p:spPr>
          <a:xfrm>
            <a:off x="3428992" y="459664"/>
            <a:ext cx="5215455" cy="3401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Прямоугольник 6"/>
          <p:cNvSpPr/>
          <p:nvPr/>
        </p:nvSpPr>
        <p:spPr>
          <a:xfrm>
            <a:off x="0" y="3717033"/>
            <a:ext cx="9144000" cy="2062103"/>
          </a:xfrm>
          <a:prstGeom prst="rect">
            <a:avLst/>
          </a:prstGeom>
          <a:noFill/>
          <a:ln>
            <a:solidFill>
              <a:srgbClr val="FF0000"/>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solidFill>
                    <a:srgbClr val="FF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Посвящается  моему прадеду</a:t>
            </a:r>
          </a:p>
          <a:p>
            <a:pPr algn="ctr"/>
            <a:r>
              <a:rPr lang="ru-RU" sz="3200" b="1" cap="none" spc="50" dirty="0" smtClean="0">
                <a:ln w="11430">
                  <a:solidFill>
                    <a:srgbClr val="FF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Герою Советского Союза </a:t>
            </a:r>
          </a:p>
          <a:p>
            <a:pPr algn="ctr"/>
            <a:r>
              <a:rPr lang="ru-RU" sz="3200" b="1" cap="none" spc="50" dirty="0" smtClean="0">
                <a:ln w="11430">
                  <a:solidFill>
                    <a:srgbClr val="FF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ИЩЕНКО  </a:t>
            </a:r>
          </a:p>
          <a:p>
            <a:pPr algn="ctr"/>
            <a:r>
              <a:rPr lang="ru-RU" sz="3200" b="1" cap="none" spc="50" dirty="0" smtClean="0">
                <a:ln w="11430">
                  <a:solidFill>
                    <a:srgbClr val="FF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НИКОЛАЮ  АЛЕКСАНДРОВИЧУ </a:t>
            </a:r>
            <a:endParaRPr lang="ru-RU" sz="3200" b="1" cap="none"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8" name="TextBox 7"/>
          <p:cNvSpPr txBox="1"/>
          <p:nvPr/>
        </p:nvSpPr>
        <p:spPr>
          <a:xfrm>
            <a:off x="0" y="5661249"/>
            <a:ext cx="9144000" cy="1015663"/>
          </a:xfrm>
          <a:prstGeom prst="rect">
            <a:avLst/>
          </a:prstGeom>
          <a:noFill/>
        </p:spPr>
        <p:txBody>
          <a:bodyPr wrap="square" rtlCol="0">
            <a:spAutoFit/>
          </a:bodyPr>
          <a:lstStyle/>
          <a:p>
            <a:pPr algn="ct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Выполнил  работу  </a:t>
            </a:r>
            <a:r>
              <a:rPr lang="ru-RU" sz="2000" b="1" smtClean="0">
                <a:ln w="18415" cmpd="sng">
                  <a:solidFill>
                    <a:srgbClr val="FFFFFF"/>
                  </a:solidFill>
                  <a:prstDash val="solid"/>
                </a:ln>
                <a:solidFill>
                  <a:srgbClr val="FFFFFF"/>
                </a:solidFill>
                <a:effectLst>
                  <a:outerShdw blurRad="63500" dir="3600000" algn="tl" rotWithShape="0">
                    <a:srgbClr val="000000">
                      <a:alpha val="70000"/>
                    </a:srgbClr>
                  </a:outerShdw>
                </a:effectLst>
              </a:rPr>
              <a:t>ученик   </a:t>
            </a:r>
            <a:r>
              <a:rPr lang="ru-RU" sz="2000" b="1" smtClean="0">
                <a:ln w="18415" cmpd="sng">
                  <a:solidFill>
                    <a:srgbClr val="FFFFFF"/>
                  </a:solidFill>
                  <a:prstDash val="solid"/>
                </a:ln>
                <a:solidFill>
                  <a:srgbClr val="FFFFFF"/>
                </a:solidFill>
                <a:effectLst>
                  <a:outerShdw blurRad="63500" dir="3600000" algn="tl" rotWithShape="0">
                    <a:srgbClr val="000000">
                      <a:alpha val="70000"/>
                    </a:srgbClr>
                  </a:outerShdw>
                </a:effectLst>
              </a:rPr>
              <a:t>7 </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 класса МБОУ « СОШ № 25</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 </a:t>
            </a:r>
            <a:r>
              <a:rPr lang="ru-RU" sz="20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Энем</a:t>
            </a:r>
            <a:endPar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ИВАНОВ   </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МАКСИМ</a:t>
            </a:r>
          </a:p>
          <a:p>
            <a:pPr algn="ct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Учитель</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Батмен</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Светлана </a:t>
            </a:r>
            <a:r>
              <a:rPr lang="ru-RU" sz="20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Рамазановна</a:t>
            </a:r>
            <a:r>
              <a:rPr lang="ru-RU"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dirty="0" smtClean="0"/>
              <a:t>	</a:t>
            </a:r>
            <a:endParaRPr lang="ru-RU" dirty="0"/>
          </a:p>
        </p:txBody>
      </p:sp>
      <p:sp>
        <p:nvSpPr>
          <p:cNvPr id="9" name="TextBox 8"/>
          <p:cNvSpPr txBox="1"/>
          <p:nvPr/>
        </p:nvSpPr>
        <p:spPr>
          <a:xfrm>
            <a:off x="214282" y="500042"/>
            <a:ext cx="3714776" cy="258532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spc="50" dirty="0" smtClean="0">
                <a:ln w="11430"/>
                <a:solidFill>
                  <a:srgbClr val="FF0000"/>
                </a:solidFill>
                <a:effectLst>
                  <a:outerShdw blurRad="76200" dist="50800" dir="5400000" algn="tl" rotWithShape="0">
                    <a:srgbClr val="000000">
                      <a:alpha val="65000"/>
                    </a:srgbClr>
                  </a:outerShdw>
                </a:effectLst>
              </a:rPr>
              <a:t>Память…</a:t>
            </a:r>
          </a:p>
          <a:p>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Память…</a:t>
            </a:r>
          </a:p>
          <a:p>
            <a:r>
              <a:rPr lang="ru-RU" sz="5400" b="1" dirty="0" smtClean="0">
                <a:ln w="19050">
                  <a:solidFill>
                    <a:srgbClr val="FF0000"/>
                  </a:solidFill>
                  <a:prstDash val="solid"/>
                </a:ln>
                <a:solidFill>
                  <a:srgbClr val="FF0000"/>
                </a:solidFill>
                <a:effectLst>
                  <a:outerShdw blurRad="50000" dist="50800" dir="7500000" algn="tl">
                    <a:srgbClr val="000000">
                      <a:shade val="5000"/>
                      <a:alpha val="35000"/>
                    </a:srgbClr>
                  </a:outerShdw>
                </a:effectLst>
              </a:rPr>
              <a:t>Память…</a:t>
            </a:r>
          </a:p>
        </p:txBody>
      </p:sp>
      <p:pic>
        <p:nvPicPr>
          <p:cNvPr id="10" name="Песни_военных_лет_-__Последний_бой_-оригинал.mp3">
            <a:hlinkClick r:id="" action="ppaction://media"/>
          </p:cNvPr>
          <p:cNvPicPr>
            <a:picLocks noRot="1" noChangeAspect="1"/>
          </p:cNvPicPr>
          <p:nvPr>
            <a:audioFile r:link="rId1"/>
          </p:nvPr>
        </p:nvPicPr>
        <p:blipFill>
          <a:blip r:embed="rId5" cstate="print"/>
          <a:stretch>
            <a:fillRect/>
          </a:stretch>
        </p:blipFill>
        <p:spPr>
          <a:xfrm>
            <a:off x="9396536" y="332656"/>
            <a:ext cx="304800" cy="3048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10"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2000"/>
                                        <p:tgtEl>
                                          <p:spTgt spid="9">
                                            <p:txEl>
                                              <p:pRg st="0" end="0"/>
                                            </p:txEl>
                                          </p:spTgt>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par>
                          <p:cTn id="18" fill="hold">
                            <p:stCondLst>
                              <p:cond delay="6000"/>
                            </p:stCondLst>
                            <p:childTnLst>
                              <p:par>
                                <p:cTn id="19" presetID="8"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1000"/>
                                        <p:tgtEl>
                                          <p:spTgt spid="17"/>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
                <p:cTn id="29"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85728"/>
            <a:ext cx="8858280" cy="4893647"/>
          </a:xfrm>
          <a:prstGeom prst="rect">
            <a:avLst/>
          </a:prstGeom>
        </p:spPr>
        <p:txBody>
          <a:bodyPr wrap="square">
            <a:spAutoFit/>
          </a:bodyPr>
          <a:lstStyle/>
          <a:p>
            <a:pPr indent="265113" algn="just"/>
            <a:r>
              <a:rPr lang="ru-RU" sz="2400" b="1" dirty="0">
                <a:latin typeface="Times New Roman" pitchFamily="18" charset="0"/>
                <a:cs typeface="Times New Roman" pitchFamily="18" charset="0"/>
              </a:rPr>
              <a:t>В декабре 1935 года Н. А. Ищенко совершал пассажирский рейс на самолете « Сталь-3». Уже на подходе к Свердловску на самолете оборвалось крепление правой лыжи, которая приняла вертикальное положение. Создалась критическая ситуация. Бортмеханик </a:t>
            </a:r>
            <a:r>
              <a:rPr lang="ru-RU" sz="2400" b="1" dirty="0" err="1">
                <a:latin typeface="Times New Roman" pitchFamily="18" charset="0"/>
                <a:cs typeface="Times New Roman" pitchFamily="18" charset="0"/>
              </a:rPr>
              <a:t>Домрачев</a:t>
            </a:r>
            <a:r>
              <a:rPr lang="ru-RU" sz="2400" b="1" dirty="0">
                <a:latin typeface="Times New Roman" pitchFamily="18" charset="0"/>
                <a:cs typeface="Times New Roman" pitchFamily="18" charset="0"/>
              </a:rPr>
              <a:t> по команде Ищенко, привязавшись ремнями к своему сидению, без парашюта, рискуя жизнью, вылез через правое окно за борт самолета на шасси </a:t>
            </a:r>
            <a:r>
              <a:rPr lang="ru-RU" sz="2400" b="1" dirty="0" smtClean="0">
                <a:latin typeface="Times New Roman" pitchFamily="18" charset="0"/>
                <a:cs typeface="Times New Roman" pitchFamily="18" charset="0"/>
              </a:rPr>
              <a:t>и </a:t>
            </a:r>
            <a:r>
              <a:rPr lang="ru-RU" sz="2400" b="1" dirty="0">
                <a:latin typeface="Times New Roman" pitchFamily="18" charset="0"/>
                <a:cs typeface="Times New Roman" pitchFamily="18" charset="0"/>
              </a:rPr>
              <a:t>встал на задник лыжи, приведя её в горизонтальное положение. В результате Ищенко произвел мастерскую мягкую посадку, сохранив жизни пассажиров и самолет. За проявленное мужество и мастерство командир корабля и бортмеханик Указом Президиума Верховного Совета СССР от 1 марта 1936 года были награждены орденами «Знак Почета»</a:t>
            </a:r>
            <a:endParaRPr lang="ru-RU" sz="2400" dirty="0">
              <a:latin typeface="Times New Roman" pitchFamily="18" charset="0"/>
              <a:cs typeface="Times New Roman" pitchFamily="18" charset="0"/>
            </a:endParaRPr>
          </a:p>
        </p:txBody>
      </p:sp>
      <p:sp>
        <p:nvSpPr>
          <p:cNvPr id="3" name="5-конечная звезда 2">
            <a:hlinkClick r:id="rId3" action="ppaction://hlinksldjump"/>
          </p:cNvPr>
          <p:cNvSpPr/>
          <p:nvPr/>
        </p:nvSpPr>
        <p:spPr>
          <a:xfrm>
            <a:off x="7858148" y="5643578"/>
            <a:ext cx="1000132" cy="1000132"/>
          </a:xfrm>
          <a:prstGeom prst="star5">
            <a:avLst/>
          </a:prstGeom>
          <a:solidFill>
            <a:srgbClr val="FF0000"/>
          </a:solidFill>
          <a:effectLst>
            <a:outerShdw blurRad="190500" dist="127000" dir="33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i (2).jpg"/>
          <p:cNvPicPr>
            <a:picLocks noChangeAspect="1"/>
          </p:cNvPicPr>
          <p:nvPr/>
        </p:nvPicPr>
        <p:blipFill>
          <a:blip r:embed="rId4" cstate="print"/>
          <a:stretch>
            <a:fillRect/>
          </a:stretch>
        </p:blipFill>
        <p:spPr>
          <a:xfrm>
            <a:off x="2806095" y="5143512"/>
            <a:ext cx="3051789" cy="171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Песни_военных_лет_-_из_к_ф_Офицеры.mp3">
            <a:hlinkClick r:id="" action="ppaction://media"/>
          </p:cNvPr>
          <p:cNvPicPr>
            <a:picLocks noRot="1" noChangeAspect="1"/>
          </p:cNvPicPr>
          <p:nvPr>
            <a:audioFile r:link="rId1"/>
          </p:nvPr>
        </p:nvPicPr>
        <p:blipFill>
          <a:blip r:embed="rId5" cstate="print"/>
          <a:stretch>
            <a:fillRect/>
          </a:stretch>
        </p:blipFill>
        <p:spPr>
          <a:xfrm>
            <a:off x="9396536" y="1844824"/>
            <a:ext cx="304800" cy="3048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8" presetClass="entr" presetSubtype="16"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amond(in)">
                                      <p:cBhvr>
                                        <p:cTn id="10" dur="1000"/>
                                        <p:tgtEl>
                                          <p:spTgt spid="2">
                                            <p:txEl>
                                              <p:pRg st="0" end="0"/>
                                            </p:txEl>
                                          </p:spTgt>
                                        </p:tgtEl>
                                      </p:cBhvr>
                                    </p:animEffect>
                                  </p:childTnLst>
                                </p:cTn>
                              </p:par>
                            </p:childTnLst>
                          </p:cTn>
                        </p:par>
                        <p:par>
                          <p:cTn id="11" fill="hold">
                            <p:stCondLst>
                              <p:cond delay="1000"/>
                            </p:stCondLst>
                            <p:childTnLst>
                              <p:par>
                                <p:cTn id="12" presetID="7" presetClass="entr" presetSubtype="4" fill="hold" grpId="0" nodeType="afterEffect">
                                  <p:stCondLst>
                                    <p:cond delay="20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0" fill="hold"/>
                                        <p:tgtEl>
                                          <p:spTgt spid="3"/>
                                        </p:tgtEl>
                                        <p:attrNameLst>
                                          <p:attrName>ppt_x</p:attrName>
                                        </p:attrNameLst>
                                      </p:cBhvr>
                                      <p:tavLst>
                                        <p:tav tm="0">
                                          <p:val>
                                            <p:strVal val="#ppt_x"/>
                                          </p:val>
                                        </p:tav>
                                        <p:tav tm="100000">
                                          <p:val>
                                            <p:strVal val="#ppt_x"/>
                                          </p:val>
                                        </p:tav>
                                      </p:tavLst>
                                    </p:anim>
                                    <p:anim calcmode="lin" valueType="num">
                                      <p:cBhvr additive="base">
                                        <p:cTn id="15" dur="50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8000"/>
                            </p:stCondLst>
                            <p:childTnLst>
                              <p:par>
                                <p:cTn id="17" presetID="8"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6">
                <p:cTn id="2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1406" y="142852"/>
            <a:ext cx="892971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1" fontAlgn="base" latinLnBrk="0" hangingPunct="1">
              <a:lnSpc>
                <a:spcPct val="100000"/>
              </a:lnSpc>
              <a:spcBef>
                <a:spcPct val="0"/>
              </a:spcBef>
              <a:spcAft>
                <a:spcPct val="0"/>
              </a:spcAft>
              <a:buClrTx/>
              <a:buSzTx/>
              <a:buFontTx/>
              <a:buNone/>
              <a:tabLst/>
            </a:pPr>
            <a:r>
              <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В армии с февраля 1941 года, был назначен заместителем командира </a:t>
            </a:r>
            <a:r>
              <a:rPr kumimoji="0" lang="ru-RU" sz="28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авиаэскадрильи</a:t>
            </a:r>
            <a:r>
              <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212-го дальнебомбардировочного авиационного полка, созданного по инициативе и под командованием А. Е. Голованова из лучших пилотов и штурманов Аэрофлота. Стал участником Великой Отечественной войны 22 июня 1941 года в должности заместителя командира </a:t>
            </a:r>
            <a:r>
              <a:rPr kumimoji="0" lang="ru-RU" sz="28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авиаэскадрильи</a:t>
            </a:r>
            <a:r>
              <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212-го дальнебомбардировочного авиационного полка.</a:t>
            </a:r>
            <a:endPar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3" name="Рисунок 2" descr="iCAN59FDP.jpg"/>
          <p:cNvPicPr>
            <a:picLocks noChangeAspect="1"/>
          </p:cNvPicPr>
          <p:nvPr/>
        </p:nvPicPr>
        <p:blipFill>
          <a:blip r:embed="rId2" cstate="print"/>
          <a:stretch>
            <a:fillRect/>
          </a:stretch>
        </p:blipFill>
        <p:spPr>
          <a:xfrm>
            <a:off x="2165063" y="4214818"/>
            <a:ext cx="4744435"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5-конечная звезда 4">
            <a:hlinkClick r:id="rId3" action="ppaction://hlinksldjump"/>
          </p:cNvPr>
          <p:cNvSpPr/>
          <p:nvPr/>
        </p:nvSpPr>
        <p:spPr>
          <a:xfrm>
            <a:off x="7929586" y="5643578"/>
            <a:ext cx="1000132" cy="1000132"/>
          </a:xfrm>
          <a:prstGeom prst="star5">
            <a:avLst/>
          </a:prstGeom>
          <a:solidFill>
            <a:srgbClr val="FF0000"/>
          </a:solidFill>
          <a:effectLst>
            <a:outerShdw blurRad="190500" dist="127000" dir="33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strips(downLeft)">
                                      <p:cBhvr>
                                        <p:cTn id="7" dur="1000"/>
                                        <p:tgtEl>
                                          <p:spTgt spid="22529"/>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1000"/>
                                        <p:tgtEl>
                                          <p:spTgt spid="3"/>
                                        </p:tgtEl>
                                      </p:cBhvr>
                                    </p:animEffect>
                                  </p:childTnLst>
                                </p:cTn>
                              </p:par>
                            </p:childTnLst>
                          </p:cTn>
                        </p:par>
                        <p:par>
                          <p:cTn id="11" fill="hold">
                            <p:stCondLst>
                              <p:cond delay="1000"/>
                            </p:stCondLst>
                            <p:childTnLst>
                              <p:par>
                                <p:cTn id="12" presetID="7" presetClass="entr" presetSubtype="4" fill="hold" grpId="0" nodeType="afterEffect">
                                  <p:stCondLst>
                                    <p:cond delay="1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0" fill="hold"/>
                                        <p:tgtEl>
                                          <p:spTgt spid="5"/>
                                        </p:tgtEl>
                                        <p:attrNameLst>
                                          <p:attrName>ppt_x</p:attrName>
                                        </p:attrNameLst>
                                      </p:cBhvr>
                                      <p:tavLst>
                                        <p:tav tm="0">
                                          <p:val>
                                            <p:strVal val="#ppt_x"/>
                                          </p:val>
                                        </p:tav>
                                        <p:tav tm="100000">
                                          <p:val>
                                            <p:strVal val="#ppt_x"/>
                                          </p:val>
                                        </p:tav>
                                      </p:tavLst>
                                    </p:anim>
                                    <p:anim calcmode="lin" valueType="num">
                                      <p:cBhvr additive="base">
                                        <p:cTn id="1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3693319"/>
          </a:xfrm>
          <a:prstGeom prst="rect">
            <a:avLst/>
          </a:prstGeom>
        </p:spPr>
        <p:txBody>
          <a:bodyPr wrap="square">
            <a:spAutoFit/>
          </a:bodyPr>
          <a:lstStyle/>
          <a:p>
            <a:pPr indent="265113" algn="just"/>
            <a:r>
              <a:rPr lang="ru-RU" sz="2600" b="1" dirty="0">
                <a:latin typeface="Times New Roman" pitchFamily="18" charset="0"/>
                <a:cs typeface="Times New Roman" pitchFamily="18" charset="0"/>
              </a:rPr>
              <a:t>Из воспоминаний заслуженного военного летчика СССР гвардии полковник А. </a:t>
            </a:r>
            <a:r>
              <a:rPr lang="ru-RU" sz="2600" b="1" dirty="0" smtClean="0">
                <a:latin typeface="Times New Roman" pitchFamily="18" charset="0"/>
                <a:cs typeface="Times New Roman" pitchFamily="18" charset="0"/>
              </a:rPr>
              <a:t>Пономаренко</a:t>
            </a:r>
          </a:p>
          <a:p>
            <a:pPr indent="265113" algn="just"/>
            <a:r>
              <a:rPr lang="ru-RU" sz="2600" b="1" dirty="0" smtClean="0">
                <a:latin typeface="Times New Roman" pitchFamily="18" charset="0"/>
                <a:cs typeface="Times New Roman" pitchFamily="18" charset="0"/>
              </a:rPr>
              <a:t>30 </a:t>
            </a:r>
            <a:r>
              <a:rPr lang="ru-RU" sz="2600" b="1" dirty="0">
                <a:latin typeface="Times New Roman" pitchFamily="18" charset="0"/>
                <a:cs typeface="Times New Roman" pitchFamily="18" charset="0"/>
              </a:rPr>
              <a:t>июня 1941 года, совершая свой седьмой боевой вылет, Николай Александрович поднялся в воздух в составе эскадрильи, имея задачу разрушить возведенные фашистами переправы через Березину в районе Бобруйска. </a:t>
            </a:r>
            <a:r>
              <a:rPr lang="ru-RU" sz="2600" b="1" dirty="0" smtClean="0">
                <a:latin typeface="Times New Roman" pitchFamily="18" charset="0"/>
                <a:cs typeface="Times New Roman" pitchFamily="18" charset="0"/>
              </a:rPr>
              <a:t>В </a:t>
            </a:r>
            <a:r>
              <a:rPr lang="ru-RU" sz="2600" b="1" dirty="0">
                <a:latin typeface="Times New Roman" pitchFamily="18" charset="0"/>
                <a:cs typeface="Times New Roman" pitchFamily="18" charset="0"/>
              </a:rPr>
              <a:t>17 часов с высоты 800 метров они обрушили боевой груз на переправу и скопление вражеских танков. </a:t>
            </a:r>
            <a:endParaRPr lang="ru-RU" sz="2600" dirty="0">
              <a:latin typeface="Times New Roman" pitchFamily="18" charset="0"/>
              <a:cs typeface="Times New Roman" pitchFamily="18" charset="0"/>
            </a:endParaRPr>
          </a:p>
        </p:txBody>
      </p:sp>
      <p:sp>
        <p:nvSpPr>
          <p:cNvPr id="5" name="Стрелка вправо 4">
            <a:hlinkClick r:id="rId2" action="ppaction://hlinksldjump"/>
          </p:cNvPr>
          <p:cNvSpPr/>
          <p:nvPr/>
        </p:nvSpPr>
        <p:spPr>
          <a:xfrm>
            <a:off x="7358082" y="6572272"/>
            <a:ext cx="1071570" cy="285728"/>
          </a:xfrm>
          <a:prstGeom prst="right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3" cstate="print"/>
          <a:srcRect/>
          <a:stretch>
            <a:fillRect/>
          </a:stretch>
        </p:blipFill>
        <p:spPr bwMode="auto">
          <a:xfrm rot="853039">
            <a:off x="6935755" y="4293096"/>
            <a:ext cx="2208245" cy="165618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rot="21389726">
            <a:off x="4211960" y="3717032"/>
            <a:ext cx="2641334" cy="150075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rot="19776573">
            <a:off x="167100" y="4309432"/>
            <a:ext cx="1800200" cy="1149557"/>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rot="1603452">
            <a:off x="2051720" y="4005064"/>
            <a:ext cx="1944216" cy="1458162"/>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rot="645357">
            <a:off x="4463529" y="5343692"/>
            <a:ext cx="1992381" cy="1340166"/>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rot="207124">
            <a:off x="1547664" y="5493358"/>
            <a:ext cx="2016224" cy="1364642"/>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checkerboard(across)">
                                      <p:cBhvr>
                                        <p:cTn id="11" dur="500"/>
                                        <p:tgtEl>
                                          <p:spTgt spid="102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checkerboard(across)">
                                      <p:cBhvr>
                                        <p:cTn id="15" dur="500"/>
                                        <p:tgtEl>
                                          <p:spTgt spid="1030"/>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checkerboard(across)">
                                      <p:cBhvr>
                                        <p:cTn id="19" dur="500"/>
                                        <p:tgtEl>
                                          <p:spTgt spid="1029"/>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checkerboard(across)">
                                      <p:cBhvr>
                                        <p:cTn id="23" dur="500"/>
                                        <p:tgtEl>
                                          <p:spTgt spid="1027"/>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checkerboard(across)">
                                      <p:cBhvr>
                                        <p:cTn id="27" dur="500"/>
                                        <p:tgtEl>
                                          <p:spTgt spid="1031"/>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heckerboard(across)">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024" y="332656"/>
            <a:ext cx="8784976" cy="3539430"/>
          </a:xfrm>
          <a:prstGeom prst="rect">
            <a:avLst/>
          </a:prstGeom>
        </p:spPr>
        <p:txBody>
          <a:bodyPr wrap="square">
            <a:spAutoFit/>
          </a:bodyPr>
          <a:lstStyle/>
          <a:p>
            <a:r>
              <a:rPr lang="ru-RU" sz="2800" b="1" dirty="0" smtClean="0">
                <a:latin typeface="Times New Roman" pitchFamily="18" charset="0"/>
                <a:cs typeface="Times New Roman" pitchFamily="18" charset="0"/>
              </a:rPr>
              <a:t>При попытке нанести второй удар они были внезапно атакованы двадцатью «</a:t>
            </a:r>
            <a:r>
              <a:rPr lang="ru-RU" sz="2800" b="1" dirty="0" err="1" smtClean="0">
                <a:latin typeface="Times New Roman" pitchFamily="18" charset="0"/>
                <a:cs typeface="Times New Roman" pitchFamily="18" charset="0"/>
              </a:rPr>
              <a:t>мессершмиттами</a:t>
            </a:r>
            <a:r>
              <a:rPr lang="ru-RU" sz="2800" b="1" dirty="0" smtClean="0">
                <a:latin typeface="Times New Roman" pitchFamily="18" charset="0"/>
                <a:cs typeface="Times New Roman" pitchFamily="18" charset="0"/>
              </a:rPr>
              <a:t>». Немцам удалось поджечь самолет и ранить его командира. Оставляя дымный след, горящая машина потянулась к линии фронта. Николай Александрович пересек линию фронта и выбросился с парашютом. Обожженный и тяжело раненый он с трудом добрался до своих.</a:t>
            </a:r>
            <a:endParaRPr lang="tr-TR" sz="2800" dirty="0"/>
          </a:p>
        </p:txBody>
      </p:sp>
      <p:pic>
        <p:nvPicPr>
          <p:cNvPr id="2050" name="Picture 2"/>
          <p:cNvPicPr>
            <a:picLocks noChangeAspect="1" noChangeArrowheads="1"/>
          </p:cNvPicPr>
          <p:nvPr/>
        </p:nvPicPr>
        <p:blipFill>
          <a:blip r:embed="rId2" cstate="print"/>
          <a:srcRect/>
          <a:stretch>
            <a:fillRect/>
          </a:stretch>
        </p:blipFill>
        <p:spPr bwMode="auto">
          <a:xfrm rot="20977547">
            <a:off x="3419871" y="3861048"/>
            <a:ext cx="3163917" cy="148704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rot="561147">
            <a:off x="5694218" y="5088552"/>
            <a:ext cx="2304256" cy="159280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rot="441631">
            <a:off x="6804248" y="3429000"/>
            <a:ext cx="2127241" cy="1644774"/>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rot="20883088">
            <a:off x="959618" y="5039813"/>
            <a:ext cx="2688061" cy="1556792"/>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31675" y="3787643"/>
            <a:ext cx="2550254" cy="14477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dissolve">
                                      <p:cBhvr>
                                        <p:cTn id="11" dur="500"/>
                                        <p:tgtEl>
                                          <p:spTgt spid="2054"/>
                                        </p:tgtEl>
                                      </p:cBhvr>
                                    </p:animEffect>
                                  </p:childTnLst>
                                </p:cTn>
                              </p:par>
                            </p:childTnLst>
                          </p:cTn>
                        </p:par>
                        <p:par>
                          <p:cTn id="12" fill="hold">
                            <p:stCondLst>
                              <p:cond delay="2500"/>
                            </p:stCondLst>
                            <p:childTnLst>
                              <p:par>
                                <p:cTn id="13" presetID="9" presetClass="entr" presetSubtype="0" fill="hold" nodeType="afterEffect">
                                  <p:stCondLst>
                                    <p:cond delay="0"/>
                                  </p:stCondLst>
                                  <p:childTnLst>
                                    <p:set>
                                      <p:cBhvr>
                                        <p:cTn id="14" dur="1" fill="hold">
                                          <p:stCondLst>
                                            <p:cond delay="0"/>
                                          </p:stCondLst>
                                        </p:cTn>
                                        <p:tgtEl>
                                          <p:spTgt spid="2053"/>
                                        </p:tgtEl>
                                        <p:attrNameLst>
                                          <p:attrName>style.visibility</p:attrName>
                                        </p:attrNameLst>
                                      </p:cBhvr>
                                      <p:to>
                                        <p:strVal val="visible"/>
                                      </p:to>
                                    </p:set>
                                    <p:animEffect transition="in" filter="dissolve">
                                      <p:cBhvr>
                                        <p:cTn id="15" dur="500"/>
                                        <p:tgtEl>
                                          <p:spTgt spid="2053"/>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dissolve">
                                      <p:cBhvr>
                                        <p:cTn id="19" dur="500"/>
                                        <p:tgtEl>
                                          <p:spTgt spid="2050"/>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dissolve">
                                      <p:cBhvr>
                                        <p:cTn id="23" dur="500"/>
                                        <p:tgtEl>
                                          <p:spTgt spid="2051"/>
                                        </p:tgtEl>
                                      </p:cBhvr>
                                    </p:animEffect>
                                  </p:childTnLst>
                                </p:cTn>
                              </p:par>
                            </p:childTnLst>
                          </p:cTn>
                        </p:par>
                        <p:par>
                          <p:cTn id="24" fill="hold">
                            <p:stCondLst>
                              <p:cond delay="4000"/>
                            </p:stCondLst>
                            <p:childTnLst>
                              <p:par>
                                <p:cTn id="25" presetID="9"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dissolv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858280" cy="4893647"/>
          </a:xfrm>
          <a:prstGeom prst="rect">
            <a:avLst/>
          </a:prstGeom>
        </p:spPr>
        <p:txBody>
          <a:bodyPr wrap="square">
            <a:spAutoFit/>
          </a:bodyPr>
          <a:lstStyle/>
          <a:p>
            <a:pPr indent="176213" algn="just"/>
            <a:r>
              <a:rPr lang="ru-RU" sz="2600" b="1" dirty="0">
                <a:latin typeface="Times New Roman" pitchFamily="18" charset="0"/>
                <a:cs typeface="Times New Roman" pitchFamily="18" charset="0"/>
              </a:rPr>
              <a:t>После этих событий летчик еще долгое время находился в госпитале. А после, заключение врачей: « ЗАПРЕТИТЬ ЛЕТАТЬ!» звучало как приговор… Но с этим он не мог смириться</a:t>
            </a:r>
            <a:r>
              <a:rPr lang="ru-RU" sz="2600" b="1" dirty="0" smtClean="0">
                <a:latin typeface="Times New Roman" pitchFamily="18" charset="0"/>
                <a:cs typeface="Times New Roman" pitchFamily="18" charset="0"/>
              </a:rPr>
              <a:t>! </a:t>
            </a:r>
            <a:r>
              <a:rPr lang="ru-RU" sz="2600" b="1" dirty="0">
                <a:latin typeface="Times New Roman" pitchFamily="18" charset="0"/>
                <a:cs typeface="Times New Roman" pitchFamily="18" charset="0"/>
              </a:rPr>
              <a:t>И уже с апреля 1942 года Ищенко – командир корабля, заместитель командира и командир </a:t>
            </a:r>
            <a:r>
              <a:rPr lang="ru-RU" sz="2600" b="1" dirty="0" err="1">
                <a:latin typeface="Times New Roman" pitchFamily="18" charset="0"/>
                <a:cs typeface="Times New Roman" pitchFamily="18" charset="0"/>
              </a:rPr>
              <a:t>авиаэскадрильи</a:t>
            </a:r>
            <a:r>
              <a:rPr lang="ru-RU" sz="2600" b="1" dirty="0">
                <a:latin typeface="Times New Roman" pitchFamily="18" charset="0"/>
                <a:cs typeface="Times New Roman" pitchFamily="18" charset="0"/>
              </a:rPr>
              <a:t> 746-го авиационного полка дальнего действия. </a:t>
            </a:r>
            <a:r>
              <a:rPr lang="ru-RU" sz="2600" b="1" dirty="0" smtClean="0">
                <a:latin typeface="Times New Roman" pitchFamily="18" charset="0"/>
                <a:cs typeface="Times New Roman" pitchFamily="18" charset="0"/>
              </a:rPr>
              <a:t>Умело руководя организацией и подготовкой к боевым вылетам, он одним из первых в полку довел до максимума боевую нагрузку на своем корабле и применил новую пятитонную бомбу ФАБ-5000.</a:t>
            </a:r>
          </a:p>
          <a:p>
            <a:pPr indent="176213" algn="just"/>
            <a:r>
              <a:rPr lang="ru-RU" sz="2600" b="1" dirty="0">
                <a:latin typeface="Times New Roman" pitchFamily="18" charset="0"/>
                <a:cs typeface="Times New Roman" pitchFamily="18" charset="0"/>
              </a:rPr>
              <a:t/>
            </a:r>
            <a:br>
              <a:rPr lang="ru-RU" sz="2600" b="1" dirty="0">
                <a:latin typeface="Times New Roman" pitchFamily="18" charset="0"/>
                <a:cs typeface="Times New Roman" pitchFamily="18" charset="0"/>
              </a:rPr>
            </a:br>
            <a:endParaRPr lang="ru-RU" sz="2600" dirty="0">
              <a:latin typeface="Times New Roman" pitchFamily="18" charset="0"/>
              <a:cs typeface="Times New Roman" pitchFamily="18" charset="0"/>
            </a:endParaRPr>
          </a:p>
        </p:txBody>
      </p:sp>
      <p:sp>
        <p:nvSpPr>
          <p:cNvPr id="3" name="Стрелка вправо 2">
            <a:hlinkClick r:id="rId3" action="ppaction://hlinksldjump"/>
          </p:cNvPr>
          <p:cNvSpPr/>
          <p:nvPr/>
        </p:nvSpPr>
        <p:spPr>
          <a:xfrm>
            <a:off x="7429520" y="6286520"/>
            <a:ext cx="1071570" cy="285728"/>
          </a:xfrm>
          <a:prstGeom prst="right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ыыцыi.jpg"/>
          <p:cNvPicPr>
            <a:picLocks noChangeAspect="1"/>
          </p:cNvPicPr>
          <p:nvPr/>
        </p:nvPicPr>
        <p:blipFill>
          <a:blip r:embed="rId4" cstate="print"/>
          <a:stretch>
            <a:fillRect/>
          </a:stretch>
        </p:blipFill>
        <p:spPr>
          <a:xfrm>
            <a:off x="1519897" y="4625401"/>
            <a:ext cx="5356359" cy="19719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Песни_военных_лет_-_22_июня_ровно_в_4_часа.mp3">
            <a:hlinkClick r:id="" action="ppaction://media"/>
          </p:cNvPr>
          <p:cNvPicPr>
            <a:picLocks noRot="1" noChangeAspect="1"/>
          </p:cNvPicPr>
          <p:nvPr>
            <a:audioFile r:link="rId1"/>
          </p:nvPr>
        </p:nvPicPr>
        <p:blipFill>
          <a:blip r:embed="rId5" cstate="print"/>
          <a:stretch>
            <a:fillRect/>
          </a:stretch>
        </p:blipFill>
        <p:spPr>
          <a:xfrm>
            <a:off x="10144164" y="3929066"/>
            <a:ext cx="304800" cy="3048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par>
                          <p:cTn id="14" fill="hold">
                            <p:stCondLst>
                              <p:cond delay="3000"/>
                            </p:stCondLst>
                            <p:childTnLst>
                              <p:par>
                                <p:cTn id="15" presetID="7" presetClass="entr" presetSubtype="4" fill="hold" grpId="0" nodeType="afterEffect">
                                  <p:stCondLst>
                                    <p:cond delay="2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0000"/>
                            </p:stCondLst>
                            <p:childTnLst>
                              <p:par>
                                <p:cTn id="20" presetID="1" presetClass="mediacall" presetSubtype="0" fill="hold" nodeType="afterEffect">
                                  <p:stCondLst>
                                    <p:cond delay="0"/>
                                  </p:stCondLst>
                                  <p:childTnLst>
                                    <p:cmd type="call" cmd="playFrom(0.0)">
                                      <p:cBhvr>
                                        <p:cTn id="2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4">
                <p:cTn id="22"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88640"/>
            <a:ext cx="87154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Произошло это в ночь на 28 мая 1942 года. По данным разведки было известно, что в Могилеве в одном из зданий состоится совещание немецкого командования строгой секретности. Уничтожить это осиное гнездо, было поручено Ищенко. Полет проходил в условиях большой облачности, когда все окружающее сливалось в однообразный серый фон. </a:t>
            </a:r>
            <a:endPar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Стрелка вправо 2">
            <a:hlinkClick r:id="rId2" action="ppaction://hlinksldjump"/>
          </p:cNvPr>
          <p:cNvSpPr/>
          <p:nvPr/>
        </p:nvSpPr>
        <p:spPr>
          <a:xfrm>
            <a:off x="7358082" y="6357958"/>
            <a:ext cx="1071570" cy="285728"/>
          </a:xfrm>
          <a:prstGeom prst="right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3" cstate="print"/>
          <a:srcRect/>
          <a:stretch>
            <a:fillRect/>
          </a:stretch>
        </p:blipFill>
        <p:spPr bwMode="auto">
          <a:xfrm rot="21179164">
            <a:off x="2071241" y="3333448"/>
            <a:ext cx="4332890" cy="3191896"/>
          </a:xfrm>
          <a:prstGeom prst="round2DiagRect">
            <a:avLst/>
          </a:prstGeom>
          <a:noFill/>
          <a:ln w="9525">
            <a:noFill/>
            <a:miter lim="800000"/>
            <a:headEnd/>
            <a:tailEnd/>
          </a:ln>
        </p:spPr>
      </p:pic>
    </p:spTree>
  </p:cSld>
  <p:clrMapOvr>
    <a:masterClrMapping/>
  </p:clrMapOvr>
  <p:transition advClick="0" advTm="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plus(in)">
                                      <p:cBhvr>
                                        <p:cTn id="7" dur="1000"/>
                                        <p:tgtEl>
                                          <p:spTgt spid="24577"/>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edge">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2308324"/>
          </a:xfrm>
          <a:prstGeom prst="rect">
            <a:avLst/>
          </a:prstGeom>
        </p:spPr>
        <p:txBody>
          <a:bodyPr wrap="square">
            <a:spAutoFit/>
          </a:bodyPr>
          <a:lstStyle/>
          <a:p>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Ищенко блестяще справился с поставленной задачей. После успешной бомбардировки железнодорожного узла города Орёл, в одну из ночей, на самолете Пе-8 зенитным огнем был выведен из строя первый мотор, и Ищенко возвращался на свой аэродром на трех моторах. Машина шла с небольшим снижением. Высотометр показывал 2.300 метров. </a:t>
            </a:r>
            <a:endParaRPr lang="tr-TR" sz="2400" dirty="0"/>
          </a:p>
        </p:txBody>
      </p:sp>
      <p:pic>
        <p:nvPicPr>
          <p:cNvPr id="3" name="Picture 2"/>
          <p:cNvPicPr>
            <a:picLocks noChangeAspect="1" noChangeArrowheads="1"/>
          </p:cNvPicPr>
          <p:nvPr/>
        </p:nvPicPr>
        <p:blipFill>
          <a:blip r:embed="rId2" cstate="print"/>
          <a:srcRect/>
          <a:stretch>
            <a:fillRect/>
          </a:stretch>
        </p:blipFill>
        <p:spPr bwMode="auto">
          <a:xfrm rot="20736918">
            <a:off x="985246" y="3179751"/>
            <a:ext cx="2910707" cy="221627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300192" y="2060848"/>
            <a:ext cx="2555776" cy="195595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rot="886655">
            <a:off x="3744152" y="3877601"/>
            <a:ext cx="4057891" cy="25042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diamond(in)">
                                      <p:cBhvr>
                                        <p:cTn id="15" dur="2000"/>
                                        <p:tgtEl>
                                          <p:spTgt spid="3076"/>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diamond(in)">
                                      <p:cBhvr>
                                        <p:cTn id="19"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786874" cy="4062651"/>
          </a:xfrm>
          <a:prstGeom prst="rect">
            <a:avLst/>
          </a:prstGeom>
        </p:spPr>
        <p:txBody>
          <a:bodyPr wrap="square">
            <a:spAutoFit/>
          </a:bodyPr>
          <a:lstStyle/>
          <a:p>
            <a:pPr lvl="0" indent="354013" algn="just" eaLnBrk="0" fontAlgn="base" hangingPunct="0">
              <a:spcBef>
                <a:spcPct val="0"/>
              </a:spcBef>
              <a:spcAft>
                <a:spcPct val="0"/>
              </a:spcAft>
            </a:pPr>
            <a:r>
              <a:rPr lang="ru-RU" sz="2600" dirty="0" smtClean="0">
                <a:ln w="18415" cmpd="sng">
                  <a:solidFill>
                    <a:srgbClr val="FFFFFF"/>
                  </a:solidFill>
                  <a:prstDash val="solid"/>
                </a:ln>
                <a:solidFill>
                  <a:srgbClr val="FFFFFF"/>
                </a:solidFill>
                <a:latin typeface="Times New Roman" pitchFamily="18" charset="0"/>
                <a:ea typeface="Times New Roman" pitchFamily="18" charset="0"/>
                <a:cs typeface="Times New Roman" pitchFamily="18" charset="0"/>
              </a:rPr>
              <a:t>Оставшийся один правый мотор работал на максимальных оборотах. Моторы левой стороны, имея превосходство в мощности, выбрасывали левую плоскость вперед. Это могло привести к скверным последствиям, если бы не мастерство Ищенко. </a:t>
            </a:r>
          </a:p>
          <a:p>
            <a:pPr lvl="0" indent="354013" algn="just" eaLnBrk="0" fontAlgn="base" hangingPunct="0">
              <a:spcBef>
                <a:spcPct val="0"/>
              </a:spcBef>
              <a:spcAft>
                <a:spcPct val="0"/>
              </a:spcAft>
              <a:buFont typeface="Arial" pitchFamily="34" charset="0"/>
              <a:buChar char="•"/>
            </a:pPr>
            <a:r>
              <a:rPr lang="ru-RU" sz="2600" dirty="0" smtClean="0">
                <a:ln w="18415" cmpd="sng">
                  <a:solidFill>
                    <a:srgbClr val="FFFFFF"/>
                  </a:solidFill>
                  <a:prstDash val="solid"/>
                </a:ln>
                <a:solidFill>
                  <a:srgbClr val="FFFFFF"/>
                </a:solidFill>
                <a:latin typeface="Times New Roman" pitchFamily="18" charset="0"/>
                <a:ea typeface="Times New Roman" pitchFamily="18" charset="0"/>
                <a:cs typeface="Times New Roman" pitchFamily="18" charset="0"/>
              </a:rPr>
              <a:t>Высотометр показывал 160 метров. Самолет, не имея тяги, пытался сорваться то на нос, то на крыло. Но Ищенко так умело использовал рули, что машина его все, же</a:t>
            </a:r>
          </a:p>
          <a:p>
            <a:pPr lvl="0" indent="354013" algn="just" eaLnBrk="0" fontAlgn="base" hangingPunct="0">
              <a:spcBef>
                <a:spcPct val="0"/>
              </a:spcBef>
              <a:spcAft>
                <a:spcPct val="0"/>
              </a:spcAft>
              <a:buFont typeface="Arial" pitchFamily="34" charset="0"/>
              <a:buChar char="•"/>
            </a:pPr>
            <a:r>
              <a:rPr lang="ru-RU" sz="2600" dirty="0" smtClean="0">
                <a:ln w="18415" cmpd="sng">
                  <a:solidFill>
                    <a:srgbClr val="FFFFFF"/>
                  </a:solidFill>
                  <a:prstDash val="solid"/>
                </a:ln>
                <a:solidFill>
                  <a:srgbClr val="FFFFFF"/>
                </a:solidFill>
                <a:latin typeface="Times New Roman" pitchFamily="18" charset="0"/>
                <a:ea typeface="Times New Roman" pitchFamily="18" charset="0"/>
                <a:cs typeface="Times New Roman" pitchFamily="18" charset="0"/>
              </a:rPr>
              <a:t>                                                                            слушалась.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r>
            <a:b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b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Стрелка вправо 3">
            <a:hlinkClick r:id="rId2" action="ppaction://hlinksldjump"/>
          </p:cNvPr>
          <p:cNvSpPr/>
          <p:nvPr/>
        </p:nvSpPr>
        <p:spPr>
          <a:xfrm>
            <a:off x="7286644" y="6357958"/>
            <a:ext cx="1071570" cy="285728"/>
          </a:xfrm>
          <a:prstGeom prst="right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i.jpg"/>
          <p:cNvPicPr>
            <a:picLocks noChangeAspect="1"/>
          </p:cNvPicPr>
          <p:nvPr/>
        </p:nvPicPr>
        <p:blipFill>
          <a:blip r:embed="rId3" cstate="print"/>
          <a:srcRect b="12598"/>
          <a:stretch>
            <a:fillRect/>
          </a:stretch>
        </p:blipFill>
        <p:spPr>
          <a:xfrm rot="21237307">
            <a:off x="598957" y="3787400"/>
            <a:ext cx="5524158" cy="278748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7"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0" fill="hold"/>
                                        <p:tgtEl>
                                          <p:spTgt spid="4"/>
                                        </p:tgtEl>
                                        <p:attrNameLst>
                                          <p:attrName>ppt_x</p:attrName>
                                        </p:attrNameLst>
                                      </p:cBhvr>
                                      <p:tavLst>
                                        <p:tav tm="0">
                                          <p:val>
                                            <p:strVal val="#ppt_x"/>
                                          </p:val>
                                        </p:tav>
                                        <p:tav tm="100000">
                                          <p:val>
                                            <p:strVal val="#ppt_x"/>
                                          </p:val>
                                        </p:tav>
                                      </p:tavLst>
                                    </p:anim>
                                    <p:anim calcmode="lin" valueType="num">
                                      <p:cBhvr additive="base">
                                        <p:cTn id="11" dur="5000" fill="hold"/>
                                        <p:tgtEl>
                                          <p:spTgt spid="4"/>
                                        </p:tgtEl>
                                        <p:attrNameLst>
                                          <p:attrName>ppt_y</p:attrName>
                                        </p:attrNameLst>
                                      </p:cBhvr>
                                      <p:tavLst>
                                        <p:tav tm="0">
                                          <p:val>
                                            <p:strVal val="1+#ppt_h/2"/>
                                          </p:val>
                                        </p:tav>
                                        <p:tav tm="100000">
                                          <p:val>
                                            <p:strVal val="#ppt_y"/>
                                          </p:val>
                                        </p:tav>
                                      </p:tavLst>
                                    </p:anim>
                                  </p:childTnLst>
                                </p:cTn>
                              </p:par>
                              <p:par>
                                <p:cTn id="12" presetID="8"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9"/>
            <a:ext cx="8640960" cy="2308324"/>
          </a:xfrm>
          <a:prstGeom prst="rect">
            <a:avLst/>
          </a:prstGeom>
        </p:spPr>
        <p:txBody>
          <a:bodyPr wrap="square">
            <a:spAutoFit/>
          </a:bodyPr>
          <a:lstStyle/>
          <a:p>
            <a:pPr lvl="0" indent="354013" algn="just" eaLnBrk="0" fontAlgn="base" hangingPunct="0">
              <a:spcBef>
                <a:spcPct val="0"/>
              </a:spcBef>
              <a:spcAft>
                <a:spcPct val="0"/>
              </a:spcAft>
              <a:buFont typeface="Arial" pitchFamily="34" charset="0"/>
              <a:buChar char="•"/>
            </a:pPr>
            <a:r>
              <a:rPr lang="ru-RU" sz="2400" dirty="0" smtClean="0">
                <a:ln w="18415" cmpd="sng">
                  <a:solidFill>
                    <a:srgbClr val="FFFFFF"/>
                  </a:solidFill>
                  <a:prstDash val="solid"/>
                </a:ln>
                <a:solidFill>
                  <a:srgbClr val="FFFFFF"/>
                </a:solidFill>
                <a:latin typeface="Times New Roman" pitchFamily="18" charset="0"/>
                <a:ea typeface="Times New Roman" pitchFamily="18" charset="0"/>
                <a:cs typeface="Times New Roman" pitchFamily="18" charset="0"/>
              </a:rPr>
              <a:t>Он снижался под углом, который обеспечивал минимально необходимую скорость. Выровняв самолет, летчик включил фары (благо уже летели на своей территории), чтобы посмотреть местность.</a:t>
            </a:r>
            <a:r>
              <a:rPr lang="ru-RU" sz="2400" dirty="0" smtClean="0">
                <a:ln w="18415" cmpd="sng">
                  <a:solidFill>
                    <a:srgbClr val="FFFFFF"/>
                  </a:solidFill>
                  <a:prstDash val="solid"/>
                </a:ln>
                <a:solidFill>
                  <a:srgbClr val="FFFFFF"/>
                </a:solidFill>
                <a:latin typeface="Times New Roman" pitchFamily="18" charset="0"/>
                <a:cs typeface="Times New Roman" pitchFamily="18" charset="0"/>
              </a:rPr>
              <a:t> Перед ним лежал какой-то поселок, были видны деревянные домики. Летчик сделал незаметный </a:t>
            </a:r>
            <a:r>
              <a:rPr lang="ru-RU" sz="2400" dirty="0" err="1" smtClean="0">
                <a:ln w="18415" cmpd="sng">
                  <a:solidFill>
                    <a:srgbClr val="FFFFFF"/>
                  </a:solidFill>
                  <a:prstDash val="solid"/>
                </a:ln>
                <a:solidFill>
                  <a:srgbClr val="FFFFFF"/>
                </a:solidFill>
                <a:latin typeface="Times New Roman" pitchFamily="18" charset="0"/>
                <a:cs typeface="Times New Roman" pitchFamily="18" charset="0"/>
              </a:rPr>
              <a:t>доворот</a:t>
            </a:r>
            <a:r>
              <a:rPr lang="ru-RU" sz="2400" dirty="0" smtClean="0">
                <a:ln w="18415" cmpd="sng">
                  <a:solidFill>
                    <a:srgbClr val="FFFFFF"/>
                  </a:solidFill>
                  <a:prstDash val="solid"/>
                </a:ln>
                <a:solidFill>
                  <a:srgbClr val="FFFFFF"/>
                </a:solidFill>
                <a:latin typeface="Times New Roman" pitchFamily="18" charset="0"/>
                <a:cs typeface="Times New Roman" pitchFamily="18" charset="0"/>
              </a:rPr>
              <a:t>. Высотометр показал 120 метров. </a:t>
            </a:r>
            <a:endParaRPr lang="ru-RU" sz="2400" dirty="0" smtClean="0">
              <a:ln w="18415" cmpd="sng">
                <a:solidFill>
                  <a:srgbClr val="FFFFFF"/>
                </a:solidFill>
                <a:prstDash val="solid"/>
              </a:ln>
              <a:solidFill>
                <a:srgbClr val="FFFFFF"/>
              </a:solidFill>
              <a:latin typeface="Times New Roman" pitchFamily="18" charset="0"/>
              <a:ea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rot="21330191">
            <a:off x="2051160" y="2746901"/>
            <a:ext cx="5832648" cy="3888432"/>
          </a:xfrm>
          <a:prstGeom prst="round2Diag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diamond(in)">
                                      <p:cBhvr>
                                        <p:cTn id="1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001872"/>
            <a:ext cx="8001040" cy="10495181"/>
          </a:xfrm>
          <a:prstGeom prst="rect">
            <a:avLst/>
          </a:prstGeom>
        </p:spPr>
        <p:txBody>
          <a:bodyPr wrap="square">
            <a:spAutoFit/>
          </a:bodyPr>
          <a:lstStyle/>
          <a:p>
            <a:pPr lvl="0" eaLnBrk="0" fontAlgn="base" hangingPunct="0">
              <a:spcBef>
                <a:spcPct val="0"/>
              </a:spcBef>
              <a:spcAft>
                <a:spcPct val="0"/>
              </a:spcAft>
            </a:pP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Перед ним лежал какой-то поселок, были видны деревянные домики. Эту опасность видели Ищенко и второй пилот старший лейтенант </a:t>
            </a:r>
            <a:r>
              <a:rPr kumimoji="0" lang="ru-RU"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Хорошилов</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Но в это время луч фар осветил деревья. Летчик сделал незаметный </a:t>
            </a:r>
            <a:r>
              <a:rPr kumimoji="0" lang="ru-RU"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доворот</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Высотометр показал 120 метров. Ищенко решил дотянуть до леса, чтобы спасти жизнь экипажу и резко дернул машину верх. Самолет погасил скорость и всей площадью упал на деревья, уткнувшись в два толстых дуба средними моторами и повиснув на обломках им же сломленных деревьев. Все члены экипажа остались живы, хотя и получили травмы и ушибы…» Сам же С. Ф. Ушаков по приказу Ищенко в последний момент выбросился с парашютом.</a:t>
            </a:r>
            <a:b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После возвращения в полк Николай Александрович отдыхал недолго. Уже на третий день он с перевязанной головой вылетел бомбить Вязьму. Полёт проходил в сложных метеорологических условиях. Самолет часто попадал в нисходящие и восходящие потоки воздуха, и машина иногда проваливалась на 200-300 метров. И только вблизи Вязьмы погода несколько улучшилась. Успешно прорвавшись сквозь стену оградительного огня противника, он точно сбросил бомбы на цель, вызвав семь больших очагов пожара и огромные разрушения, после чего успешно вернулся на аэродром.</a:t>
            </a:r>
            <a:b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1943 году 27 июля Указом Президиума Верховного Совета СССР, за проявленные мужество, героизм и умелое руководство боевыми действиями вверенной ему эскадрильи, Николаю Александровичу Ищенко было присвоено звание Героя Советского Союза. Это известие застало его в боевом полете на Смоленск, где ему предстояло ударить по вражеским эшелонам, сосредоточенным на железнодорожном узле города. Боевая задача была выполнена с первого захода. Над эшелонами взметнулось пламя. Но когда Ищенко, развернув самолет, лег на обратный курс, на него внезапно налетели четыре вражеских истребителя. Вступив в неравный воздушный бой, воздушные стрелки сбили два фашистских «</a:t>
            </a:r>
            <a:r>
              <a:rPr kumimoji="0" lang="ru-RU"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мессера</a:t>
            </a:r>
            <a: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но и наш самолет, получивший серьезные повреждения, загорелся. Николай Александрович сумел дотянуть до линии фронта благополучно посадить машину на нашей территории.</a:t>
            </a:r>
            <a:br>
              <a:rPr kumimoji="0" lang="ru-RU"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14282" y="214290"/>
            <a:ext cx="8715436" cy="4401205"/>
          </a:xfrm>
          <a:prstGeom prst="rect">
            <a:avLst/>
          </a:prstGeom>
        </p:spPr>
        <p:txBody>
          <a:bodyPr wrap="square">
            <a:spAutoFit/>
          </a:bodyPr>
          <a:lstStyle/>
          <a:p>
            <a:pPr indent="354013" algn="just"/>
            <a:r>
              <a:rPr lang="ru-RU"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Ищенко </a:t>
            </a:r>
            <a:r>
              <a:rPr lang="ru-RU" sz="2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решил дотянуть до леса, чтобы спасти жизнь экипажу и резко дернул машину верх. Самолет погасил скорость и всей площадью упал на деревья, уткнувшись в два толстых дуба средними моторами и повиснув на обломках им же сломленных деревьев. Все члены экипажа остались живы, хотя и получили травмы и ушибы…» Сам же С. Ф. Ушаков по приказу Ищенко в последний момент выбросился с парашютом</a:t>
            </a:r>
            <a:r>
              <a:rPr lang="ru-RU"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a:p>
            <a:pPr indent="354013" algn="just"/>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indent="354013" algn="just"/>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Песни_военных_лет_-_22_июня_ровно_в_4_часа.mp3">
            <a:hlinkClick r:id="" action="ppaction://media"/>
          </p:cNvPr>
          <p:cNvPicPr>
            <a:picLocks noRot="1" noChangeAspect="1"/>
          </p:cNvPicPr>
          <p:nvPr>
            <a:audioFile r:link="rId1"/>
          </p:nvPr>
        </p:nvPicPr>
        <p:blipFill>
          <a:blip r:embed="rId3" cstate="print"/>
          <a:stretch>
            <a:fillRect/>
          </a:stretch>
        </p:blipFill>
        <p:spPr>
          <a:xfrm>
            <a:off x="10144164" y="4929198"/>
            <a:ext cx="304800" cy="304800"/>
          </a:xfrm>
          <a:prstGeom prst="rect">
            <a:avLst/>
          </a:prstGeom>
        </p:spPr>
      </p:pic>
      <p:sp>
        <p:nvSpPr>
          <p:cNvPr id="6" name="Стрелка вправо 5">
            <a:hlinkClick r:id="rId4" action="ppaction://hlinksldjump"/>
          </p:cNvPr>
          <p:cNvSpPr/>
          <p:nvPr/>
        </p:nvSpPr>
        <p:spPr>
          <a:xfrm>
            <a:off x="7358082" y="6500834"/>
            <a:ext cx="1071570" cy="285728"/>
          </a:xfrm>
          <a:prstGeom prst="right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0" y="5500702"/>
            <a:ext cx="8715436" cy="707886"/>
          </a:xfrm>
          <a:prstGeom prst="rect">
            <a:avLst/>
          </a:prstGeom>
        </p:spPr>
        <p:txBody>
          <a:bodyPr wrap="square">
            <a:spAutoFit/>
          </a:bodyPr>
          <a:lstStyle/>
          <a:p>
            <a:pPr algn="just"/>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8" name="Рисунок 7" descr="ыыыi.jpg"/>
          <p:cNvPicPr>
            <a:picLocks noChangeAspect="1"/>
          </p:cNvPicPr>
          <p:nvPr/>
        </p:nvPicPr>
        <p:blipFill>
          <a:blip r:embed="rId5" cstate="print"/>
          <a:stretch>
            <a:fillRect/>
          </a:stretch>
        </p:blipFill>
        <p:spPr>
          <a:xfrm>
            <a:off x="1691680" y="3576205"/>
            <a:ext cx="4608512" cy="3138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par>
                          <p:cTn id="12" fill="hold">
                            <p:stCondLst>
                              <p:cond delay="3000"/>
                            </p:stCondLst>
                            <p:childTnLst>
                              <p:par>
                                <p:cTn id="13" presetID="7" presetClass="entr" presetSubtype="4"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ppt_x"/>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8">
                <p:cTn id="2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4"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6440" y="214290"/>
            <a:ext cx="9463410" cy="2800767"/>
          </a:xfrm>
          <a:prstGeom prst="rect">
            <a:avLst/>
          </a:prstGeom>
          <a:noFill/>
        </p:spPr>
        <p:txBody>
          <a:bodyPr wrap="square" lIns="91440" tIns="45720" rIns="91440" bIns="45720">
            <a:spAutoFit/>
          </a:bodyPr>
          <a:lstStyle/>
          <a:p>
            <a:r>
              <a:rPr lang="ru-RU"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Пусть  небо всем  чистым  будет</a:t>
            </a:r>
          </a:p>
          <a:p>
            <a:r>
              <a:rPr lang="ru-RU"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Не гаснет радостей звезда,</a:t>
            </a:r>
          </a:p>
          <a:p>
            <a:r>
              <a:rPr lang="ru-RU"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И грохот  танков и орудий</a:t>
            </a:r>
          </a:p>
          <a:p>
            <a:r>
              <a:rPr lang="ru-RU"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Уйдет из жизни навсегда.</a:t>
            </a:r>
            <a:endParaRPr lang="ru-RU"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Рисунок 4" descr="iCAJ0N3Z4.jpg"/>
          <p:cNvPicPr>
            <a:picLocks noChangeAspect="1"/>
          </p:cNvPicPr>
          <p:nvPr/>
        </p:nvPicPr>
        <p:blipFill>
          <a:blip r:embed="rId2" cstate="print"/>
          <a:stretch>
            <a:fillRect/>
          </a:stretch>
        </p:blipFill>
        <p:spPr>
          <a:xfrm>
            <a:off x="2285984" y="3429000"/>
            <a:ext cx="4000528"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0" y="260648"/>
            <a:ext cx="8929718" cy="6597352"/>
          </a:xfrm>
        </p:spPr>
        <p:txBody>
          <a:bodyPr>
            <a:noAutofit/>
          </a:bodyPr>
          <a:lstStyle/>
          <a:p>
            <a:pPr marL="185738" lvl="1" indent="528638" algn="just">
              <a:buNone/>
            </a:pP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После возвращения в полк Николай Александрович отдыхал недолго. Уже на третий день он с перевязанной головой вылетел бомбить Вязьму.. В 1943 году 27 июля Указом Президиума Верховного Совета СССР, за проявленные мужество, героизм и умелое руководство боевыми действиями вверенной ему эскадрильи, Николаю Александровичу Ищенко было присвоено звание Героя Советского Союза.  Всего под командованием Н. А. Ищенко было совершено 266 боевых экспедиций, 135 из которых сделал сам командир. Во время воздушного парада Победы 12 сентября 1945 года Николай Александрович трагически погиб.</a:t>
            </a:r>
          </a:p>
          <a:p>
            <a:pPr marL="185738" indent="528638" algn="just">
              <a:buNone/>
            </a:pPr>
            <a:endParaRPr lang="tr-TR" sz="1600" dirty="0"/>
          </a:p>
        </p:txBody>
      </p:sp>
      <p:pic>
        <p:nvPicPr>
          <p:cNvPr id="5" name="Содержимое 4" descr="i (1).jpg"/>
          <p:cNvPicPr>
            <a:picLocks noGrp="1" noChangeAspect="1"/>
          </p:cNvPicPr>
          <p:nvPr>
            <p:ph sz="half" idx="1"/>
          </p:nvPr>
        </p:nvPicPr>
        <p:blipFill>
          <a:blip r:embed="rId2" cstate="print"/>
          <a:stretch>
            <a:fillRect/>
          </a:stretch>
        </p:blipFill>
        <p:spPr>
          <a:xfrm>
            <a:off x="2195736" y="4005064"/>
            <a:ext cx="3933771" cy="26811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643998" cy="1631216"/>
          </a:xfrm>
          <a:prstGeom prst="rect">
            <a:avLst/>
          </a:prstGeom>
        </p:spPr>
        <p:txBody>
          <a:bodyPr wrap="square">
            <a:spAutoFit/>
          </a:bodyPr>
          <a:lstStyle/>
          <a:p>
            <a:pPr indent="442913" algn="just"/>
            <a:r>
              <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Николай Александрович был награжден орденами Ленина (1943), Красного Знамени (1942), Александра Невского (1944), Отечественной войны 1-ой степени (1942), «Знак Почета» (1936), звезда Героя (1943) и медалями «За оборону Москвы», «За оборону Ленинграда», «За оборону Сталинграда», «За победу над Германией»</a:t>
            </a:r>
          </a:p>
        </p:txBody>
      </p:sp>
      <p:pic>
        <p:nvPicPr>
          <p:cNvPr id="28673" name="Рисунок 1" descr="D:\Ксюнтик\флэшка Эдика\Николай Ищенко\Золотая звезда.jpg"/>
          <p:cNvPicPr>
            <a:picLocks noChangeAspect="1" noChangeArrowheads="1"/>
          </p:cNvPicPr>
          <p:nvPr/>
        </p:nvPicPr>
        <p:blipFill>
          <a:blip r:embed="rId3" cstate="print"/>
          <a:srcRect/>
          <a:stretch>
            <a:fillRect/>
          </a:stretch>
        </p:blipFill>
        <p:spPr bwMode="auto">
          <a:xfrm>
            <a:off x="1714480" y="1857364"/>
            <a:ext cx="5791200" cy="4448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2875690" y="6429396"/>
            <a:ext cx="3267946" cy="461665"/>
          </a:xfrm>
          <a:prstGeom prst="rect">
            <a:avLst/>
          </a:prstGeom>
        </p:spPr>
        <p:txBody>
          <a:bodyPr wrap="none">
            <a:spAutoFit/>
          </a:bodyPr>
          <a:lstStyle/>
          <a:p>
            <a:r>
              <a:rPr lang="ru-RU"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Орден Золотой звезды</a:t>
            </a:r>
          </a:p>
        </p:txBody>
      </p:sp>
      <p:pic>
        <p:nvPicPr>
          <p:cNvPr id="5" name="Песни_военных_лет_-_из_к_ф_Офицеры.mp3">
            <a:hlinkClick r:id="" action="ppaction://media"/>
          </p:cNvPr>
          <p:cNvPicPr>
            <a:picLocks noRot="1" noChangeAspect="1"/>
          </p:cNvPicPr>
          <p:nvPr>
            <a:audioFile r:link="rId1"/>
          </p:nvPr>
        </p:nvPicPr>
        <p:blipFill>
          <a:blip r:embed="rId4" cstate="print"/>
          <a:stretch>
            <a:fillRect/>
          </a:stretch>
        </p:blipFill>
        <p:spPr>
          <a:xfrm>
            <a:off x="9756576" y="4797152"/>
            <a:ext cx="304800" cy="3048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2000"/>
                                        <p:tgtEl>
                                          <p:spTgt spid="2"/>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28673"/>
                                        </p:tgtEl>
                                        <p:attrNameLst>
                                          <p:attrName>style.visibility</p:attrName>
                                        </p:attrNameLst>
                                      </p:cBhvr>
                                      <p:to>
                                        <p:strVal val="visible"/>
                                      </p:to>
                                    </p:set>
                                    <p:animEffect transition="in" filter="diamond(in)">
                                      <p:cBhvr>
                                        <p:cTn id="14" dur="2000"/>
                                        <p:tgtEl>
                                          <p:spTgt spid="28673"/>
                                        </p:tgtEl>
                                      </p:cBhvr>
                                    </p:animEffect>
                                  </p:childTnLst>
                                </p:cTn>
                              </p:par>
                            </p:childTnLst>
                          </p:cTn>
                        </p:par>
                        <p:par>
                          <p:cTn id="15" fill="hold">
                            <p:stCondLst>
                              <p:cond delay="4000"/>
                            </p:stCondLst>
                            <p:childTnLst>
                              <p:par>
                                <p:cTn id="16" presetID="7"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6">
                <p:cTn id="20"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2" descr="D:\Ксюнтик\флэшка Эдика\Николай Ищенко\150px-Order_of_Lenin.jpg"/>
          <p:cNvPicPr>
            <a:picLocks noChangeAspect="1" noChangeArrowheads="1"/>
          </p:cNvPicPr>
          <p:nvPr/>
        </p:nvPicPr>
        <p:blipFill>
          <a:blip r:embed="rId2" cstate="print"/>
          <a:srcRect/>
          <a:stretch>
            <a:fillRect/>
          </a:stretch>
        </p:blipFill>
        <p:spPr bwMode="auto">
          <a:xfrm>
            <a:off x="214282" y="2285992"/>
            <a:ext cx="1905000" cy="3705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14282" y="6143644"/>
            <a:ext cx="2143792" cy="461665"/>
          </a:xfrm>
          <a:prstGeom prst="rect">
            <a:avLst/>
          </a:prstGeom>
        </p:spPr>
        <p:txBody>
          <a:bodyPr wrap="none">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Орден Ленина </a:t>
            </a:r>
          </a:p>
        </p:txBody>
      </p:sp>
      <p:pic>
        <p:nvPicPr>
          <p:cNvPr id="35843" name="Рисунок 2" descr="D:\Ксюнтик\От Светланы Николаевны\ордена\орден Александра невского.jpg"/>
          <p:cNvPicPr>
            <a:picLocks noChangeAspect="1" noChangeArrowheads="1"/>
          </p:cNvPicPr>
          <p:nvPr/>
        </p:nvPicPr>
        <p:blipFill>
          <a:blip r:embed="rId3" cstate="print"/>
          <a:srcRect/>
          <a:stretch>
            <a:fillRect/>
          </a:stretch>
        </p:blipFill>
        <p:spPr bwMode="auto">
          <a:xfrm>
            <a:off x="2500298" y="2143116"/>
            <a:ext cx="2419350" cy="384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2643174" y="6143644"/>
            <a:ext cx="3912225" cy="461665"/>
          </a:xfrm>
          <a:prstGeom prst="rect">
            <a:avLst/>
          </a:prstGeom>
        </p:spPr>
        <p:txBody>
          <a:bodyPr wrap="none">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рден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Александра Невского</a:t>
            </a:r>
          </a:p>
        </p:txBody>
      </p:sp>
      <p:pic>
        <p:nvPicPr>
          <p:cNvPr id="35845" name="Рисунок 1" descr="D:\Ксюнтик\От Светланы Николаевны\ордена\орден отечественной войны 1 степени.jpg"/>
          <p:cNvPicPr>
            <a:picLocks noChangeAspect="1" noChangeArrowheads="1"/>
          </p:cNvPicPr>
          <p:nvPr/>
        </p:nvPicPr>
        <p:blipFill>
          <a:blip r:embed="rId4" cstate="print"/>
          <a:srcRect/>
          <a:stretch>
            <a:fillRect/>
          </a:stretch>
        </p:blipFill>
        <p:spPr bwMode="auto">
          <a:xfrm>
            <a:off x="5242831" y="142852"/>
            <a:ext cx="3758325" cy="4000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571472" y="500042"/>
            <a:ext cx="4572000" cy="830997"/>
          </a:xfrm>
          <a:prstGeom prst="rect">
            <a:avLst/>
          </a:prstGeom>
        </p:spPr>
        <p:txBody>
          <a:bodyPr>
            <a:spAutoFit/>
          </a:bodyPr>
          <a:lstStyle/>
          <a:p>
            <a:pPr algn="ct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Орден Отечественной войны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1-ой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степени</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dissolve">
                                      <p:cBhvr>
                                        <p:cTn id="12" dur="2000"/>
                                        <p:tgtEl>
                                          <p:spTgt spid="35845"/>
                                        </p:tgtEl>
                                      </p:cBhvr>
                                    </p:animEffect>
                                  </p:childTnLst>
                                </p:cTn>
                              </p:par>
                            </p:childTnLst>
                          </p:cTn>
                        </p:par>
                        <p:par>
                          <p:cTn id="13" fill="hold">
                            <p:stCondLst>
                              <p:cond delay="4000"/>
                            </p:stCondLst>
                            <p:childTnLst>
                              <p:par>
                                <p:cTn id="14" presetID="18"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2000"/>
                                        <p:tgtEl>
                                          <p:spTgt spid="3"/>
                                        </p:tgtEl>
                                      </p:cBhvr>
                                    </p:animEffect>
                                  </p:childTnLst>
                                </p:cTn>
                              </p:par>
                            </p:childTnLst>
                          </p:cTn>
                        </p:par>
                        <p:par>
                          <p:cTn id="17" fill="hold">
                            <p:stCondLst>
                              <p:cond delay="6000"/>
                            </p:stCondLst>
                            <p:childTnLst>
                              <p:par>
                                <p:cTn id="18" presetID="13" presetClass="entr" presetSubtype="16" fill="hold" nodeType="afterEffect">
                                  <p:stCondLst>
                                    <p:cond delay="0"/>
                                  </p:stCondLst>
                                  <p:childTnLst>
                                    <p:set>
                                      <p:cBhvr>
                                        <p:cTn id="19" dur="1" fill="hold">
                                          <p:stCondLst>
                                            <p:cond delay="0"/>
                                          </p:stCondLst>
                                        </p:cTn>
                                        <p:tgtEl>
                                          <p:spTgt spid="35842"/>
                                        </p:tgtEl>
                                        <p:attrNameLst>
                                          <p:attrName>style.visibility</p:attrName>
                                        </p:attrNameLst>
                                      </p:cBhvr>
                                      <p:to>
                                        <p:strVal val="visible"/>
                                      </p:to>
                                    </p:set>
                                    <p:animEffect transition="in" filter="plus(in)">
                                      <p:cBhvr>
                                        <p:cTn id="20" dur="2000"/>
                                        <p:tgtEl>
                                          <p:spTgt spid="35842"/>
                                        </p:tgtEl>
                                      </p:cBhvr>
                                    </p:animEffect>
                                  </p:childTnLst>
                                </p:cTn>
                              </p:par>
                            </p:childTnLst>
                          </p:cTn>
                        </p:par>
                        <p:par>
                          <p:cTn id="21" fill="hold">
                            <p:stCondLst>
                              <p:cond delay="80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2000"/>
                                        <p:tgtEl>
                                          <p:spTgt spid="6"/>
                                        </p:tgtEl>
                                      </p:cBhvr>
                                    </p:animEffect>
                                  </p:childTnLst>
                                </p:cTn>
                              </p:par>
                            </p:childTnLst>
                          </p:cTn>
                        </p:par>
                        <p:par>
                          <p:cTn id="25" fill="hold">
                            <p:stCondLst>
                              <p:cond delay="10000"/>
                            </p:stCondLst>
                            <p:childTnLst>
                              <p:par>
                                <p:cTn id="26" presetID="8" presetClass="entr" presetSubtype="16" fill="hold" nodeType="afterEffect">
                                  <p:stCondLst>
                                    <p:cond delay="0"/>
                                  </p:stCondLst>
                                  <p:childTnLst>
                                    <p:set>
                                      <p:cBhvr>
                                        <p:cTn id="27" dur="1" fill="hold">
                                          <p:stCondLst>
                                            <p:cond delay="0"/>
                                          </p:stCondLst>
                                        </p:cTn>
                                        <p:tgtEl>
                                          <p:spTgt spid="35843"/>
                                        </p:tgtEl>
                                        <p:attrNameLst>
                                          <p:attrName>style.visibility</p:attrName>
                                        </p:attrNameLst>
                                      </p:cBhvr>
                                      <p:to>
                                        <p:strVal val="visible"/>
                                      </p:to>
                                    </p:set>
                                    <p:animEffect transition="in" filter="diamond(in)">
                                      <p:cBhvr>
                                        <p:cTn id="28"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9" descr="D:\Ксюнтик\От Светланы Николаевны\ордена\медаль за оборону Москвы1.jpg"/>
          <p:cNvPicPr>
            <a:picLocks noChangeAspect="1" noChangeArrowheads="1"/>
          </p:cNvPicPr>
          <p:nvPr/>
        </p:nvPicPr>
        <p:blipFill>
          <a:blip r:embed="rId2" cstate="print"/>
          <a:srcRect/>
          <a:stretch>
            <a:fillRect/>
          </a:stretch>
        </p:blipFill>
        <p:spPr bwMode="auto">
          <a:xfrm>
            <a:off x="142844" y="2786058"/>
            <a:ext cx="1905000" cy="3533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14282" y="6286520"/>
            <a:ext cx="4164345" cy="461665"/>
          </a:xfrm>
          <a:prstGeom prst="rect">
            <a:avLst/>
          </a:prstGeom>
        </p:spPr>
        <p:txBody>
          <a:bodyPr wrap="none">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едаль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 оборону Москвы»</a:t>
            </a:r>
          </a:p>
        </p:txBody>
      </p:sp>
      <p:pic>
        <p:nvPicPr>
          <p:cNvPr id="36867" name="Рисунок 3" descr="D:\Ксюнтик\От Светланы Николаевны\ордена\за оборону Ленинграда5.jpg"/>
          <p:cNvPicPr>
            <a:picLocks noChangeAspect="1" noChangeArrowheads="1"/>
          </p:cNvPicPr>
          <p:nvPr/>
        </p:nvPicPr>
        <p:blipFill>
          <a:blip r:embed="rId3" cstate="print"/>
          <a:srcRect/>
          <a:stretch>
            <a:fillRect/>
          </a:stretch>
        </p:blipFill>
        <p:spPr bwMode="auto">
          <a:xfrm>
            <a:off x="6883941" y="2143116"/>
            <a:ext cx="2188653"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492189" y="6286520"/>
            <a:ext cx="4723281" cy="461665"/>
          </a:xfrm>
          <a:prstGeom prst="rect">
            <a:avLst/>
          </a:prstGeom>
        </p:spPr>
        <p:txBody>
          <a:bodyPr wrap="none">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Медаль «За оборону Ленинграда» </a:t>
            </a:r>
          </a:p>
        </p:txBody>
      </p:sp>
      <p:pic>
        <p:nvPicPr>
          <p:cNvPr id="36868" name="Рисунок 8" descr="D:\Ксюнтик\От Светланы Николаевны\ордена\за  Победу над Германией.jpg"/>
          <p:cNvPicPr>
            <a:picLocks noChangeAspect="1" noChangeArrowheads="1"/>
          </p:cNvPicPr>
          <p:nvPr/>
        </p:nvPicPr>
        <p:blipFill>
          <a:blip r:embed="rId4" cstate="print"/>
          <a:srcRect/>
          <a:stretch>
            <a:fillRect/>
          </a:stretch>
        </p:blipFill>
        <p:spPr bwMode="auto">
          <a:xfrm>
            <a:off x="3428992" y="214290"/>
            <a:ext cx="202882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Прямоугольник 6"/>
          <p:cNvSpPr/>
          <p:nvPr/>
        </p:nvSpPr>
        <p:spPr>
          <a:xfrm>
            <a:off x="2071670" y="4071942"/>
            <a:ext cx="4858574" cy="461665"/>
          </a:xfrm>
          <a:prstGeom prst="rect">
            <a:avLst/>
          </a:prstGeom>
        </p:spPr>
        <p:txBody>
          <a:bodyPr wrap="none">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едаль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 победу над Германией»</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plus(in)">
                                      <p:cBhvr>
                                        <p:cTn id="7" dur="2000"/>
                                        <p:tgtEl>
                                          <p:spTgt spid="3686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2000"/>
                                        <p:tgtEl>
                                          <p:spTgt spid="3"/>
                                        </p:tgtEl>
                                      </p:cBhvr>
                                    </p:animEffect>
                                  </p:childTnLst>
                                </p:cTn>
                              </p:par>
                            </p:childTnLst>
                          </p:cTn>
                        </p:par>
                        <p:par>
                          <p:cTn id="11" fill="hold">
                            <p:stCondLst>
                              <p:cond delay="2000"/>
                            </p:stCondLst>
                            <p:childTnLst>
                              <p:par>
                                <p:cTn id="12" presetID="9" presetClass="entr" presetSubtype="0" fill="hold" nodeType="after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dissolve">
                                      <p:cBhvr>
                                        <p:cTn id="14" dur="2000"/>
                                        <p:tgtEl>
                                          <p:spTgt spid="36868"/>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2000"/>
                                        <p:tgtEl>
                                          <p:spTgt spid="7"/>
                                        </p:tgtEl>
                                      </p:cBhvr>
                                    </p:animEffect>
                                  </p:childTnLst>
                                </p:cTn>
                              </p:par>
                            </p:childTnLst>
                          </p:cTn>
                        </p:par>
                        <p:par>
                          <p:cTn id="18" fill="hold">
                            <p:stCondLst>
                              <p:cond delay="4000"/>
                            </p:stCondLst>
                            <p:childTnLst>
                              <p:par>
                                <p:cTn id="19" presetID="8" presetClass="entr" presetSubtype="16" fill="hold" nodeType="afterEffect">
                                  <p:stCondLst>
                                    <p:cond delay="0"/>
                                  </p:stCondLst>
                                  <p:childTnLst>
                                    <p:set>
                                      <p:cBhvr>
                                        <p:cTn id="20" dur="1" fill="hold">
                                          <p:stCondLst>
                                            <p:cond delay="0"/>
                                          </p:stCondLst>
                                        </p:cTn>
                                        <p:tgtEl>
                                          <p:spTgt spid="36867"/>
                                        </p:tgtEl>
                                        <p:attrNameLst>
                                          <p:attrName>style.visibility</p:attrName>
                                        </p:attrNameLst>
                                      </p:cBhvr>
                                      <p:to>
                                        <p:strVal val="visible"/>
                                      </p:to>
                                    </p:set>
                                    <p:animEffect transition="in" filter="diamond(in)">
                                      <p:cBhvr>
                                        <p:cTn id="21" dur="2000"/>
                                        <p:tgtEl>
                                          <p:spTgt spid="36867"/>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5" descr="D:\Ксюнтик\От Светланы Николаевны\ордена\за оборону Сталинграда1.jpg"/>
          <p:cNvPicPr>
            <a:picLocks noChangeAspect="1" noChangeArrowheads="1"/>
          </p:cNvPicPr>
          <p:nvPr/>
        </p:nvPicPr>
        <p:blipFill>
          <a:blip r:embed="rId2" cstate="print"/>
          <a:srcRect/>
          <a:stretch>
            <a:fillRect/>
          </a:stretch>
        </p:blipFill>
        <p:spPr bwMode="auto">
          <a:xfrm>
            <a:off x="714348" y="1872338"/>
            <a:ext cx="2857520" cy="4280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285720" y="6215082"/>
            <a:ext cx="4848058" cy="461665"/>
          </a:xfrm>
          <a:prstGeom prst="rect">
            <a:avLst/>
          </a:prstGeom>
        </p:spPr>
        <p:txBody>
          <a:bodyPr wrap="none">
            <a:spAutoFit/>
          </a:bodyPr>
          <a:lstStyle/>
          <a:p>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Медаль «За оборону Сталинграда» </a:t>
            </a:r>
          </a:p>
        </p:txBody>
      </p:sp>
      <p:pic>
        <p:nvPicPr>
          <p:cNvPr id="37891" name="Рисунок 6" descr="D:\Ксюнтик\От Светланы Николаевны\ордена\орден кр зв.jpg"/>
          <p:cNvPicPr>
            <a:picLocks noChangeAspect="1" noChangeArrowheads="1"/>
          </p:cNvPicPr>
          <p:nvPr/>
        </p:nvPicPr>
        <p:blipFill>
          <a:blip r:embed="rId3" cstate="print"/>
          <a:srcRect/>
          <a:stretch>
            <a:fillRect/>
          </a:stretch>
        </p:blipFill>
        <p:spPr bwMode="auto">
          <a:xfrm>
            <a:off x="5786446" y="214290"/>
            <a:ext cx="2471742" cy="4570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5286380" y="4929198"/>
            <a:ext cx="3574505" cy="461665"/>
          </a:xfrm>
          <a:prstGeom prst="rect">
            <a:avLst/>
          </a:prstGeom>
        </p:spPr>
        <p:txBody>
          <a:bodyPr wrap="none">
            <a:spAutoFit/>
          </a:bodyPr>
          <a:lstStyle/>
          <a:p>
            <a:r>
              <a:rPr lang="ru-RU" dirty="0"/>
              <a:t>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Орден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Красного Знамени</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in)">
                                      <p:cBhvr>
                                        <p:cTn id="7" dur="2000"/>
                                        <p:tgtEl>
                                          <p:spTgt spid="37890"/>
                                        </p:tgtEl>
                                      </p:cBhvr>
                                    </p:animEffect>
                                  </p:childTnLst>
                                </p:cTn>
                              </p:par>
                              <p:par>
                                <p:cTn id="8" presetID="13" presetClass="entr" presetSubtype="16" fill="hold" nodeType="withEffect">
                                  <p:stCondLst>
                                    <p:cond delay="0"/>
                                  </p:stCondLst>
                                  <p:childTnLst>
                                    <p:set>
                                      <p:cBhvr>
                                        <p:cTn id="9" dur="1" fill="hold">
                                          <p:stCondLst>
                                            <p:cond delay="0"/>
                                          </p:stCondLst>
                                        </p:cTn>
                                        <p:tgtEl>
                                          <p:spTgt spid="37891"/>
                                        </p:tgtEl>
                                        <p:attrNameLst>
                                          <p:attrName>style.visibility</p:attrName>
                                        </p:attrNameLst>
                                      </p:cBhvr>
                                      <p:to>
                                        <p:strVal val="visible"/>
                                      </p:to>
                                    </p:set>
                                    <p:animEffect transition="in" filter="plus(in)">
                                      <p:cBhvr>
                                        <p:cTn id="10" dur="2000"/>
                                        <p:tgtEl>
                                          <p:spTgt spid="37891"/>
                                        </p:tgtEl>
                                      </p:cBhvr>
                                    </p:animEffect>
                                  </p:childTnLst>
                                </p:cTn>
                              </p:par>
                              <p:par>
                                <p:cTn id="11" presetID="7"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CA6P36YH.jpg"/>
          <p:cNvPicPr>
            <a:picLocks noChangeAspect="1"/>
          </p:cNvPicPr>
          <p:nvPr/>
        </p:nvPicPr>
        <p:blipFill>
          <a:blip r:embed="rId2" cstate="print"/>
          <a:stretch>
            <a:fillRect/>
          </a:stretch>
        </p:blipFill>
        <p:spPr>
          <a:xfrm>
            <a:off x="214282" y="428604"/>
            <a:ext cx="4429156"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786314" y="857232"/>
            <a:ext cx="4357686" cy="3539430"/>
          </a:xfrm>
          <a:prstGeom prst="rect">
            <a:avLst/>
          </a:prstGeom>
          <a:noFill/>
        </p:spPr>
        <p:txBody>
          <a:bodyPr wrap="square" rtlCol="0">
            <a:spAutoFit/>
          </a:bodyPr>
          <a:lstStyle/>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Волнует  сердце</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Праздничный  салют.</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нем  весь  наш  путь,</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Все  битвы  и  победы .</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Дела  отцов </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нем дети  узнают, </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  молодость  свою</a:t>
            </a:r>
          </a:p>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нем видят  деды . </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strVal val="#ppt_w+.3"/>
                                          </p:val>
                                        </p:tav>
                                        <p:tav tm="100000">
                                          <p:val>
                                            <p:strVal val="#ppt_w"/>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Александр\Documents\Наши фото\Новочеркаск 2011 СВУ МВД\P9230153.JPG"/>
          <p:cNvPicPr>
            <a:picLocks noChangeAspect="1" noChangeArrowheads="1"/>
          </p:cNvPicPr>
          <p:nvPr/>
        </p:nvPicPr>
        <p:blipFill>
          <a:blip r:embed="rId2" cstate="print"/>
          <a:srcRect/>
          <a:stretch>
            <a:fillRect/>
          </a:stretch>
        </p:blipFill>
        <p:spPr bwMode="auto">
          <a:xfrm rot="20412578">
            <a:off x="348033" y="525609"/>
            <a:ext cx="3572110" cy="26789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3" name="Picture 9" descr="C:\Users\Александр\Documents\Наши фото\Новочеркаск 2011 СВУ МВД\Полевые сборы 1 курс\P6090043.JPG"/>
          <p:cNvPicPr>
            <a:picLocks noChangeAspect="1" noChangeArrowheads="1"/>
          </p:cNvPicPr>
          <p:nvPr/>
        </p:nvPicPr>
        <p:blipFill>
          <a:blip r:embed="rId3" cstate="print"/>
          <a:srcRect/>
          <a:stretch>
            <a:fillRect/>
          </a:stretch>
        </p:blipFill>
        <p:spPr bwMode="auto">
          <a:xfrm rot="20684073">
            <a:off x="3491570" y="2553024"/>
            <a:ext cx="3548267" cy="26610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Рисунок 1" descr="3.jpg"/>
          <p:cNvPicPr>
            <a:picLocks noChangeAspect="1"/>
          </p:cNvPicPr>
          <p:nvPr/>
        </p:nvPicPr>
        <p:blipFill>
          <a:blip r:embed="rId4" cstate="print"/>
          <a:stretch>
            <a:fillRect/>
          </a:stretch>
        </p:blipFill>
        <p:spPr>
          <a:xfrm rot="20429210">
            <a:off x="269837" y="4028454"/>
            <a:ext cx="3096344" cy="21480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Box 11"/>
          <p:cNvSpPr txBox="1"/>
          <p:nvPr/>
        </p:nvSpPr>
        <p:spPr>
          <a:xfrm>
            <a:off x="3571868" y="142852"/>
            <a:ext cx="5572132" cy="1569660"/>
          </a:xfrm>
          <a:prstGeom prst="rect">
            <a:avLst/>
          </a:prstGeom>
          <a:noFill/>
        </p:spPr>
        <p:txBody>
          <a:bodyPr wrap="square" rtlCol="0">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Мой папа военный, брат учится в Новочеркасском СВУ МВД. </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Я  тоже  по  стопам  отца  буду                     военным  летчиком.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35" name="Picture 11" descr="C:\Users\Александр\Documents\Наши фото\Новочеркаск 2011 СВУ МВД\Полевые сборы 1 курс\P6090065.JPG"/>
          <p:cNvPicPr>
            <a:picLocks noChangeAspect="1" noChangeArrowheads="1"/>
          </p:cNvPicPr>
          <p:nvPr/>
        </p:nvPicPr>
        <p:blipFill>
          <a:blip r:embed="rId5" cstate="print"/>
          <a:srcRect/>
          <a:stretch>
            <a:fillRect/>
          </a:stretch>
        </p:blipFill>
        <p:spPr bwMode="auto">
          <a:xfrm rot="20962286">
            <a:off x="5760357" y="4371530"/>
            <a:ext cx="2975125" cy="22312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4)">
                                      <p:cBhvr>
                                        <p:cTn id="7" dur="2000"/>
                                        <p:tgtEl>
                                          <p:spTgt spid="1028"/>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21" presetClass="entr" presetSubtype="4"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wheel(4)">
                                      <p:cBhvr>
                                        <p:cTn id="13" dur="2000"/>
                                        <p:tgtEl>
                                          <p:spTgt spid="1033"/>
                                        </p:tgtEl>
                                      </p:cBhvr>
                                    </p:animEffect>
                                  </p:childTnLst>
                                </p:cTn>
                              </p:par>
                              <p:par>
                                <p:cTn id="14" presetID="21" presetClass="entr" presetSubtype="4" fill="hold" nodeType="withEffect">
                                  <p:stCondLst>
                                    <p:cond delay="0"/>
                                  </p:stCondLst>
                                  <p:childTnLst>
                                    <p:set>
                                      <p:cBhvr>
                                        <p:cTn id="15" dur="1" fill="hold">
                                          <p:stCondLst>
                                            <p:cond delay="0"/>
                                          </p:stCondLst>
                                        </p:cTn>
                                        <p:tgtEl>
                                          <p:spTgt spid="1035"/>
                                        </p:tgtEl>
                                        <p:attrNameLst>
                                          <p:attrName>style.visibility</p:attrName>
                                        </p:attrNameLst>
                                      </p:cBhvr>
                                      <p:to>
                                        <p:strVal val="visible"/>
                                      </p:to>
                                    </p:set>
                                    <p:animEffect transition="in" filter="wheel(4)">
                                      <p:cBhvr>
                                        <p:cTn id="16" dur="2000"/>
                                        <p:tgtEl>
                                          <p:spTgt spid="1035"/>
                                        </p:tgtEl>
                                      </p:cBhvr>
                                    </p:animEffect>
                                  </p:childTnLst>
                                </p:cTn>
                              </p:par>
                            </p:childTnLst>
                          </p:cTn>
                        </p:par>
                        <p:par>
                          <p:cTn id="17" fill="hold">
                            <p:stCondLst>
                              <p:cond delay="2000"/>
                            </p:stCondLst>
                            <p:childTnLst>
                              <p:par>
                                <p:cTn id="18" presetID="31" presetClass="entr" presetSubtype="0" fill="hold" grpId="0" nodeType="afterEffect">
                                  <p:stCondLst>
                                    <p:cond delay="0"/>
                                  </p:stCondLst>
                                  <p:iterate type="lt">
                                    <p:tmPct val="5000"/>
                                  </p:iterate>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437112"/>
            <a:ext cx="4572000" cy="1200329"/>
          </a:xfrm>
          <a:prstGeom prst="rect">
            <a:avLst/>
          </a:prstGeom>
        </p:spPr>
        <p:txBody>
          <a:bodyPr>
            <a:spAutoFit/>
          </a:bodyPr>
          <a:lstStyle/>
          <a:p>
            <a:r>
              <a:rPr lang="ru-RU" sz="2400" dirty="0" smtClean="0">
                <a:ln w="18415" cmpd="sng">
                  <a:solidFill>
                    <a:srgbClr val="FF0000"/>
                  </a:solidFill>
                  <a:prstDash val="solid"/>
                </a:ln>
                <a:effectLst>
                  <a:outerShdw blurRad="63500" dir="3600000" algn="tl" rotWithShape="0">
                    <a:srgbClr val="000000">
                      <a:alpha val="70000"/>
                    </a:srgbClr>
                  </a:outerShdw>
                </a:effectLst>
              </a:rPr>
              <a:t>Есть такая профессия- Родину защищать.  Прадедушка гордился бы нами</a:t>
            </a:r>
            <a:endParaRPr lang="tr-TR" sz="2400" dirty="0"/>
          </a:p>
        </p:txBody>
      </p:sp>
      <p:pic>
        <p:nvPicPr>
          <p:cNvPr id="3" name="Picture 5" descr="C:\Users\Александр\Documents\Наши фото\Новочеркаск 2011 СВУ МВД\P9230251.JPG"/>
          <p:cNvPicPr>
            <a:picLocks noChangeAspect="1" noChangeArrowheads="1"/>
          </p:cNvPicPr>
          <p:nvPr/>
        </p:nvPicPr>
        <p:blipFill>
          <a:blip r:embed="rId2" cstate="print"/>
          <a:srcRect/>
          <a:stretch>
            <a:fillRect/>
          </a:stretch>
        </p:blipFill>
        <p:spPr bwMode="auto">
          <a:xfrm rot="1281519">
            <a:off x="4785857" y="547322"/>
            <a:ext cx="3500659" cy="26253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10" descr="C:\Users\Александр\Documents\Наши фото\Новочеркаск 2011 СВУ МВД\Полевые сборы 1 курс\P6090074.JPG"/>
          <p:cNvPicPr>
            <a:picLocks noChangeAspect="1" noChangeArrowheads="1"/>
          </p:cNvPicPr>
          <p:nvPr/>
        </p:nvPicPr>
        <p:blipFill>
          <a:blip r:embed="rId3" cstate="print"/>
          <a:srcRect/>
          <a:stretch>
            <a:fillRect/>
          </a:stretch>
        </p:blipFill>
        <p:spPr bwMode="auto">
          <a:xfrm rot="20257217">
            <a:off x="5608917" y="4108722"/>
            <a:ext cx="3014251" cy="22605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C:\Users\Александр\Documents\Наши фото\Новочеркаск 2011 СВУ МВД\2курс\1111.jpg"/>
          <p:cNvPicPr>
            <a:picLocks noChangeAspect="1" noChangeArrowheads="1"/>
          </p:cNvPicPr>
          <p:nvPr/>
        </p:nvPicPr>
        <p:blipFill>
          <a:blip r:embed="rId4" cstate="print"/>
          <a:srcRect/>
          <a:stretch>
            <a:fillRect/>
          </a:stretch>
        </p:blipFill>
        <p:spPr bwMode="auto">
          <a:xfrm rot="20669757">
            <a:off x="497241" y="1255983"/>
            <a:ext cx="3451236" cy="2308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Александр\Documents\Наши фото\Новочеркаск 2011 СВУ МВД\P8130025.JPG"/>
          <p:cNvPicPr>
            <a:picLocks noChangeAspect="1" noChangeArrowheads="1"/>
          </p:cNvPicPr>
          <p:nvPr/>
        </p:nvPicPr>
        <p:blipFill>
          <a:blip r:embed="rId2" cstate="print"/>
          <a:srcRect/>
          <a:stretch>
            <a:fillRect/>
          </a:stretch>
        </p:blipFill>
        <p:spPr bwMode="auto">
          <a:xfrm rot="20239543">
            <a:off x="322826" y="4285369"/>
            <a:ext cx="3048161" cy="2286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8" descr="C:\Users\Александр\Documents\Наши фото\Новочеркаск 2011 СВУ МВД\P8130024.JPG"/>
          <p:cNvPicPr>
            <a:picLocks noChangeAspect="1" noChangeArrowheads="1"/>
          </p:cNvPicPr>
          <p:nvPr/>
        </p:nvPicPr>
        <p:blipFill>
          <a:blip r:embed="rId3" cstate="print"/>
          <a:srcRect/>
          <a:stretch>
            <a:fillRect/>
          </a:stretch>
        </p:blipFill>
        <p:spPr bwMode="auto">
          <a:xfrm rot="1319009">
            <a:off x="6092376" y="2256233"/>
            <a:ext cx="2941161" cy="2205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6" descr="C:\Users\Александр\Documents\Наши фото\Новочеркаск 2011 СВУ МВД\P8130017.JPG"/>
          <p:cNvPicPr>
            <a:picLocks noChangeAspect="1" noChangeArrowheads="1"/>
          </p:cNvPicPr>
          <p:nvPr/>
        </p:nvPicPr>
        <p:blipFill>
          <a:blip r:embed="rId4" cstate="print"/>
          <a:srcRect/>
          <a:stretch>
            <a:fillRect/>
          </a:stretch>
        </p:blipFill>
        <p:spPr bwMode="auto">
          <a:xfrm rot="432764">
            <a:off x="6053365" y="4458746"/>
            <a:ext cx="2962864" cy="22220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3" descr="C:\Users\Александр\Documents\Наши фото\Новочеркаск 2011 СВУ МВД\музей2\100_1244.JPG"/>
          <p:cNvPicPr>
            <a:picLocks noChangeAspect="1" noChangeArrowheads="1"/>
          </p:cNvPicPr>
          <p:nvPr/>
        </p:nvPicPr>
        <p:blipFill>
          <a:blip r:embed="rId5" cstate="print"/>
          <a:srcRect/>
          <a:stretch>
            <a:fillRect/>
          </a:stretch>
        </p:blipFill>
        <p:spPr bwMode="auto">
          <a:xfrm rot="5227076">
            <a:off x="3013567" y="3982983"/>
            <a:ext cx="3249615" cy="2437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Прямоугольник 6"/>
          <p:cNvSpPr/>
          <p:nvPr/>
        </p:nvSpPr>
        <p:spPr>
          <a:xfrm>
            <a:off x="0" y="0"/>
            <a:ext cx="91440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музее Новочеркасского</a:t>
            </a:r>
          </a:p>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Суворовского Военного Училища МВД</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Александр\Documents\Наши фото\Новочеркаск 2011 СВУ МВД\P8130032.JPG"/>
          <p:cNvPicPr>
            <a:picLocks noChangeAspect="1" noChangeArrowheads="1"/>
          </p:cNvPicPr>
          <p:nvPr/>
        </p:nvPicPr>
        <p:blipFill>
          <a:blip r:embed="rId6" cstate="print"/>
          <a:srcRect/>
          <a:stretch>
            <a:fillRect/>
          </a:stretch>
        </p:blipFill>
        <p:spPr bwMode="auto">
          <a:xfrm>
            <a:off x="223847" y="1785926"/>
            <a:ext cx="2919393" cy="2189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3000364" y="1928802"/>
            <a:ext cx="3357586" cy="1384995"/>
          </a:xfrm>
          <a:prstGeom prst="rect">
            <a:avLst/>
          </a:prstGeom>
          <a:noFill/>
        </p:spPr>
        <p:txBody>
          <a:bodyPr wrap="square" rtlCol="0">
            <a:spAutoFit/>
          </a:bodyPr>
          <a:lstStyle/>
          <a:p>
            <a:pPr algn="ctr"/>
            <a:r>
              <a:rPr lang="ru-R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Память о тех кто воевал всегда в наших сердцах</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heel(4)">
                                      <p:cBhvr>
                                        <p:cTn id="11" dur="2000"/>
                                        <p:tgtEl>
                                          <p:spTgt spid="2050"/>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4)">
                                      <p:cBhvr>
                                        <p:cTn id="15" dur="2000"/>
                                        <p:tgtEl>
                                          <p:spTgt spid="2"/>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par>
                          <p:cTn id="20" fill="hold">
                            <p:stCondLst>
                              <p:cond delay="8000"/>
                            </p:stCondLst>
                            <p:childTnLst>
                              <p:par>
                                <p:cTn id="21" presetID="21"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4)">
                                      <p:cBhvr>
                                        <p:cTn id="23" dur="2000"/>
                                        <p:tgtEl>
                                          <p:spTgt spid="3"/>
                                        </p:tgtEl>
                                      </p:cBhvr>
                                    </p:animEffect>
                                  </p:childTnLst>
                                </p:cTn>
                              </p:par>
                            </p:childTnLst>
                          </p:cTn>
                        </p:par>
                        <p:par>
                          <p:cTn id="24" fill="hold">
                            <p:stCondLst>
                              <p:cond delay="10000"/>
                            </p:stCondLst>
                            <p:childTnLst>
                              <p:par>
                                <p:cTn id="25" presetID="21"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2000"/>
                                        <p:tgtEl>
                                          <p:spTgt spid="4"/>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amond(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429684" cy="2246769"/>
          </a:xfrm>
          <a:prstGeom prst="rect">
            <a:avLst/>
          </a:prstGeom>
        </p:spPr>
        <p:txBody>
          <a:bodyPr wrap="square">
            <a:spAutoFit/>
          </a:bodyPr>
          <a:lstStyle/>
          <a:p>
            <a:pPr indent="354013" algn="just"/>
            <a:r>
              <a:rPr lang="ru-RU"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С каждым днем все дальше и дальше уходят от нас события Великой Отечественной войны. Но мы, молодое поколение, должны помнить и почитать героев той войны, должны навечно сохранять память этих великих людей.</a:t>
            </a:r>
          </a:p>
        </p:txBody>
      </p:sp>
      <p:pic>
        <p:nvPicPr>
          <p:cNvPr id="1026" name="Picture 2"/>
          <p:cNvPicPr>
            <a:picLocks noChangeAspect="1" noChangeArrowheads="1"/>
          </p:cNvPicPr>
          <p:nvPr/>
        </p:nvPicPr>
        <p:blipFill>
          <a:blip r:embed="rId2" cstate="print"/>
          <a:srcRect/>
          <a:stretch>
            <a:fillRect/>
          </a:stretch>
        </p:blipFill>
        <p:spPr bwMode="auto">
          <a:xfrm>
            <a:off x="2123728" y="2753544"/>
            <a:ext cx="5976664"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14282" y="0"/>
            <a:ext cx="892971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spc="50" normalizeH="0" baseline="0" dirty="0" smtClean="0">
                <a:ln w="11430"/>
                <a:solidFill>
                  <a:srgbClr val="FF0000"/>
                </a:soli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Герой Советского Союза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spc="50" normalizeH="0" baseline="0" dirty="0" smtClean="0">
                <a:ln w="11430"/>
                <a:solidFill>
                  <a:srgbClr val="FF0000"/>
                </a:soli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Ищенко Николай Александрович</a:t>
            </a:r>
            <a:endParaRPr kumimoji="0" lang="ru-RU" sz="4400" b="1" i="0" u="none" strike="noStrike" spc="50" normalizeH="0" baseline="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1" i="0" u="none" strike="noStrike" spc="50" normalizeH="0" baseline="0" dirty="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2049" name="Рисунок 1" descr="Ищенко Николай Александрович"/>
          <p:cNvPicPr>
            <a:picLocks noChangeAspect="1" noChangeArrowheads="1"/>
          </p:cNvPicPr>
          <p:nvPr/>
        </p:nvPicPr>
        <p:blipFill>
          <a:blip r:embed="rId2" cstate="print"/>
          <a:srcRect/>
          <a:stretch>
            <a:fillRect/>
          </a:stretch>
        </p:blipFill>
        <p:spPr bwMode="auto">
          <a:xfrm>
            <a:off x="285720" y="1785926"/>
            <a:ext cx="3071802" cy="48606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51" name="Rectangle 3"/>
          <p:cNvSpPr>
            <a:spLocks noChangeArrowheads="1"/>
          </p:cNvSpPr>
          <p:nvPr/>
        </p:nvSpPr>
        <p:spPr bwMode="auto">
          <a:xfrm>
            <a:off x="3357554" y="1785926"/>
            <a:ext cx="578644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ru-RU"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ru-RU"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«Пускай ты умер,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но в сердце смелых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и сильных  духом, </a:t>
            </a:r>
            <a:br>
              <a:rPr kumimoji="0" lang="ru-RU" sz="4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br>
            <a:r>
              <a:rPr kumimoji="0" lang="ru-RU" sz="4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всегда ты будешь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0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живым примером.»</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36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
            </a:r>
            <a:br>
              <a:rPr kumimoji="0" lang="ru-RU" sz="36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br>
            <a:r>
              <a:rPr kumimoji="0" lang="ru-RU" sz="3600" b="1" i="1"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М. Горький.</a:t>
            </a:r>
            <a:r>
              <a:rPr kumimoji="0" lang="ru-RU" sz="36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t/>
            </a:r>
            <a:br>
              <a:rPr kumimoji="0" lang="ru-RU" sz="36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ea typeface="Times New Roman" pitchFamily="18" charset="0"/>
                <a:cs typeface="Times New Roman" pitchFamily="18" charset="0"/>
              </a:rPr>
            </a:br>
            <a:r>
              <a:rPr kumimoji="0" lang="ru-RU" sz="32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Times New Roman" pitchFamily="18" charset="0"/>
                <a:cs typeface="Arial" pitchFamily="34" charset="0"/>
              </a:rPr>
              <a:t/>
            </a:r>
            <a:br>
              <a:rPr kumimoji="0" lang="ru-RU" sz="3200"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Times New Roman" pitchFamily="18" charset="0"/>
                <a:cs typeface="Arial" pitchFamily="34" charset="0"/>
              </a:rPr>
            </a:br>
            <a:endParaRPr kumimoji="0" lang="ru-RU" sz="3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Прямоугольник 4"/>
          <p:cNvSpPr/>
          <p:nvPr/>
        </p:nvSpPr>
        <p:spPr>
          <a:xfrm>
            <a:off x="3214678" y="1643050"/>
            <a:ext cx="5516254" cy="707886"/>
          </a:xfrm>
          <a:prstGeom prst="rect">
            <a:avLst/>
          </a:prstGeom>
        </p:spPr>
        <p:txBody>
          <a:bodyPr wrap="none">
            <a:spAutoFit/>
          </a:bodyPr>
          <a:lstStyle/>
          <a:p>
            <a:r>
              <a:rPr lang="ru-RU" sz="4000" dirty="0">
                <a:ln w="10160">
                  <a:solidFill>
                    <a:schemeClr val="accent1"/>
                  </a:solidFill>
                  <a:prstDash val="solid"/>
                </a:ln>
                <a:solidFill>
                  <a:srgbClr val="FFFFFF"/>
                </a:solidFill>
                <a:effectLst>
                  <a:outerShdw blurRad="38100" dist="32000" dir="5400000" algn="tl">
                    <a:srgbClr val="000000">
                      <a:alpha val="30000"/>
                    </a:srgbClr>
                  </a:outerShdw>
                </a:effectLst>
                <a:latin typeface="Calibri" pitchFamily="34" charset="0"/>
                <a:ea typeface="Times New Roman" pitchFamily="18" charset="0"/>
                <a:cs typeface="Times New Roman" pitchFamily="18" charset="0"/>
              </a:rPr>
              <a:t>14.02.1910 - 12.09.1945 </a:t>
            </a:r>
            <a:endParaRPr lang="ru-RU" sz="4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plus(in)">
                                      <p:cBhvr>
                                        <p:cTn id="7" dur="1000"/>
                                        <p:tgtEl>
                                          <p:spTgt spid="2049"/>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050">
                                            <p:txEl>
                                              <p:pRg st="0" end="0"/>
                                            </p:txEl>
                                          </p:spTgt>
                                        </p:tgtEl>
                                        <p:attrNameLst>
                                          <p:attrName>style.visibility</p:attrName>
                                        </p:attrNameLst>
                                      </p:cBhvr>
                                      <p:to>
                                        <p:strVal val="visible"/>
                                      </p:to>
                                    </p:set>
                                    <p:animEffect transition="in" filter="diamond(in)">
                                      <p:cBhvr>
                                        <p:cTn id="11" dur="1000"/>
                                        <p:tgtEl>
                                          <p:spTgt spid="2050">
                                            <p:txEl>
                                              <p:pRg st="0" end="0"/>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2050">
                                            <p:txEl>
                                              <p:pRg st="1" end="1"/>
                                            </p:txEl>
                                          </p:spTgt>
                                        </p:tgtEl>
                                        <p:attrNameLst>
                                          <p:attrName>style.visibility</p:attrName>
                                        </p:attrNameLst>
                                      </p:cBhvr>
                                      <p:to>
                                        <p:strVal val="visible"/>
                                      </p:to>
                                    </p:set>
                                    <p:animEffect transition="in" filter="diamond(in)">
                                      <p:cBhvr>
                                        <p:cTn id="14" dur="1000"/>
                                        <p:tgtEl>
                                          <p:spTgt spid="2050">
                                            <p:txEl>
                                              <p:pRg st="1" end="1"/>
                                            </p:txEl>
                                          </p:spTgt>
                                        </p:tgtEl>
                                      </p:cBhvr>
                                    </p:animEffect>
                                  </p:child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1000"/>
                                        <p:tgtEl>
                                          <p:spTgt spid="5"/>
                                        </p:tgtEl>
                                      </p:cBhvr>
                                    </p:animEffect>
                                  </p:childTnLst>
                                </p:cTn>
                              </p:par>
                            </p:childTnLst>
                          </p:cTn>
                        </p:par>
                        <p:par>
                          <p:cTn id="19" fill="hold">
                            <p:stCondLst>
                              <p:cond delay="3000"/>
                            </p:stCondLst>
                            <p:childTnLst>
                              <p:par>
                                <p:cTn id="20" presetID="8" presetClass="entr" presetSubtype="16" fill="hold" nodeType="after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diamond(in)">
                                      <p:cBhvr>
                                        <p:cTn id="22" dur="1000"/>
                                        <p:tgtEl>
                                          <p:spTgt spid="2051">
                                            <p:txEl>
                                              <p:pRg st="1" end="1"/>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Effect transition="in" filter="diamond(in)">
                                      <p:cBhvr>
                                        <p:cTn id="25" dur="1000"/>
                                        <p:tgtEl>
                                          <p:spTgt spid="2051">
                                            <p:txEl>
                                              <p:pRg st="2" end="2"/>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051">
                                            <p:txEl>
                                              <p:pRg st="3" end="3"/>
                                            </p:txEl>
                                          </p:spTgt>
                                        </p:tgtEl>
                                        <p:attrNameLst>
                                          <p:attrName>style.visibility</p:attrName>
                                        </p:attrNameLst>
                                      </p:cBhvr>
                                      <p:to>
                                        <p:strVal val="visible"/>
                                      </p:to>
                                    </p:set>
                                    <p:animEffect transition="in" filter="diamond(in)">
                                      <p:cBhvr>
                                        <p:cTn id="28" dur="1000"/>
                                        <p:tgtEl>
                                          <p:spTgt spid="2051">
                                            <p:txEl>
                                              <p:pRg st="3" end="3"/>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Effect transition="in" filter="diamond(in)">
                                      <p:cBhvr>
                                        <p:cTn id="31" dur="1000"/>
                                        <p:tgtEl>
                                          <p:spTgt spid="2051">
                                            <p:txEl>
                                              <p:pRg st="4" end="4"/>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2051">
                                            <p:txEl>
                                              <p:pRg st="5" end="5"/>
                                            </p:txEl>
                                          </p:spTgt>
                                        </p:tgtEl>
                                        <p:attrNameLst>
                                          <p:attrName>style.visibility</p:attrName>
                                        </p:attrNameLst>
                                      </p:cBhvr>
                                      <p:to>
                                        <p:strVal val="visible"/>
                                      </p:to>
                                    </p:set>
                                    <p:animEffect transition="in" filter="diamond(in)">
                                      <p:cBhvr>
                                        <p:cTn id="34" dur="10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76" y="214290"/>
            <a:ext cx="4572000" cy="6247864"/>
          </a:xfrm>
          <a:prstGeom prst="rect">
            <a:avLst/>
          </a:prstGeom>
        </p:spPr>
        <p:txBody>
          <a:bodyPr>
            <a:spAutoFit/>
          </a:bodyPr>
          <a:lstStyle/>
          <a:p>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Ветераны и дети войны,</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Вас вовеки страна не забудет.</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главный праздник цветущей весны</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Пусть здоровья и силы прибудет!</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Поздравляем с Победою вас,</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 нас тоже с Победой поздравьте!</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 мирной жизни в торжественный час</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 с заветом отцовским направьте.</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Чтобы не было войн на Земле,</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 ведь кровью своей заплатили,</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Чтоб мы жили в довольстве, в тепле,</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Чтоб вы с нами рядышком жили!</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Пожелать хочу долгих вам лет,</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Ведь без вас не таким будет праздник!</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Вы — пример наш, вы — как лучший ответ,</a:t>
            </a:r>
            <a:b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Что Победа была не напрасной!</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Рисунок 5" descr="iCAQ6QS17.jpg"/>
          <p:cNvPicPr>
            <a:picLocks noChangeAspect="1"/>
          </p:cNvPicPr>
          <p:nvPr/>
        </p:nvPicPr>
        <p:blipFill>
          <a:blip r:embed="rId2" cstate="print"/>
          <a:stretch>
            <a:fillRect/>
          </a:stretch>
        </p:blipFill>
        <p:spPr>
          <a:xfrm>
            <a:off x="5429256" y="142852"/>
            <a:ext cx="2286016" cy="34290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descr="iCAYNPBY0.jpg"/>
          <p:cNvPicPr>
            <a:picLocks noChangeAspect="1"/>
          </p:cNvPicPr>
          <p:nvPr/>
        </p:nvPicPr>
        <p:blipFill>
          <a:blip r:embed="rId3" cstate="print"/>
          <a:stretch>
            <a:fillRect/>
          </a:stretch>
        </p:blipFill>
        <p:spPr>
          <a:xfrm>
            <a:off x="4857752" y="4214818"/>
            <a:ext cx="3664769" cy="23392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 calcmode="lin" valueType="num">
                                      <p:cBhvr>
                                        <p:cTn id="13" dur="2000" fill="hold"/>
                                        <p:tgtEl>
                                          <p:spTgt spid="6"/>
                                        </p:tgtEl>
                                        <p:attrNameLst>
                                          <p:attrName>style.rotation</p:attrName>
                                        </p:attrNameLst>
                                      </p:cBhvr>
                                      <p:tavLst>
                                        <p:tav tm="0">
                                          <p:val>
                                            <p:fltVal val="90"/>
                                          </p:val>
                                        </p:tav>
                                        <p:tav tm="100000">
                                          <p:val>
                                            <p:fltVal val="0"/>
                                          </p:val>
                                        </p:tav>
                                      </p:tavLst>
                                    </p:anim>
                                    <p:animEffect transition="in" filter="fade">
                                      <p:cBhvr>
                                        <p:cTn id="14" dur="2000"/>
                                        <p:tgtEl>
                                          <p:spTgt spid="6"/>
                                        </p:tgtEl>
                                      </p:cBhvr>
                                    </p:animEffect>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ppt_w</p:attrName>
                                        </p:attrNameLst>
                                      </p:cBhvr>
                                      <p:tavLst>
                                        <p:tav tm="0">
                                          <p:val>
                                            <p:fltVal val="0"/>
                                          </p:val>
                                        </p:tav>
                                        <p:tav tm="100000">
                                          <p:val>
                                            <p:strVal val="#ppt_w"/>
                                          </p:val>
                                        </p:tav>
                                      </p:tavLst>
                                    </p:anim>
                                    <p:anim calcmode="lin" valueType="num">
                                      <p:cBhvr>
                                        <p:cTn id="18" dur="2000" fill="hold"/>
                                        <p:tgtEl>
                                          <p:spTgt spid="8"/>
                                        </p:tgtEl>
                                        <p:attrNameLst>
                                          <p:attrName>ppt_h</p:attrName>
                                        </p:attrNameLst>
                                      </p:cBhvr>
                                      <p:tavLst>
                                        <p:tav tm="0">
                                          <p:val>
                                            <p:fltVal val="0"/>
                                          </p:val>
                                        </p:tav>
                                        <p:tav tm="100000">
                                          <p:val>
                                            <p:strVal val="#ppt_h"/>
                                          </p:val>
                                        </p:tav>
                                      </p:tavLst>
                                    </p:anim>
                                    <p:anim calcmode="lin" valueType="num">
                                      <p:cBhvr>
                                        <p:cTn id="19" dur="2000" fill="hold"/>
                                        <p:tgtEl>
                                          <p:spTgt spid="8"/>
                                        </p:tgtEl>
                                        <p:attrNameLst>
                                          <p:attrName>style.rotation</p:attrName>
                                        </p:attrNameLst>
                                      </p:cBhvr>
                                      <p:tavLst>
                                        <p:tav tm="0">
                                          <p:val>
                                            <p:fltVal val="90"/>
                                          </p:val>
                                        </p:tav>
                                        <p:tav tm="100000">
                                          <p:val>
                                            <p:fltVal val="0"/>
                                          </p:val>
                                        </p:tav>
                                      </p:tavLst>
                                    </p:anim>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429684" cy="1569660"/>
          </a:xfrm>
          <a:prstGeom prst="rect">
            <a:avLst/>
          </a:prstGeom>
        </p:spPr>
        <p:txBody>
          <a:bodyPr wrap="square">
            <a:spAutoFit/>
          </a:bodyPr>
          <a:lstStyle/>
          <a:p>
            <a:pPr indent="265113" algn="just"/>
            <a:r>
              <a:rPr lang="ru-RU"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Под командованием Николая Александровича было совершено 135 боевых вылетов, 107 из которых делал он сам. Похоронен был в городе Раменское Московской области</a:t>
            </a:r>
            <a:r>
              <a:rPr lang="ru-RU"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a:t>
            </a:r>
            <a:r>
              <a:rPr lang="ru-RU" sz="2400" dirty="0" smtClean="0"/>
              <a:t> </a:t>
            </a:r>
            <a:endParaRPr lang="ru-RU" sz="2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endParaRPr>
          </a:p>
        </p:txBody>
      </p:sp>
      <p:pic>
        <p:nvPicPr>
          <p:cNvPr id="27650" name="Рисунок 1" descr="D:\Ксюнтик\От Светланы Николаевны\Ищенко\img103.jpg"/>
          <p:cNvPicPr>
            <a:picLocks noChangeAspect="1" noChangeArrowheads="1"/>
          </p:cNvPicPr>
          <p:nvPr/>
        </p:nvPicPr>
        <p:blipFill>
          <a:blip r:embed="rId2" cstate="print"/>
          <a:srcRect/>
          <a:stretch>
            <a:fillRect/>
          </a:stretch>
        </p:blipFill>
        <p:spPr bwMode="auto">
          <a:xfrm>
            <a:off x="214282" y="1883910"/>
            <a:ext cx="3000395" cy="48312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652" name="Rectangle 4"/>
          <p:cNvSpPr>
            <a:spLocks noChangeArrowheads="1"/>
          </p:cNvSpPr>
          <p:nvPr/>
        </p:nvSpPr>
        <p:spPr bwMode="auto">
          <a:xfrm>
            <a:off x="3428992" y="5607152"/>
            <a:ext cx="571500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Открытие памятника Н. А. Ищенко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 в с. </a:t>
            </a:r>
            <a:r>
              <a:rPr kumimoji="0" lang="ru-RU" sz="24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Большесидоровском</a:t>
            </a:r>
            <a:r>
              <a:rPr kumimoji="0" lang="ru-RU"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  (1967)</a:t>
            </a:r>
            <a:endParaRPr kumimoji="0" lang="ru-RU" sz="2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Прямоугольник 5"/>
          <p:cNvSpPr/>
          <p:nvPr/>
        </p:nvSpPr>
        <p:spPr>
          <a:xfrm>
            <a:off x="3428992" y="1857364"/>
            <a:ext cx="5715008" cy="31085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Майор Ищенко воспитал</a:t>
            </a:r>
          </a:p>
          <a:p>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3-х Героев Советского Союза.</a:t>
            </a:r>
          </a:p>
          <a:p>
            <a:endPar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Это </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ction="ppaction://hlinkfile" tooltip="Майор"/>
              </a:rPr>
              <a:t>майор</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file" tooltip="Сугак, Сергей Савельевич (страница отсутствует)"/>
              </a:rPr>
              <a:t>Сугак</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ction="ppaction://hlinkfile" tooltip="Сугак, Сергей Савельевич (страница отсутствует)"/>
              </a:rPr>
              <a:t> Сергей Савельевич</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5" action="ppaction://hlinkfile" tooltip="Капитан (звание)"/>
              </a:rPr>
              <a:t>капитаны</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6" action="ppaction://hlinkfile" tooltip="Симонов, Михаил Васильевич (Герой Советского Союза)"/>
              </a:rPr>
              <a:t>Симонов Михаил Васильевич</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 </a:t>
            </a:r>
            <a:r>
              <a:rPr lang="ru-RU" sz="28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7" action="ppaction://hlinkfile" tooltip="Шатров, Фёдор Анисимович (страница отсутствует)"/>
              </a:rPr>
              <a:t>Шатров Фёдор Анисимович</a:t>
            </a:r>
            <a:endParaRPr lang="ru-RU" sz="28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wheel(4)">
                                      <p:cBhvr>
                                        <p:cTn id="10" dur="2000"/>
                                        <p:tgtEl>
                                          <p:spTgt spid="2765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plus(in)">
                                      <p:cBhvr>
                                        <p:cTn id="16"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65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batajsk_2"/>
          <p:cNvPicPr>
            <a:picLocks noChangeAspect="1" noChangeArrowheads="1"/>
          </p:cNvPicPr>
          <p:nvPr/>
        </p:nvPicPr>
        <p:blipFill>
          <a:blip r:embed="rId3" cstate="print"/>
          <a:srcRect/>
          <a:stretch>
            <a:fillRect/>
          </a:stretch>
        </p:blipFill>
        <p:spPr bwMode="auto">
          <a:xfrm>
            <a:off x="142844" y="71414"/>
            <a:ext cx="3500462" cy="46747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3793" name="Rectangle 1"/>
          <p:cNvSpPr>
            <a:spLocks noChangeArrowheads="1"/>
          </p:cNvSpPr>
          <p:nvPr/>
        </p:nvSpPr>
        <p:spPr bwMode="auto">
          <a:xfrm>
            <a:off x="3857620" y="0"/>
            <a:ext cx="39290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Памятник выпускникам летной школы, ставшими Героями Советского Союза, установленный в Батайске.</a:t>
            </a:r>
            <a:endParaRPr kumimoji="0" lang="ru-RU" sz="28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Рисунок 3" descr="D:\Ксюнтик\От Светланы Николаевны\Ищенко\4 февраля\batajsk_5.jpg"/>
          <p:cNvPicPr>
            <a:picLocks noChangeAspect="1" noChangeArrowheads="1"/>
          </p:cNvPicPr>
          <p:nvPr/>
        </p:nvPicPr>
        <p:blipFill>
          <a:blip r:embed="rId4" cstate="print"/>
          <a:srcRect/>
          <a:stretch>
            <a:fillRect/>
          </a:stretch>
        </p:blipFill>
        <p:spPr bwMode="auto">
          <a:xfrm>
            <a:off x="6054204" y="2786058"/>
            <a:ext cx="2891793" cy="38576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3"/>
          <p:cNvSpPr>
            <a:spLocks noChangeArrowheads="1"/>
          </p:cNvSpPr>
          <p:nvPr/>
        </p:nvSpPr>
        <p:spPr bwMode="auto">
          <a:xfrm>
            <a:off x="214282" y="4929198"/>
            <a:ext cx="392905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Мемориальная доска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в г. Батайске.</a:t>
            </a:r>
            <a:endParaRPr kumimoji="0" lang="ru-RU" sz="36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Выгнутая вправо стрелка 5"/>
          <p:cNvSpPr/>
          <p:nvPr/>
        </p:nvSpPr>
        <p:spPr>
          <a:xfrm rot="3746015">
            <a:off x="3346387" y="2387601"/>
            <a:ext cx="1357322" cy="2925260"/>
          </a:xfrm>
          <a:prstGeom prst="curved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7" name="Выгнутая влево стрелка 6"/>
          <p:cNvSpPr/>
          <p:nvPr/>
        </p:nvSpPr>
        <p:spPr>
          <a:xfrm rot="15623617">
            <a:off x="4362548" y="4470182"/>
            <a:ext cx="1215479" cy="3065615"/>
          </a:xfrm>
          <a:prstGeom prst="curv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52" presetClass="entr" presetSubtype="0" fill="hold" grpId="0" nodeType="afterEffect">
                                  <p:stCondLst>
                                    <p:cond delay="0"/>
                                  </p:stCondLst>
                                  <p:childTnLst>
                                    <p:set>
                                      <p:cBhvr>
                                        <p:cTn id="10" dur="1" fill="hold">
                                          <p:stCondLst>
                                            <p:cond delay="0"/>
                                          </p:stCondLst>
                                        </p:cTn>
                                        <p:tgtEl>
                                          <p:spTgt spid="33793"/>
                                        </p:tgtEl>
                                        <p:attrNameLst>
                                          <p:attrName>style.visibility</p:attrName>
                                        </p:attrNameLst>
                                      </p:cBhvr>
                                      <p:to>
                                        <p:strVal val="visible"/>
                                      </p:to>
                                    </p:set>
                                    <p:animScale>
                                      <p:cBhvr>
                                        <p:cTn id="11" dur="2000" decel="50000" fill="hold">
                                          <p:stCondLst>
                                            <p:cond delay="0"/>
                                          </p:stCondLst>
                                        </p:cTn>
                                        <p:tgtEl>
                                          <p:spTgt spid="337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2000" decel="50000" fill="hold">
                                          <p:stCondLst>
                                            <p:cond delay="0"/>
                                          </p:stCondLst>
                                        </p:cTn>
                                        <p:tgtEl>
                                          <p:spTgt spid="33793"/>
                                        </p:tgtEl>
                                        <p:attrNameLst>
                                          <p:attrName>ppt_x</p:attrName>
                                          <p:attrName>ppt_y</p:attrName>
                                        </p:attrNameLst>
                                      </p:cBhvr>
                                    </p:animMotion>
                                    <p:animEffect transition="in" filter="fade">
                                      <p:cBhvr>
                                        <p:cTn id="13" dur="2000"/>
                                        <p:tgtEl>
                                          <p:spTgt spid="33793"/>
                                        </p:tgtEl>
                                      </p:cBhvr>
                                    </p:animEffect>
                                  </p:childTnLst>
                                </p:cTn>
                              </p:par>
                            </p:childTnLst>
                          </p:cTn>
                        </p:par>
                        <p:par>
                          <p:cTn id="14" fill="hold">
                            <p:stCondLst>
                              <p:cond delay="4000"/>
                            </p:stCondLst>
                            <p:childTnLst>
                              <p:par>
                                <p:cTn id="15" presetID="31" presetClass="entr" presetSubtype="0" fill="hold" grpId="0" nodeType="afterEffect">
                                  <p:stCondLst>
                                    <p:cond delay="0"/>
                                  </p:stCondLst>
                                  <p:iterate type="lt">
                                    <p:tmPct val="5000"/>
                                  </p:iterate>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5000"/>
                            </p:stCondLst>
                            <p:childTnLst>
                              <p:par>
                                <p:cTn id="22" presetID="6"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par>
                          <p:cTn id="25" fill="hold">
                            <p:stCondLst>
                              <p:cond delay="7000"/>
                            </p:stCondLst>
                            <p:childTnLst>
                              <p:par>
                                <p:cTn id="26" presetID="9"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2000"/>
                                        <p:tgtEl>
                                          <p:spTgt spid="5"/>
                                        </p:tgtEl>
                                      </p:cBhvr>
                                    </p:animEffect>
                                  </p:childTnLst>
                                </p:cTn>
                              </p:par>
                            </p:childTnLst>
                          </p:cTn>
                        </p:par>
                        <p:par>
                          <p:cTn id="29" fill="hold">
                            <p:stCondLst>
                              <p:cond delay="90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5"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ыыыфi.jpg"/>
          <p:cNvPicPr>
            <a:picLocks noChangeAspect="1"/>
          </p:cNvPicPr>
          <p:nvPr/>
        </p:nvPicPr>
        <p:blipFill>
          <a:blip r:embed="rId2" cstate="print"/>
          <a:stretch>
            <a:fillRect/>
          </a:stretch>
        </p:blipFill>
        <p:spPr>
          <a:xfrm rot="21272267">
            <a:off x="367579" y="4288208"/>
            <a:ext cx="3312995" cy="2142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Прямоугольник 1"/>
          <p:cNvSpPr/>
          <p:nvPr/>
        </p:nvSpPr>
        <p:spPr>
          <a:xfrm>
            <a:off x="357158" y="0"/>
            <a:ext cx="8429684" cy="3970318"/>
          </a:xfrm>
          <a:prstGeom prst="rect">
            <a:avLst/>
          </a:prstGeom>
        </p:spPr>
        <p:txBody>
          <a:bodyPr wrap="square">
            <a:spAutoFit/>
          </a:bodyPr>
          <a:lstStyle/>
          <a:p>
            <a:pPr indent="354013" algn="just"/>
            <a:r>
              <a:rPr lang="ru-RU"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Четыре </a:t>
            </a:r>
            <a:r>
              <a:rPr lang="ru-RU"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долгих года наш народ сражался за независимость и свободу своей Отчизны! И победа была одержана! Конечно, за эту победу народ заплатил огромную цену…это жизни более 25 миллионов жизней советских людей</a:t>
            </a:r>
            <a:r>
              <a:rPr lang="ru-RU"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a:t>
            </a:r>
            <a:endParaRPr lang="ru-RU"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4" name="Рисунок 3" descr="пртрьрi.jpg"/>
          <p:cNvPicPr>
            <a:picLocks noChangeAspect="1"/>
          </p:cNvPicPr>
          <p:nvPr/>
        </p:nvPicPr>
        <p:blipFill>
          <a:blip r:embed="rId3" cstate="print"/>
          <a:stretch>
            <a:fillRect/>
          </a:stretch>
        </p:blipFill>
        <p:spPr>
          <a:xfrm rot="622791">
            <a:off x="4911985" y="4180678"/>
            <a:ext cx="2989768" cy="2166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5-конечная звезда 4">
            <a:hlinkClick r:id="rId4" action="ppaction://hlinksldjump"/>
          </p:cNvPr>
          <p:cNvSpPr/>
          <p:nvPr/>
        </p:nvSpPr>
        <p:spPr>
          <a:xfrm>
            <a:off x="7929586" y="5643578"/>
            <a:ext cx="1000132" cy="1000132"/>
          </a:xfrm>
          <a:prstGeom prst="star5">
            <a:avLst/>
          </a:prstGeom>
          <a:solidFill>
            <a:srgbClr val="FF0000"/>
          </a:solidFill>
          <a:effectLst>
            <a:outerShdw blurRad="190500" dist="127000" dir="33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1000"/>
                                        <p:tgtEl>
                                          <p:spTgt spid="4"/>
                                        </p:tgtEl>
                                      </p:cBhvr>
                                    </p:animEffect>
                                  </p:childTnLst>
                                </p:cTn>
                              </p:par>
                              <p:par>
                                <p:cTn id="12" presetID="21"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1000"/>
                                        <p:tgtEl>
                                          <p:spTgt spid="3"/>
                                        </p:tgtEl>
                                      </p:cBhvr>
                                    </p:animEffect>
                                  </p:childTnLst>
                                </p:cTn>
                              </p:par>
                            </p:childTnLst>
                          </p:cTn>
                        </p:par>
                        <p:par>
                          <p:cTn id="15" fill="hold">
                            <p:stCondLst>
                              <p:cond delay="2000"/>
                            </p:stCondLst>
                            <p:childTnLst>
                              <p:par>
                                <p:cTn id="16" presetID="7" presetClass="entr" presetSubtype="4" fill="hold" grpId="0" nodeType="after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786842" cy="2862322"/>
          </a:xfrm>
          <a:prstGeom prst="rect">
            <a:avLst/>
          </a:prstGeom>
        </p:spPr>
        <p:txBody>
          <a:bodyPr wrap="square">
            <a:spAutoFit/>
          </a:bodyPr>
          <a:lstStyle/>
          <a:p>
            <a:r>
              <a:rPr lang="ru-RU"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Times New Roman" pitchFamily="18" charset="0"/>
                <a:cs typeface="Times New Roman" pitchFamily="18" charset="0"/>
              </a:rPr>
              <a:t>Как известно, война не обошла стороной Северный Кавказ. Более 80 тысяч человек из нашей родной Адыгеи ушло на фронт. Свыше 30 тысяч из них не вернулись с войны.</a:t>
            </a:r>
          </a:p>
        </p:txBody>
      </p:sp>
      <p:pic>
        <p:nvPicPr>
          <p:cNvPr id="3" name="Рисунок 2" descr="сччi.jpg"/>
          <p:cNvPicPr>
            <a:picLocks noChangeAspect="1"/>
          </p:cNvPicPr>
          <p:nvPr/>
        </p:nvPicPr>
        <p:blipFill>
          <a:blip r:embed="rId2" cstate="print"/>
          <a:stretch>
            <a:fillRect/>
          </a:stretch>
        </p:blipFill>
        <p:spPr>
          <a:xfrm>
            <a:off x="2428860" y="3441165"/>
            <a:ext cx="4457723" cy="28453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5-конечная звезда 3">
            <a:hlinkClick r:id="rId3" action="ppaction://hlinksldjump"/>
          </p:cNvPr>
          <p:cNvSpPr/>
          <p:nvPr/>
        </p:nvSpPr>
        <p:spPr>
          <a:xfrm>
            <a:off x="7858148" y="5643578"/>
            <a:ext cx="1000132" cy="1000132"/>
          </a:xfrm>
          <a:prstGeom prst="star5">
            <a:avLst/>
          </a:prstGeom>
          <a:solidFill>
            <a:srgbClr val="FF0000"/>
          </a:solidFill>
          <a:effectLst>
            <a:outerShdw blurRad="190500" dist="127000" dir="33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1000"/>
                                        <p:tgtEl>
                                          <p:spTgt spid="3"/>
                                        </p:tgtEl>
                                      </p:cBhvr>
                                    </p:animEffect>
                                  </p:childTnLst>
                                </p:cTn>
                              </p:par>
                            </p:childTnLst>
                          </p:cTn>
                        </p:par>
                        <p:par>
                          <p:cTn id="12" fill="hold">
                            <p:stCondLst>
                              <p:cond delay="2000"/>
                            </p:stCondLst>
                            <p:childTnLst>
                              <p:par>
                                <p:cTn id="13" presetID="7" presetClass="entr" presetSubtype="4" fill="hold" grpId="0" nodeType="after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ppt_x"/>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2" y="-22709"/>
            <a:ext cx="615791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4013" algn="just" defTabSz="914400" rtl="0" eaLnBrk="1" fontAlgn="base" latinLnBrk="0" hangingPunct="1">
              <a:lnSpc>
                <a:spcPct val="100000"/>
              </a:lnSpc>
              <a:spcBef>
                <a:spcPct val="0"/>
              </a:spcBef>
              <a:spcAft>
                <a:spcPct val="0"/>
              </a:spcAft>
              <a:buClrTx/>
              <a:buSzTx/>
              <a:buFontTx/>
              <a:buNone/>
              <a:tabLst/>
            </a:pPr>
            <a:r>
              <a:rPr kumimoji="0" lang="ru-RU" sz="2400" i="0" u="sng"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Николай Александрович Ищенко</a:t>
            </a:r>
            <a:r>
              <a:rPr kumimoji="0" lang="ru-RU" sz="2400" i="0"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родился </a:t>
            </a:r>
          </a:p>
          <a:p>
            <a:pPr marR="0" lvl="0" indent="354013" algn="just" defTabSz="914400" rtl="0" eaLnBrk="1" fontAlgn="base" latinLnBrk="0" hangingPunct="1">
              <a:lnSpc>
                <a:spcPct val="100000"/>
              </a:lnSpc>
              <a:spcBef>
                <a:spcPct val="0"/>
              </a:spcBef>
              <a:spcAft>
                <a:spcPct val="0"/>
              </a:spcAft>
              <a:buClrTx/>
              <a:buSzTx/>
              <a:buFontTx/>
              <a:buNone/>
              <a:tabLst/>
            </a:pPr>
            <a:r>
              <a:rPr kumimoji="0" lang="ru-RU" sz="2400" i="0"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14 </a:t>
            </a:r>
            <a:r>
              <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февраля 1910 года . «…уроженец с. </a:t>
            </a:r>
            <a:r>
              <a:rPr kumimoji="0" lang="ru-RU"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Большесидоровского</a:t>
            </a:r>
            <a:r>
              <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С самого детства он был очень трудолюбив, с большим энтузиазмом он рвался к учебе. В обществе он всегда находил свое место, следует отметить его большую любовь к товарищам. Учился он хорошо, причем учебу всегда совмещая с работой. Работал он трактористом, шофером цеха </a:t>
            </a:r>
            <a:r>
              <a:rPr kumimoji="0" lang="ru-RU"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Майкопского</a:t>
            </a:r>
            <a:r>
              <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Леспромхоза. Затем поступил в </a:t>
            </a:r>
            <a:r>
              <a:rPr kumimoji="0" lang="ru-RU" sz="2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Батайскую</a:t>
            </a:r>
            <a:r>
              <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летную школу, которую окончил в 1934 году с отличием. С хорошей аттестацией он был направлен пилотом на дальние северные рейсы пассажирских самолетов. Примерно через год, т.е. в 1936 году он был награжден правительственной наградой…» </a:t>
            </a:r>
            <a:endPar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5-конечная звезда 2">
            <a:hlinkClick r:id="rId2" action="ppaction://hlinksldjump"/>
          </p:cNvPr>
          <p:cNvSpPr/>
          <p:nvPr/>
        </p:nvSpPr>
        <p:spPr>
          <a:xfrm>
            <a:off x="7572396" y="5857868"/>
            <a:ext cx="1000132" cy="1000132"/>
          </a:xfrm>
          <a:prstGeom prst="star5">
            <a:avLst/>
          </a:prstGeom>
          <a:solidFill>
            <a:srgbClr val="FF0000"/>
          </a:solidFill>
          <a:effectLst>
            <a:outerShdw blurRad="190500" dist="127000" dir="33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1" descr="Ищенко Николай Александрович"/>
          <p:cNvPicPr>
            <a:picLocks noChangeAspect="1" noChangeArrowheads="1"/>
          </p:cNvPicPr>
          <p:nvPr/>
        </p:nvPicPr>
        <p:blipFill>
          <a:blip r:embed="rId3" cstate="print"/>
          <a:srcRect/>
          <a:stretch>
            <a:fillRect/>
          </a:stretch>
        </p:blipFill>
        <p:spPr bwMode="auto">
          <a:xfrm>
            <a:off x="6413584" y="548681"/>
            <a:ext cx="2730416" cy="46805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1000" fill="hold"/>
                                        <p:tgtEl>
                                          <p:spTgt spid="19457"/>
                                        </p:tgtEl>
                                        <p:attrNameLst>
                                          <p:attrName>ppt_x</p:attrName>
                                        </p:attrNameLst>
                                      </p:cBhvr>
                                      <p:tavLst>
                                        <p:tav tm="0">
                                          <p:val>
                                            <p:strVal val="#ppt_x"/>
                                          </p:val>
                                        </p:tav>
                                        <p:tav tm="100000">
                                          <p:val>
                                            <p:strVal val="#ppt_x"/>
                                          </p:val>
                                        </p:tav>
                                      </p:tavLst>
                                    </p:anim>
                                    <p:anim calcmode="lin" valueType="num">
                                      <p:cBhvr additive="base">
                                        <p:cTn id="8" dur="1000" fill="hold"/>
                                        <p:tgtEl>
                                          <p:spTgt spid="1945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7" presetClass="entr" presetSubtype="4" fill="hold" grpId="0" nodeType="afterEffect">
                                  <p:stCondLst>
                                    <p:cond delay="2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1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plus(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1505" name="Рисунок 1" descr="Письмо от брата (2).jpg"/>
          <p:cNvPicPr>
            <a:picLocks noChangeAspect="1" noChangeArrowheads="1"/>
          </p:cNvPicPr>
          <p:nvPr/>
        </p:nvPicPr>
        <p:blipFill>
          <a:blip r:embed="rId2" cstate="print"/>
          <a:srcRect/>
          <a:stretch>
            <a:fillRect/>
          </a:stretch>
        </p:blipFill>
        <p:spPr bwMode="auto">
          <a:xfrm>
            <a:off x="142844" y="513039"/>
            <a:ext cx="5505447" cy="6344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7" name="Rectangle 3"/>
          <p:cNvSpPr>
            <a:spLocks noChangeArrowheads="1"/>
          </p:cNvSpPr>
          <p:nvPr/>
        </p:nvSpPr>
        <p:spPr bwMode="auto">
          <a:xfrm>
            <a:off x="0" y="7296150"/>
            <a:ext cx="947990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Письмо от брата Николая Ищенко из г. Армавира (24 октября 1964 год)</a:t>
            </a:r>
            <a:endParaRPr kumimoji="0" lang="ru-RU" sz="2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Прямоугольник 4"/>
          <p:cNvSpPr/>
          <p:nvPr/>
        </p:nvSpPr>
        <p:spPr>
          <a:xfrm>
            <a:off x="5786446" y="1546176"/>
            <a:ext cx="3357554" cy="1569660"/>
          </a:xfrm>
          <a:prstGeom prst="rect">
            <a:avLst/>
          </a:prstGeom>
        </p:spPr>
        <p:txBody>
          <a:bodyPr wrap="square">
            <a:spAutoFit/>
          </a:bodyPr>
          <a:lstStyle/>
          <a:p>
            <a:pPr lvl="0" algn="ctr" fontAlgn="base">
              <a:spcBef>
                <a:spcPct val="0"/>
              </a:spcBef>
              <a:spcAft>
                <a:spcPct val="0"/>
              </a:spcAft>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Письмо от брата Николая Ищенко </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из</a:t>
            </a:r>
          </a:p>
          <a:p>
            <a:pPr lvl="0" algn="ctr" fontAlgn="base">
              <a:spcBef>
                <a:spcPct val="0"/>
              </a:spcBef>
              <a:spcAft>
                <a:spcPct val="0"/>
              </a:spcAft>
            </a:pP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 </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г. Армавира </a:t>
            </a:r>
            <a:endPar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endParaRPr>
          </a:p>
          <a:p>
            <a:pPr lvl="0" algn="ctr" fontAlgn="base">
              <a:spcBef>
                <a:spcPct val="0"/>
              </a:spcBef>
              <a:spcAft>
                <a:spcPct val="0"/>
              </a:spcAft>
            </a:pP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Calibri" pitchFamily="34" charset="0"/>
              </a:rPr>
              <a:t>24 октября 1964 год)</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5-конечная звезда 5">
            <a:hlinkClick r:id="rId3" action="ppaction://hlinksldjump"/>
          </p:cNvPr>
          <p:cNvSpPr/>
          <p:nvPr/>
        </p:nvSpPr>
        <p:spPr>
          <a:xfrm>
            <a:off x="7786710" y="5643578"/>
            <a:ext cx="1000132" cy="1000132"/>
          </a:xfrm>
          <a:prstGeom prst="star5">
            <a:avLst/>
          </a:prstGeom>
          <a:solidFill>
            <a:srgbClr val="FF0000"/>
          </a:solidFill>
          <a:effectLst>
            <a:outerShdw blurRad="190500" dist="127000" dir="3300000" algn="ctr" rotWithShape="0">
              <a:srgbClr val="000000">
                <a:alpha val="8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heel(4)">
                                      <p:cBhvr>
                                        <p:cTn id="7" dur="1000"/>
                                        <p:tgtEl>
                                          <p:spTgt spid="21505"/>
                                        </p:tgtEl>
                                      </p:cBhvr>
                                    </p:animEffect>
                                  </p:childTnLst>
                                </p:cTn>
                              </p:par>
                            </p:childTnLst>
                          </p:cTn>
                        </p:par>
                        <p:par>
                          <p:cTn id="8" fill="hold">
                            <p:stCondLst>
                              <p:cond delay="1000"/>
                            </p:stCondLst>
                            <p:childTnLst>
                              <p:par>
                                <p:cTn id="9" presetID="7"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7"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0" fill="hold"/>
                                        <p:tgtEl>
                                          <p:spTgt spid="6"/>
                                        </p:tgtEl>
                                        <p:attrNameLst>
                                          <p:attrName>ppt_x</p:attrName>
                                        </p:attrNameLst>
                                      </p:cBhvr>
                                      <p:tavLst>
                                        <p:tav tm="0">
                                          <p:val>
                                            <p:strVal val="#ppt_x"/>
                                          </p:val>
                                        </p:tav>
                                        <p:tav tm="100000">
                                          <p:val>
                                            <p:strVal val="#ppt_x"/>
                                          </p:val>
                                        </p:tav>
                                      </p:tavLst>
                                    </p:anim>
                                    <p:anim calcmode="lin" valueType="num">
                                      <p:cBhvr additive="base">
                                        <p:cTn id="17"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Техническ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1123</TotalTime>
  <Words>1466</Words>
  <Application>Microsoft Office PowerPoint</Application>
  <PresentationFormat>Экран (4:3)</PresentationFormat>
  <Paragraphs>89</Paragraphs>
  <Slides>30</Slides>
  <Notes>2</Notes>
  <HiddenSlides>0</HiddenSlides>
  <MMClips>5</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Техническая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dc:creator>
  <cp:lastModifiedBy>acer</cp:lastModifiedBy>
  <cp:revision>117</cp:revision>
  <dcterms:created xsi:type="dcterms:W3CDTF">2014-02-01T10:16:57Z</dcterms:created>
  <dcterms:modified xsi:type="dcterms:W3CDTF">2014-04-22T06:23:14Z</dcterms:modified>
</cp:coreProperties>
</file>