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6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F1CB19C-4363-4A3A-9862-EA831D2663AB}" type="datetimeFigureOut">
              <a:rPr lang="ru-RU" smtClean="0"/>
              <a:t>18.04.2014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AF8FE26-7CF2-4162-9786-088F5DF2DD6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1CB19C-4363-4A3A-9862-EA831D2663AB}" type="datetimeFigureOut">
              <a:rPr lang="ru-RU" smtClean="0"/>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F8FE26-7CF2-4162-9786-088F5DF2DD6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1CB19C-4363-4A3A-9862-EA831D2663AB}" type="datetimeFigureOut">
              <a:rPr lang="ru-RU" smtClean="0"/>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F8FE26-7CF2-4162-9786-088F5DF2DD68}"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F1CB19C-4363-4A3A-9862-EA831D2663AB}" type="datetimeFigureOut">
              <a:rPr lang="ru-RU" smtClean="0"/>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F8FE26-7CF2-4162-9786-088F5DF2DD68}"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F1CB19C-4363-4A3A-9862-EA831D2663AB}" type="datetimeFigureOut">
              <a:rPr lang="ru-RU" smtClean="0"/>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AF8FE26-7CF2-4162-9786-088F5DF2DD68}"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1CB19C-4363-4A3A-9862-EA831D2663AB}" type="datetimeFigureOut">
              <a:rPr lang="ru-RU" smtClean="0"/>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F8FE26-7CF2-4162-9786-088F5DF2DD68}"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F1CB19C-4363-4A3A-9862-EA831D2663AB}" type="datetimeFigureOut">
              <a:rPr lang="ru-RU" smtClean="0"/>
              <a:t>18.04.2014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AF8FE26-7CF2-4162-9786-088F5DF2DD6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F1CB19C-4363-4A3A-9862-EA831D2663AB}" type="datetimeFigureOut">
              <a:rPr lang="ru-RU" smtClean="0"/>
              <a:t>18.04.2014</a:t>
            </a:fld>
            <a:endParaRPr lang="ru-RU"/>
          </a:p>
        </p:txBody>
      </p:sp>
      <p:sp>
        <p:nvSpPr>
          <p:cNvPr id="8" name="Номер слайда 7"/>
          <p:cNvSpPr>
            <a:spLocks noGrp="1"/>
          </p:cNvSpPr>
          <p:nvPr>
            <p:ph type="sldNum" sz="quarter" idx="11"/>
          </p:nvPr>
        </p:nvSpPr>
        <p:spPr/>
        <p:txBody>
          <a:bodyPr/>
          <a:lstStyle/>
          <a:p>
            <a:fld id="{AAF8FE26-7CF2-4162-9786-088F5DF2DD68}"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1CB19C-4363-4A3A-9862-EA831D2663AB}" type="datetimeFigureOut">
              <a:rPr lang="ru-RU" smtClean="0"/>
              <a:t>18.04.2014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AF8FE26-7CF2-4162-9786-088F5DF2DD6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F1CB19C-4363-4A3A-9862-EA831D2663AB}" type="datetimeFigureOut">
              <a:rPr lang="ru-RU" smtClean="0"/>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AAF8FE26-7CF2-4162-9786-088F5DF2DD68}"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0F1CB19C-4363-4A3A-9862-EA831D2663AB}" type="datetimeFigureOut">
              <a:rPr lang="ru-RU" smtClean="0"/>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AF8FE26-7CF2-4162-9786-088F5DF2DD68}"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F1CB19C-4363-4A3A-9862-EA831D2663AB}" type="datetimeFigureOut">
              <a:rPr lang="ru-RU" smtClean="0"/>
              <a:t>18.04.2014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AF8FE26-7CF2-4162-9786-088F5DF2DD68}"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9C%D0%B0%D0%BA%D1%81%D0%B8%D0%BC_%D0%93%D0%BE%D1%80%D1%8C%D0%BA%D0%B8%D0%B9" TargetMode="External"/><Relationship Id="rId7" Type="http://schemas.openxmlformats.org/officeDocument/2006/relationships/image" Target="../media/image3.jpeg"/><Relationship Id="rId2" Type="http://schemas.openxmlformats.org/officeDocument/2006/relationships/hyperlink" Target="http://ru.wikipedia.org/wiki/%D0%9A%D1%83%D0%B2%D1%88%D0%B8%D0%BD%D0%BE%D0%B2%D0%BE" TargetMode="Externa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hyperlink" Target="http://ru.wikipedia.org/wiki/1898_%D0%B3%D0%BE%D0%B4" TargetMode="External"/><Relationship Id="rId4" Type="http://schemas.openxmlformats.org/officeDocument/2006/relationships/hyperlink" Target="http://ru.wikipedia.org/wiki/1897_%D0%B3%D0%BE%D0%B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214290"/>
            <a:ext cx="8229600" cy="1143008"/>
          </a:xfrm>
        </p:spPr>
        <p:txBody>
          <a:bodyPr>
            <a:normAutofit/>
          </a:bodyPr>
          <a:lstStyle/>
          <a:p>
            <a:pPr algn="ctr"/>
            <a:r>
              <a:rPr lang="ru-RU" sz="1600" b="0" dirty="0" smtClean="0">
                <a:solidFill>
                  <a:schemeClr val="tx1"/>
                </a:solidFill>
              </a:rPr>
              <a:t>Муниципальное  бюджетное общеобразовательное  учреждение</a:t>
            </a:r>
            <a:br>
              <a:rPr lang="ru-RU" sz="1600" b="0" dirty="0" smtClean="0">
                <a:solidFill>
                  <a:schemeClr val="tx1"/>
                </a:solidFill>
              </a:rPr>
            </a:br>
            <a:r>
              <a:rPr lang="ru-RU" sz="1600" b="0" dirty="0" smtClean="0">
                <a:solidFill>
                  <a:schemeClr val="tx1"/>
                </a:solidFill>
              </a:rPr>
              <a:t>«Средняя  общеобразовательная школа №1»</a:t>
            </a:r>
            <a:br>
              <a:rPr lang="ru-RU" sz="1600" b="0" dirty="0" smtClean="0">
                <a:solidFill>
                  <a:schemeClr val="tx1"/>
                </a:solidFill>
              </a:rPr>
            </a:br>
            <a:r>
              <a:rPr lang="ru-RU" sz="1600" b="0" dirty="0" smtClean="0">
                <a:solidFill>
                  <a:schemeClr val="tx1"/>
                </a:solidFill>
              </a:rPr>
              <a:t>город  Усинск  Республика  коми</a:t>
            </a:r>
            <a:endParaRPr lang="ru-RU" sz="1600" b="0" dirty="0">
              <a:solidFill>
                <a:schemeClr val="tx1"/>
              </a:solidFill>
            </a:endParaRPr>
          </a:p>
        </p:txBody>
      </p:sp>
      <p:sp>
        <p:nvSpPr>
          <p:cNvPr id="3" name="Подзаголовок 2"/>
          <p:cNvSpPr>
            <a:spLocks noGrp="1"/>
          </p:cNvSpPr>
          <p:nvPr>
            <p:ph type="subTitle" idx="1"/>
          </p:nvPr>
        </p:nvSpPr>
        <p:spPr>
          <a:xfrm>
            <a:off x="433050" y="1571612"/>
            <a:ext cx="8425230" cy="4000528"/>
          </a:xfrm>
        </p:spPr>
        <p:txBody>
          <a:bodyPr/>
          <a:lstStyle/>
          <a:p>
            <a:endParaRPr lang="ru-RU" dirty="0" smtClean="0"/>
          </a:p>
          <a:p>
            <a:endParaRPr lang="ru-RU" dirty="0" smtClean="0"/>
          </a:p>
          <a:p>
            <a:r>
              <a:rPr lang="ru-RU" dirty="0" smtClean="0"/>
              <a:t>Автор: Фролова  Валентина  Ивановна,</a:t>
            </a:r>
          </a:p>
          <a:p>
            <a:r>
              <a:rPr lang="ru-RU" dirty="0" smtClean="0"/>
              <a:t>у</a:t>
            </a:r>
            <a:r>
              <a:rPr lang="ru-RU" dirty="0" smtClean="0"/>
              <a:t>читель русского  языка  и  литературы</a:t>
            </a:r>
            <a:endParaRPr lang="ru-RU" dirty="0"/>
          </a:p>
        </p:txBody>
      </p:sp>
      <p:sp>
        <p:nvSpPr>
          <p:cNvPr id="4" name="Прямоугольник 3"/>
          <p:cNvSpPr/>
          <p:nvPr/>
        </p:nvSpPr>
        <p:spPr>
          <a:xfrm>
            <a:off x="571473" y="2214554"/>
            <a:ext cx="8001056" cy="1200329"/>
          </a:xfrm>
          <a:prstGeom prst="rect">
            <a:avLst/>
          </a:prstGeom>
          <a:noFill/>
        </p:spPr>
        <p:txBody>
          <a:bodyPr wrap="square" lIns="91440" tIns="45720" rIns="91440" bIns="45720">
            <a:spAutoFit/>
          </a:bodyPr>
          <a:lstStyle/>
          <a:p>
            <a:pPr algn="ctr"/>
            <a:r>
              <a:rPr lang="ru-RU"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rPr>
              <a:t>Рыцарь  слова</a:t>
            </a:r>
            <a:endParaRPr lang="ru-RU" sz="7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V\Рабочий стол\ожегов\31486_1.jpg"/>
          <p:cNvPicPr>
            <a:picLocks noGrp="1" noChangeAspect="1" noChangeArrowheads="1"/>
          </p:cNvPicPr>
          <p:nvPr>
            <p:ph sz="half" idx="1"/>
          </p:nvPr>
        </p:nvPicPr>
        <p:blipFill>
          <a:blip r:embed="rId2"/>
          <a:srcRect/>
          <a:stretch>
            <a:fillRect/>
          </a:stretch>
        </p:blipFill>
        <p:spPr bwMode="auto">
          <a:xfrm>
            <a:off x="357158" y="285728"/>
            <a:ext cx="3286148" cy="5195666"/>
          </a:xfrm>
          <a:prstGeom prst="rect">
            <a:avLst/>
          </a:prstGeom>
          <a:noFill/>
        </p:spPr>
      </p:pic>
      <p:pic>
        <p:nvPicPr>
          <p:cNvPr id="6147" name="Picture 3" descr="C:\Documents and Settings\V\Рабочий стол\ожегов\123638.jpg"/>
          <p:cNvPicPr>
            <a:picLocks noGrp="1" noChangeAspect="1" noChangeArrowheads="1"/>
          </p:cNvPicPr>
          <p:nvPr>
            <p:ph sz="half" idx="2"/>
          </p:nvPr>
        </p:nvPicPr>
        <p:blipFill>
          <a:blip r:embed="rId3"/>
          <a:srcRect/>
          <a:stretch>
            <a:fillRect/>
          </a:stretch>
        </p:blipFill>
        <p:spPr bwMode="auto">
          <a:xfrm>
            <a:off x="3143240" y="1428736"/>
            <a:ext cx="3017309" cy="4525963"/>
          </a:xfrm>
          <a:prstGeom prst="rect">
            <a:avLst/>
          </a:prstGeom>
          <a:noFill/>
        </p:spPr>
      </p:pic>
      <p:pic>
        <p:nvPicPr>
          <p:cNvPr id="6148" name="Picture 4" descr="C:\Documents and Settings\V\Рабочий стол\ожегов\579934.jpg"/>
          <p:cNvPicPr>
            <a:picLocks noChangeAspect="1" noChangeArrowheads="1"/>
          </p:cNvPicPr>
          <p:nvPr/>
        </p:nvPicPr>
        <p:blipFill>
          <a:blip r:embed="rId4"/>
          <a:srcRect/>
          <a:stretch>
            <a:fillRect/>
          </a:stretch>
        </p:blipFill>
        <p:spPr bwMode="auto">
          <a:xfrm>
            <a:off x="5715008" y="2143116"/>
            <a:ext cx="3114675" cy="45148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285720" y="214290"/>
            <a:ext cx="8501122" cy="6429420"/>
          </a:xfrm>
        </p:spPr>
        <p:txBody>
          <a:bodyPr>
            <a:normAutofit fontScale="92500" lnSpcReduction="10000"/>
          </a:bodyPr>
          <a:lstStyle/>
          <a:p>
            <a:pPr algn="just">
              <a:buNone/>
            </a:pPr>
            <a:r>
              <a:rPr lang="ru-RU" dirty="0" smtClean="0"/>
              <a:t>С.И. Ожегов активно участвовал в создании многих словарей русского языка. Он был членом редколлегии «Словаря современного русского литературного языка» в 17 томах, автором-составителем «Словаря языка Пушкина»; редактировал «Орфографический словарь русского языка», наиболее полный и авторитетный справочник по правописанию; совместно с Аванесовым редактировал «Русское литературное ударение и произношение». Под руководством Ожегова подготовлен словарь-справочник «Правильность русской речи. Интересным начинанием, в котором Ожегов также принимал участие, был готовившийся во Всероссийском театральном обществе «Словарь к пьесам А.Н. Островского». Этот словарь был задуман как справочник для актёров, режиссёров и переводчиков для понимания языка драматургии Островского, её стилистического богатства и разнообразия. К сожалению, этот словарь так и не был издан.</a:t>
            </a:r>
          </a:p>
          <a:p>
            <a:pPr>
              <a:buNone/>
            </a:pP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428604"/>
            <a:ext cx="5043494" cy="5697559"/>
          </a:xfrm>
        </p:spPr>
        <p:txBody>
          <a:bodyPr>
            <a:normAutofit fontScale="92500" lnSpcReduction="10000"/>
          </a:bodyPr>
          <a:lstStyle/>
          <a:p>
            <a:pPr algn="just">
              <a:buNone/>
            </a:pPr>
            <a:r>
              <a:rPr lang="ru-RU" dirty="0" smtClean="0"/>
              <a:t>          Время </a:t>
            </a:r>
            <a:r>
              <a:rPr lang="ru-RU" dirty="0" smtClean="0"/>
              <a:t>идёт, язык меняется. Конечно, современные издания «Толкового словаря русского языка» дополнены уточнениями и поправками. Но при всём этом по своей структуре, составу, характеру и направленности он останется словарём </a:t>
            </a:r>
            <a:r>
              <a:rPr lang="ru-RU" dirty="0" smtClean="0"/>
              <a:t>С.И</a:t>
            </a:r>
            <a:r>
              <a:rPr lang="ru-RU" dirty="0" smtClean="0"/>
              <a:t>. Ожегова и сохранит творческую мысль автора-составителя. Живёт не только словарь Ожегова. Практическое воплощение и дальнейшее развитие получили многие идеи, мысли и начинания учёного.</a:t>
            </a:r>
          </a:p>
          <a:p>
            <a:endParaRPr lang="ru-RU" dirty="0"/>
          </a:p>
        </p:txBody>
      </p:sp>
      <p:pic>
        <p:nvPicPr>
          <p:cNvPr id="24578" name="Picture 2" descr="C:\Documents and Settings\V\Рабочий стол\ожегов\2686092.jpg"/>
          <p:cNvPicPr>
            <a:picLocks noGrp="1" noChangeAspect="1" noChangeArrowheads="1"/>
          </p:cNvPicPr>
          <p:nvPr>
            <p:ph sz="half" idx="2"/>
          </p:nvPr>
        </p:nvPicPr>
        <p:blipFill>
          <a:blip r:embed="rId2"/>
          <a:srcRect/>
          <a:stretch>
            <a:fillRect/>
          </a:stretch>
        </p:blipFill>
        <p:spPr bwMode="auto">
          <a:xfrm>
            <a:off x="5929322" y="857232"/>
            <a:ext cx="2972457" cy="45259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txBody>
          <a:bodyPr/>
          <a:lstStyle/>
          <a:p>
            <a:pPr algn="ctr"/>
            <a:r>
              <a:rPr lang="ru-RU" dirty="0" smtClean="0"/>
              <a:t>По  страницам  словаря</a:t>
            </a:r>
            <a:endParaRPr lang="ru-RU" dirty="0"/>
          </a:p>
        </p:txBody>
      </p:sp>
      <p:pic>
        <p:nvPicPr>
          <p:cNvPr id="25602" name="Picture 2" descr="C:\Documents and Settings\V\Рабочий стол\ожегов\5_BkReaders_ru_pick_a04e-ba5242bfe480.jpg"/>
          <p:cNvPicPr>
            <a:picLocks noChangeAspect="1" noChangeArrowheads="1"/>
          </p:cNvPicPr>
          <p:nvPr/>
        </p:nvPicPr>
        <p:blipFill>
          <a:blip r:embed="rId2"/>
          <a:srcRect/>
          <a:stretch>
            <a:fillRect/>
          </a:stretch>
        </p:blipFill>
        <p:spPr bwMode="auto">
          <a:xfrm>
            <a:off x="928662" y="1500174"/>
            <a:ext cx="7133566" cy="489315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1011222"/>
          </a:xfrm>
        </p:spPr>
        <p:txBody>
          <a:bodyPr>
            <a:normAutofit/>
          </a:bodyPr>
          <a:lstStyle/>
          <a:p>
            <a:pPr algn="ctr"/>
            <a:r>
              <a:rPr lang="ru-RU" sz="5400" b="1" dirty="0" smtClean="0">
                <a:solidFill>
                  <a:srgbClr val="FF0000"/>
                </a:solidFill>
              </a:rPr>
              <a:t>Дом </a:t>
            </a:r>
            <a:endParaRPr lang="ru-RU" sz="5400" b="1" dirty="0">
              <a:solidFill>
                <a:srgbClr val="FF0000"/>
              </a:solidFill>
            </a:endParaRPr>
          </a:p>
        </p:txBody>
      </p:sp>
      <p:sp>
        <p:nvSpPr>
          <p:cNvPr id="4" name="Содержимое 3"/>
          <p:cNvSpPr>
            <a:spLocks noGrp="1"/>
          </p:cNvSpPr>
          <p:nvPr>
            <p:ph sz="half" idx="2"/>
          </p:nvPr>
        </p:nvSpPr>
        <p:spPr>
          <a:xfrm>
            <a:off x="4714876" y="1214422"/>
            <a:ext cx="4071966" cy="5643578"/>
          </a:xfrm>
        </p:spPr>
        <p:txBody>
          <a:bodyPr>
            <a:normAutofit fontScale="62500" lnSpcReduction="20000"/>
          </a:bodyPr>
          <a:lstStyle/>
          <a:p>
            <a:pPr algn="ctr">
              <a:buNone/>
            </a:pPr>
            <a:r>
              <a:rPr lang="ru-RU" dirty="0" smtClean="0"/>
              <a:t>Дом</a:t>
            </a:r>
            <a:r>
              <a:rPr lang="ru-RU" dirty="0" smtClean="0"/>
              <a:t>, -а (-у), мн. -а, -</a:t>
            </a:r>
            <a:r>
              <a:rPr lang="ru-RU" dirty="0" err="1" smtClean="0"/>
              <a:t>ов</a:t>
            </a:r>
            <a:r>
              <a:rPr lang="ru-RU" dirty="0" smtClean="0"/>
              <a:t>, м. </a:t>
            </a:r>
            <a:endParaRPr lang="ru-RU" dirty="0" smtClean="0"/>
          </a:p>
          <a:p>
            <a:pPr algn="ctr">
              <a:buNone/>
            </a:pPr>
            <a:endParaRPr lang="ru-RU" dirty="0" smtClean="0"/>
          </a:p>
          <a:p>
            <a:pPr marL="550926" indent="-514350" algn="just">
              <a:buNone/>
            </a:pPr>
            <a:r>
              <a:rPr lang="ru-RU" sz="2900" dirty="0" smtClean="0"/>
              <a:t>1.Жилое здание </a:t>
            </a:r>
            <a:r>
              <a:rPr lang="ru-RU" sz="2900" dirty="0" smtClean="0"/>
              <a:t>и</a:t>
            </a:r>
            <a:r>
              <a:rPr lang="ru-RU" sz="2900" dirty="0" smtClean="0"/>
              <a:t>ли новостройка</a:t>
            </a:r>
            <a:r>
              <a:rPr lang="ru-RU" sz="2900" dirty="0" smtClean="0"/>
              <a:t>. </a:t>
            </a:r>
            <a:r>
              <a:rPr lang="ru-RU" sz="2900" dirty="0" smtClean="0"/>
              <a:t>(каменный дом, дойти </a:t>
            </a:r>
            <a:r>
              <a:rPr lang="ru-RU" sz="2900" dirty="0" smtClean="0"/>
              <a:t>до </a:t>
            </a:r>
            <a:r>
              <a:rPr lang="ru-RU" sz="2900" dirty="0" smtClean="0"/>
              <a:t>дома, вышел </a:t>
            </a:r>
            <a:r>
              <a:rPr lang="ru-RU" sz="2900" dirty="0" smtClean="0"/>
              <a:t>из </a:t>
            </a:r>
            <a:r>
              <a:rPr lang="ru-RU" sz="2900" dirty="0" smtClean="0"/>
              <a:t>дома, флаг </a:t>
            </a:r>
            <a:r>
              <a:rPr lang="ru-RU" sz="2900" dirty="0" smtClean="0"/>
              <a:t>на </a:t>
            </a:r>
            <a:r>
              <a:rPr lang="ru-RU" sz="2900" dirty="0" smtClean="0"/>
              <a:t>доме, сбежался </a:t>
            </a:r>
            <a:r>
              <a:rPr lang="ru-RU" sz="2900" dirty="0" smtClean="0"/>
              <a:t>весь д. (все живущие в доме). </a:t>
            </a:r>
            <a:endParaRPr lang="ru-RU" sz="2900" dirty="0" smtClean="0"/>
          </a:p>
          <a:p>
            <a:pPr marL="550926" indent="-514350" algn="just">
              <a:buNone/>
            </a:pPr>
            <a:r>
              <a:rPr lang="ru-RU" sz="2900" dirty="0" smtClean="0"/>
              <a:t>2.Свое </a:t>
            </a:r>
            <a:r>
              <a:rPr lang="ru-RU" sz="2900" dirty="0" smtClean="0"/>
              <a:t>жилье, а также семья, люди, живущие вместе, их хозяйство. </a:t>
            </a:r>
            <a:r>
              <a:rPr lang="ru-RU" sz="2900" dirty="0" smtClean="0"/>
              <a:t>(дойти </a:t>
            </a:r>
            <a:r>
              <a:rPr lang="ru-RU" sz="2900" dirty="0" smtClean="0"/>
              <a:t>до </a:t>
            </a:r>
            <a:r>
              <a:rPr lang="ru-RU" sz="2900" dirty="0" smtClean="0"/>
              <a:t>дому, выйти </a:t>
            </a:r>
            <a:r>
              <a:rPr lang="ru-RU" sz="2900" dirty="0" smtClean="0"/>
              <a:t>из </a:t>
            </a:r>
            <a:r>
              <a:rPr lang="ru-RU" sz="2900" dirty="0" smtClean="0"/>
              <a:t>дому, родной дом,  </a:t>
            </a:r>
            <a:r>
              <a:rPr lang="ru-RU" sz="2900" dirty="0" smtClean="0"/>
              <a:t>принять в </a:t>
            </a:r>
            <a:r>
              <a:rPr lang="ru-RU" sz="2900" dirty="0" smtClean="0"/>
              <a:t>доме кого-нибудь,  </a:t>
            </a:r>
            <a:r>
              <a:rPr lang="ru-RU" sz="2900" dirty="0" smtClean="0"/>
              <a:t>мы знакомы домами (наши семьи бывают друг у друга). </a:t>
            </a:r>
            <a:endParaRPr lang="ru-RU" sz="2900" dirty="0" smtClean="0"/>
          </a:p>
          <a:p>
            <a:pPr marL="550926" indent="-514350" algn="just">
              <a:buNone/>
            </a:pPr>
            <a:r>
              <a:rPr lang="ru-RU" sz="2900" dirty="0" smtClean="0"/>
              <a:t>3.Место</a:t>
            </a:r>
            <a:r>
              <a:rPr lang="ru-RU" sz="2900" dirty="0" smtClean="0"/>
              <a:t>, где живут люди, объединенные общими интересами, условиями существования. общеевропейский </a:t>
            </a:r>
            <a:r>
              <a:rPr lang="ru-RU" sz="2900" dirty="0" smtClean="0"/>
              <a:t>дом,  </a:t>
            </a:r>
            <a:r>
              <a:rPr lang="ru-RU" sz="2900" dirty="0" smtClean="0"/>
              <a:t>родина - наш общий </a:t>
            </a:r>
            <a:r>
              <a:rPr lang="ru-RU" dirty="0" smtClean="0"/>
              <a:t>дом.</a:t>
            </a:r>
            <a:endParaRPr lang="ru-RU" dirty="0"/>
          </a:p>
        </p:txBody>
      </p:sp>
      <p:pic>
        <p:nvPicPr>
          <p:cNvPr id="26626" name="Picture 2" descr="C:\Documents and Settings\V\Рабочий стол\759947911.jpg"/>
          <p:cNvPicPr>
            <a:picLocks noGrp="1" noChangeAspect="1" noChangeArrowheads="1"/>
          </p:cNvPicPr>
          <p:nvPr>
            <p:ph sz="half" idx="1"/>
          </p:nvPr>
        </p:nvPicPr>
        <p:blipFill>
          <a:blip r:embed="rId2"/>
          <a:srcRect/>
          <a:stretch>
            <a:fillRect/>
          </a:stretch>
        </p:blipFill>
        <p:spPr bwMode="auto">
          <a:xfrm>
            <a:off x="571472" y="2285992"/>
            <a:ext cx="3333750" cy="24765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29642" cy="1143000"/>
          </a:xfrm>
        </p:spPr>
        <p:txBody>
          <a:bodyPr/>
          <a:lstStyle/>
          <a:p>
            <a:pPr algn="ctr"/>
            <a:r>
              <a:rPr lang="ru-RU" dirty="0" smtClean="0">
                <a:solidFill>
                  <a:srgbClr val="FF0000"/>
                </a:solidFill>
              </a:rPr>
              <a:t>Семья </a:t>
            </a:r>
            <a:endParaRPr lang="ru-RU" dirty="0">
              <a:solidFill>
                <a:srgbClr val="FF0000"/>
              </a:solidFill>
            </a:endParaRPr>
          </a:p>
        </p:txBody>
      </p:sp>
      <p:sp>
        <p:nvSpPr>
          <p:cNvPr id="3" name="Содержимое 2"/>
          <p:cNvSpPr>
            <a:spLocks noGrp="1"/>
          </p:cNvSpPr>
          <p:nvPr>
            <p:ph sz="half" idx="1"/>
          </p:nvPr>
        </p:nvSpPr>
        <p:spPr>
          <a:xfrm>
            <a:off x="142844" y="1428736"/>
            <a:ext cx="4786346" cy="5143536"/>
          </a:xfrm>
        </p:spPr>
        <p:txBody>
          <a:bodyPr>
            <a:noAutofit/>
          </a:bodyPr>
          <a:lstStyle/>
          <a:p>
            <a:pPr algn="ctr">
              <a:buNone/>
            </a:pPr>
            <a:r>
              <a:rPr lang="ru-RU" sz="1800" i="1" dirty="0" smtClean="0"/>
              <a:t>Семья, -и</a:t>
            </a:r>
            <a:r>
              <a:rPr lang="ru-RU" sz="1800" i="1" dirty="0" smtClean="0"/>
              <a:t>, мн. семьи, -</a:t>
            </a:r>
            <a:r>
              <a:rPr lang="ru-RU" sz="1800" i="1" dirty="0" err="1" smtClean="0"/>
              <a:t>мей</a:t>
            </a:r>
            <a:r>
              <a:rPr lang="ru-RU" sz="1800" i="1" dirty="0" smtClean="0"/>
              <a:t>, </a:t>
            </a:r>
            <a:r>
              <a:rPr lang="ru-RU" sz="1800" i="1" dirty="0" smtClean="0"/>
              <a:t>семьям, </a:t>
            </a:r>
            <a:r>
              <a:rPr lang="ru-RU" sz="1800" i="1" dirty="0" smtClean="0"/>
              <a:t>ж.</a:t>
            </a:r>
          </a:p>
          <a:p>
            <a:pPr>
              <a:buNone/>
            </a:pPr>
            <a:endParaRPr lang="ru-RU" sz="1800" i="1" dirty="0" smtClean="0"/>
          </a:p>
          <a:p>
            <a:pPr marL="550926" indent="-514350" algn="just">
              <a:buNone/>
            </a:pPr>
            <a:r>
              <a:rPr lang="ru-RU" sz="1800" i="1" dirty="0" smtClean="0"/>
              <a:t>1. Группа </a:t>
            </a:r>
            <a:r>
              <a:rPr lang="ru-RU" sz="1800" i="1" dirty="0" smtClean="0"/>
              <a:t>живущих вместе близких родственников. Многодетная </a:t>
            </a:r>
            <a:r>
              <a:rPr lang="ru-RU" sz="1800" i="1" dirty="0" smtClean="0"/>
              <a:t>семья, глава семьи, член </a:t>
            </a:r>
            <a:r>
              <a:rPr lang="ru-RU" sz="1800" i="1" dirty="0" smtClean="0"/>
              <a:t>семьи. В семье трое детей. </a:t>
            </a:r>
            <a:endParaRPr lang="ru-RU" sz="1800" i="1" dirty="0" smtClean="0"/>
          </a:p>
          <a:p>
            <a:pPr marL="550926" indent="-514350" algn="just">
              <a:buNone/>
            </a:pPr>
            <a:r>
              <a:rPr lang="ru-RU" sz="1800" i="1" dirty="0" smtClean="0"/>
              <a:t>2. </a:t>
            </a:r>
            <a:r>
              <a:rPr lang="ru-RU" sz="1800" i="1" dirty="0" smtClean="0"/>
              <a:t>Объединение людей, сплоченных общими интересами (высок.). Дружная школьная </a:t>
            </a:r>
            <a:r>
              <a:rPr lang="ru-RU" sz="1800" i="1" dirty="0" smtClean="0"/>
              <a:t>семья,  студенческая семья.</a:t>
            </a:r>
          </a:p>
          <a:p>
            <a:pPr marL="550926" indent="-514350" algn="just">
              <a:buNone/>
            </a:pPr>
            <a:r>
              <a:rPr lang="ru-RU" sz="1800" i="1" dirty="0" smtClean="0"/>
              <a:t>3</a:t>
            </a:r>
            <a:r>
              <a:rPr lang="ru-RU" sz="1800" i="1" dirty="0" smtClean="0"/>
              <a:t>. </a:t>
            </a:r>
            <a:r>
              <a:rPr lang="ru-RU" sz="1800" i="1" dirty="0" smtClean="0"/>
              <a:t> Группа </a:t>
            </a:r>
            <a:r>
              <a:rPr lang="ru-RU" sz="1800" i="1" dirty="0" smtClean="0"/>
              <a:t>животных, птиц, состоящая из самца, самки и детенышей, а также обособленная группа </a:t>
            </a:r>
            <a:r>
              <a:rPr lang="ru-RU" sz="1800" i="1" dirty="0" smtClean="0"/>
              <a:t>некоторых </a:t>
            </a:r>
            <a:r>
              <a:rPr lang="ru-RU" sz="1800" i="1" dirty="0" smtClean="0"/>
              <a:t>животных, растений или грибов одного вида. </a:t>
            </a:r>
            <a:r>
              <a:rPr lang="ru-RU" sz="1800" i="1" dirty="0" smtClean="0"/>
              <a:t>(Семья медведей, бобров</a:t>
            </a:r>
            <a:r>
              <a:rPr lang="ru-RU" sz="1800" i="1" dirty="0" smtClean="0"/>
              <a:t>. Пчелиная </a:t>
            </a:r>
            <a:r>
              <a:rPr lang="ru-RU" sz="1800" i="1" dirty="0" smtClean="0"/>
              <a:t>семья). </a:t>
            </a:r>
            <a:endParaRPr lang="ru-RU" sz="1800" dirty="0"/>
          </a:p>
        </p:txBody>
      </p:sp>
      <p:pic>
        <p:nvPicPr>
          <p:cNvPr id="27650" name="Picture 2" descr="C:\Documents and Settings\V\Рабочий стол\365007_5176nothumb500.jpg"/>
          <p:cNvPicPr>
            <a:picLocks noGrp="1" noChangeAspect="1" noChangeArrowheads="1"/>
          </p:cNvPicPr>
          <p:nvPr>
            <p:ph sz="half" idx="2"/>
          </p:nvPr>
        </p:nvPicPr>
        <p:blipFill>
          <a:blip r:embed="rId2"/>
          <a:srcRect/>
          <a:stretch>
            <a:fillRect/>
          </a:stretch>
        </p:blipFill>
        <p:spPr bwMode="auto">
          <a:xfrm>
            <a:off x="5286380" y="1857364"/>
            <a:ext cx="3657600" cy="421484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txBody>
          <a:bodyPr/>
          <a:lstStyle/>
          <a:p>
            <a:pPr algn="ctr"/>
            <a:r>
              <a:rPr lang="ru-RU" dirty="0" smtClean="0">
                <a:solidFill>
                  <a:srgbClr val="FF0000"/>
                </a:solidFill>
              </a:rPr>
              <a:t>Любовь </a:t>
            </a:r>
            <a:endParaRPr lang="ru-RU" dirty="0">
              <a:solidFill>
                <a:srgbClr val="FF0000"/>
              </a:solidFill>
            </a:endParaRPr>
          </a:p>
        </p:txBody>
      </p:sp>
      <p:sp>
        <p:nvSpPr>
          <p:cNvPr id="4" name="Содержимое 3"/>
          <p:cNvSpPr>
            <a:spLocks noGrp="1"/>
          </p:cNvSpPr>
          <p:nvPr>
            <p:ph sz="half" idx="2"/>
          </p:nvPr>
        </p:nvSpPr>
        <p:spPr>
          <a:xfrm>
            <a:off x="4429124" y="1214422"/>
            <a:ext cx="4357718" cy="5357850"/>
          </a:xfrm>
        </p:spPr>
        <p:txBody>
          <a:bodyPr>
            <a:normAutofit fontScale="70000" lnSpcReduction="20000"/>
          </a:bodyPr>
          <a:lstStyle/>
          <a:p>
            <a:pPr algn="ctr">
              <a:buNone/>
            </a:pPr>
            <a:r>
              <a:rPr lang="ru-RU" i="1" dirty="0" smtClean="0"/>
              <a:t>Л</a:t>
            </a:r>
            <a:r>
              <a:rPr lang="ru-RU" i="1" dirty="0" smtClean="0"/>
              <a:t>юбви</a:t>
            </a:r>
            <a:r>
              <a:rPr lang="ru-RU" i="1" dirty="0" smtClean="0"/>
              <a:t>, </a:t>
            </a:r>
            <a:r>
              <a:rPr lang="ru-RU" i="1" dirty="0" smtClean="0"/>
              <a:t> - те</a:t>
            </a:r>
            <a:r>
              <a:rPr lang="ru-RU" i="1" dirty="0" smtClean="0"/>
              <a:t>. любовью, ж. </a:t>
            </a:r>
            <a:endParaRPr lang="ru-RU" i="1" dirty="0" smtClean="0"/>
          </a:p>
          <a:p>
            <a:pPr algn="ctr">
              <a:buNone/>
            </a:pPr>
            <a:endParaRPr lang="ru-RU" i="1" dirty="0" smtClean="0"/>
          </a:p>
          <a:p>
            <a:pPr marL="550926" indent="-514350" algn="just">
              <a:buNone/>
            </a:pPr>
            <a:r>
              <a:rPr lang="ru-RU" i="1" dirty="0" smtClean="0"/>
              <a:t>1. Глубокое </a:t>
            </a:r>
            <a:r>
              <a:rPr lang="ru-RU" i="1" dirty="0" smtClean="0"/>
              <a:t>эмоциональное влечение, сильное сердечное чувство. Чары, ожидание, муки любви. Признание в любви. Объясниться в любви. Брак по любви, без любви. Выйти замуж по любви (за любимого человека). </a:t>
            </a:r>
            <a:endParaRPr lang="ru-RU" i="1" dirty="0" smtClean="0"/>
          </a:p>
          <a:p>
            <a:pPr marL="550926" indent="-514350" algn="just">
              <a:buNone/>
            </a:pPr>
            <a:r>
              <a:rPr lang="ru-RU" i="1" dirty="0" smtClean="0"/>
              <a:t>2</a:t>
            </a:r>
            <a:r>
              <a:rPr lang="ru-RU" i="1" dirty="0" smtClean="0"/>
              <a:t>. Чувство глубокого расположения, самоотверженной и искренней привязанности. </a:t>
            </a:r>
            <a:r>
              <a:rPr lang="ru-RU" i="1" dirty="0" smtClean="0"/>
              <a:t>Любовь </a:t>
            </a:r>
            <a:r>
              <a:rPr lang="ru-RU" i="1" dirty="0" smtClean="0"/>
              <a:t>к родине, к родителям, к детям. Слепая </a:t>
            </a:r>
            <a:r>
              <a:rPr lang="ru-RU" i="1" dirty="0" smtClean="0"/>
              <a:t>любовь </a:t>
            </a:r>
            <a:r>
              <a:rPr lang="ru-RU" i="1" dirty="0" smtClean="0"/>
              <a:t>(всепрощающая). </a:t>
            </a:r>
            <a:r>
              <a:rPr lang="ru-RU" i="1" dirty="0" smtClean="0"/>
              <a:t>Любовь  </a:t>
            </a:r>
            <a:r>
              <a:rPr lang="ru-RU" i="1" dirty="0" smtClean="0"/>
              <a:t>к ближнему. </a:t>
            </a:r>
            <a:endParaRPr lang="ru-RU" i="1" dirty="0" smtClean="0"/>
          </a:p>
          <a:p>
            <a:pPr marL="550926" indent="-514350" algn="just">
              <a:buNone/>
            </a:pPr>
            <a:r>
              <a:rPr lang="ru-RU" i="1" dirty="0" smtClean="0"/>
              <a:t>3</a:t>
            </a:r>
            <a:r>
              <a:rPr lang="ru-RU" i="1" dirty="0" smtClean="0"/>
              <a:t>. Постоянная, сильная склонность, увлеченность </a:t>
            </a:r>
            <a:r>
              <a:rPr lang="ru-RU" i="1" dirty="0" smtClean="0"/>
              <a:t>чем-нибудь. Любовь  </a:t>
            </a:r>
            <a:r>
              <a:rPr lang="ru-RU" i="1" dirty="0" smtClean="0"/>
              <a:t>к правде, к истине. </a:t>
            </a:r>
            <a:r>
              <a:rPr lang="ru-RU" i="1" dirty="0" smtClean="0"/>
              <a:t>Любовь </a:t>
            </a:r>
            <a:r>
              <a:rPr lang="ru-RU" i="1" dirty="0" smtClean="0"/>
              <a:t>к балету, к чтению, к театру, спорту. </a:t>
            </a:r>
            <a:r>
              <a:rPr lang="ru-RU" dirty="0" smtClean="0"/>
              <a:t/>
            </a:r>
            <a:br>
              <a:rPr lang="ru-RU" dirty="0" smtClean="0"/>
            </a:br>
            <a:endParaRPr lang="ru-RU" dirty="0"/>
          </a:p>
        </p:txBody>
      </p:sp>
      <p:pic>
        <p:nvPicPr>
          <p:cNvPr id="28674" name="Picture 2" descr="C:\Documents and Settings\V\Рабочий стол\x_b898fcd0.jpg"/>
          <p:cNvPicPr>
            <a:picLocks noGrp="1" noChangeAspect="1" noChangeArrowheads="1"/>
          </p:cNvPicPr>
          <p:nvPr>
            <p:ph sz="half" idx="1"/>
          </p:nvPr>
        </p:nvPicPr>
        <p:blipFill>
          <a:blip r:embed="rId2"/>
          <a:srcRect/>
          <a:stretch>
            <a:fillRect/>
          </a:stretch>
        </p:blipFill>
        <p:spPr bwMode="auto">
          <a:xfrm>
            <a:off x="500034" y="2357430"/>
            <a:ext cx="3657600" cy="2743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V\Рабочий стол\ожегов\ojegov-slovar.jpg"/>
          <p:cNvPicPr>
            <a:picLocks noGrp="1" noChangeAspect="1" noChangeArrowheads="1"/>
          </p:cNvPicPr>
          <p:nvPr>
            <p:ph sz="half" idx="2"/>
          </p:nvPr>
        </p:nvPicPr>
        <p:blipFill>
          <a:blip r:embed="rId2"/>
          <a:srcRect/>
          <a:stretch>
            <a:fillRect/>
          </a:stretch>
        </p:blipFill>
        <p:spPr bwMode="auto">
          <a:xfrm>
            <a:off x="285720" y="357166"/>
            <a:ext cx="8583220" cy="5000660"/>
          </a:xfrm>
          <a:prstGeom prst="rect">
            <a:avLst/>
          </a:prstGeom>
          <a:noFill/>
        </p:spPr>
      </p:pic>
      <p:sp>
        <p:nvSpPr>
          <p:cNvPr id="7171" name="Rectangle 3"/>
          <p:cNvSpPr>
            <a:spLocks noChangeArrowheads="1"/>
          </p:cNvSpPr>
          <p:nvPr/>
        </p:nvSpPr>
        <p:spPr bwMode="auto">
          <a:xfrm>
            <a:off x="214282" y="5786454"/>
            <a:ext cx="871543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effectLst/>
                <a:latin typeface="Arial" pitchFamily="34" charset="0"/>
                <a:ea typeface="Times New Roman" pitchFamily="18" charset="0"/>
                <a:cs typeface="Arial" pitchFamily="34" charset="0"/>
              </a:rPr>
              <a:t>Словарное дело – его призвание,</a:t>
            </a:r>
            <a:r>
              <a:rPr kumimoji="0" lang="ru-RU" sz="1600" b="1" i="0" u="none" strike="noStrike" cap="none" normalizeH="0" dirty="0" smtClean="0">
                <a:ln>
                  <a:noFill/>
                </a:ln>
                <a:effectLst/>
                <a:latin typeface="Arial" pitchFamily="34" charset="0"/>
                <a:ea typeface="Times New Roman" pitchFamily="18" charset="0"/>
                <a:cs typeface="Arial" pitchFamily="34" charset="0"/>
              </a:rPr>
              <a:t> т</a:t>
            </a:r>
            <a:r>
              <a:rPr kumimoji="0" lang="ru-RU" sz="1600" b="1" i="1" u="none" strike="noStrike" cap="none" normalizeH="0" baseline="0" dirty="0" smtClean="0">
                <a:ln>
                  <a:noFill/>
                </a:ln>
                <a:effectLst/>
                <a:latin typeface="Arial" pitchFamily="34" charset="0"/>
                <a:ea typeface="Times New Roman" pitchFamily="18" charset="0"/>
                <a:cs typeface="Arial" pitchFamily="34" charset="0"/>
              </a:rPr>
              <a:t>руд мой</a:t>
            </a:r>
            <a:r>
              <a:rPr lang="ru-RU" sz="1600" dirty="0">
                <a:latin typeface="Arial" pitchFamily="34" charset="0"/>
                <a:ea typeface="Times New Roman" pitchFamily="18" charset="0"/>
                <a:cs typeface="Arial" pitchFamily="34" charset="0"/>
              </a:rPr>
              <a:t> </a:t>
            </a:r>
            <a:r>
              <a:rPr kumimoji="0" lang="ru-RU" sz="1600" b="1" i="1" u="none" strike="noStrike" cap="none" normalizeH="0" baseline="0" dirty="0" smtClean="0">
                <a:ln>
                  <a:noFill/>
                </a:ln>
                <a:effectLst/>
                <a:latin typeface="Arial" pitchFamily="34" charset="0"/>
                <a:ea typeface="Times New Roman" pitchFamily="18" charset="0"/>
                <a:cs typeface="Arial" pitchFamily="34" charset="0"/>
              </a:rPr>
              <a:t>любому</a:t>
            </a:r>
            <a:r>
              <a:rPr lang="ru-RU" sz="1600" dirty="0">
                <a:latin typeface="Arial" pitchFamily="34" charset="0"/>
                <a:ea typeface="Times New Roman" pitchFamily="18" charset="0"/>
                <a:cs typeface="Arial" pitchFamily="34" charset="0"/>
              </a:rPr>
              <a:t> </a:t>
            </a:r>
            <a:r>
              <a:rPr kumimoji="0" lang="ru-RU" sz="1600" b="1" i="1" u="none" strike="noStrike" cap="none" normalizeH="0" baseline="0" dirty="0" smtClean="0">
                <a:ln>
                  <a:noFill/>
                </a:ln>
                <a:effectLst/>
                <a:latin typeface="Arial" pitchFamily="34" charset="0"/>
                <a:ea typeface="Times New Roman" pitchFamily="18" charset="0"/>
                <a:cs typeface="Arial" pitchFamily="34" charset="0"/>
              </a:rPr>
              <a:t>труду</a:t>
            </a:r>
            <a:r>
              <a:rPr lang="ru-RU" sz="1600" dirty="0">
                <a:latin typeface="Arial" pitchFamily="34" charset="0"/>
                <a:ea typeface="Times New Roman" pitchFamily="18" charset="0"/>
                <a:cs typeface="Arial" pitchFamily="34" charset="0"/>
              </a:rPr>
              <a:t> </a:t>
            </a:r>
            <a:r>
              <a:rPr lang="ru-RU" sz="1600" dirty="0" smtClean="0">
                <a:latin typeface="Arial" pitchFamily="34" charset="0"/>
                <a:ea typeface="Times New Roman" pitchFamily="18" charset="0"/>
                <a:cs typeface="Arial" pitchFamily="34" charset="0"/>
              </a:rPr>
              <a:t> </a:t>
            </a:r>
            <a:r>
              <a:rPr kumimoji="0" lang="ru-RU" sz="1600" b="1" i="1" u="none" strike="noStrike" cap="none" normalizeH="0" baseline="0" dirty="0" smtClean="0">
                <a:ln>
                  <a:noFill/>
                </a:ln>
                <a:effectLst/>
                <a:latin typeface="Arial" pitchFamily="34" charset="0"/>
                <a:ea typeface="Times New Roman" pitchFamily="18" charset="0"/>
                <a:cs typeface="Arial" pitchFamily="34" charset="0"/>
              </a:rPr>
              <a:t>родственен…</a:t>
            </a:r>
            <a:endParaRPr kumimoji="0" lang="ru-RU" sz="1600" b="0" i="0" u="none" strike="noStrike" cap="none" normalizeH="0" baseline="0" dirty="0" smtClean="0">
              <a:ln>
                <a:noFill/>
              </a:ln>
              <a:effectLst/>
              <a:latin typeface="Arial" pitchFamily="34" charset="0"/>
              <a:ea typeface="Times New Roman" pitchFamily="18" charset="0"/>
            </a:endParaRPr>
          </a:p>
          <a:p>
            <a:pPr marL="0" marR="0" lvl="0" indent="190500" algn="r"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effectLst/>
                <a:latin typeface="Arial" pitchFamily="34" charset="0"/>
                <a:ea typeface="Times New Roman" pitchFamily="18" charset="0"/>
                <a:cs typeface="Arial" pitchFamily="34" charset="0"/>
              </a:rPr>
              <a:t>В. В. Маяковский</a:t>
            </a:r>
            <a:endParaRPr kumimoji="0" lang="ru-RU" sz="1600" b="0" i="0" u="none" strike="noStrike" cap="none" normalizeH="0" baseline="0" dirty="0" smtClean="0">
              <a:ln>
                <a:noFill/>
              </a:ln>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800" dirty="0" smtClean="0"/>
              <a:t>Сергей  Иванович  Ожегов</a:t>
            </a:r>
            <a:endParaRPr lang="ru-RU" sz="4800" dirty="0"/>
          </a:p>
        </p:txBody>
      </p:sp>
      <p:sp>
        <p:nvSpPr>
          <p:cNvPr id="3" name="Содержимое 2"/>
          <p:cNvSpPr>
            <a:spLocks noGrp="1"/>
          </p:cNvSpPr>
          <p:nvPr>
            <p:ph sz="half" idx="1"/>
          </p:nvPr>
        </p:nvSpPr>
        <p:spPr>
          <a:xfrm>
            <a:off x="4857752" y="1600200"/>
            <a:ext cx="3714776" cy="4525963"/>
          </a:xfrm>
        </p:spPr>
        <p:txBody>
          <a:bodyPr>
            <a:noAutofit/>
          </a:bodyPr>
          <a:lstStyle/>
          <a:p>
            <a:pPr algn="just">
              <a:buNone/>
            </a:pPr>
            <a:r>
              <a:rPr lang="ru-RU" sz="2400" i="1" dirty="0" smtClean="0"/>
              <a:t>    Его </a:t>
            </a:r>
            <a:r>
              <a:rPr lang="ru-RU" sz="2400" i="1" dirty="0" smtClean="0"/>
              <a:t>подвиг никогда </a:t>
            </a:r>
            <a:r>
              <a:rPr lang="ru-RU" sz="2400" i="1" dirty="0" smtClean="0"/>
              <a:t>не забудется </a:t>
            </a:r>
            <a:r>
              <a:rPr lang="ru-RU" sz="2400" i="1" dirty="0" smtClean="0"/>
              <a:t>нами, и я верю, что созданный им чудесный словарь сослужит великую службу многим поколениям русских </a:t>
            </a:r>
            <a:r>
              <a:rPr lang="ru-RU" sz="2400" i="1" dirty="0" smtClean="0"/>
              <a:t>людей.</a:t>
            </a:r>
            <a:endParaRPr lang="ru-RU" sz="2400" i="1" dirty="0" smtClean="0"/>
          </a:p>
          <a:p>
            <a:pPr algn="just">
              <a:buNone/>
            </a:pPr>
            <a:r>
              <a:rPr lang="ru-RU" sz="2400" i="1" dirty="0" smtClean="0"/>
              <a:t> </a:t>
            </a:r>
            <a:r>
              <a:rPr lang="ru-RU" sz="2400" i="1" dirty="0" smtClean="0"/>
              <a:t>                  </a:t>
            </a:r>
            <a:r>
              <a:rPr lang="ru-RU" sz="1600" i="1" dirty="0" smtClean="0"/>
              <a:t>К.И</a:t>
            </a:r>
            <a:r>
              <a:rPr lang="ru-RU" sz="1600" i="1" dirty="0" smtClean="0"/>
              <a:t>. Чуковский. </a:t>
            </a:r>
            <a:endParaRPr lang="ru-RU" sz="1600" i="1" dirty="0" smtClean="0"/>
          </a:p>
          <a:p>
            <a:pPr algn="r">
              <a:buNone/>
            </a:pPr>
            <a:r>
              <a:rPr lang="ru-RU" sz="1600" i="1" dirty="0" smtClean="0"/>
              <a:t>Памяти </a:t>
            </a:r>
            <a:r>
              <a:rPr lang="ru-RU" sz="1600" i="1" dirty="0" smtClean="0"/>
              <a:t>С.И. Ожегова</a:t>
            </a:r>
            <a:endParaRPr lang="ru-RU" sz="1600" dirty="0"/>
          </a:p>
        </p:txBody>
      </p:sp>
      <p:pic>
        <p:nvPicPr>
          <p:cNvPr id="1028" name="Picture 4" descr="C:\Documents and Settings\V\Рабочий стол\ожегов\8250.jpg"/>
          <p:cNvPicPr>
            <a:picLocks noGrp="1" noChangeAspect="1" noChangeArrowheads="1"/>
          </p:cNvPicPr>
          <p:nvPr>
            <p:ph sz="half" idx="2"/>
          </p:nvPr>
        </p:nvPicPr>
        <p:blipFill>
          <a:blip r:embed="rId2"/>
          <a:srcRect/>
          <a:stretch>
            <a:fillRect/>
          </a:stretch>
        </p:blipFill>
        <p:spPr bwMode="auto">
          <a:xfrm>
            <a:off x="642910" y="1357298"/>
            <a:ext cx="3643338" cy="517519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329642" cy="1571636"/>
          </a:xfrm>
        </p:spPr>
        <p:txBody>
          <a:bodyPr>
            <a:normAutofit fontScale="90000"/>
          </a:bodyPr>
          <a:lstStyle/>
          <a:p>
            <a:pPr algn="just"/>
            <a:r>
              <a:rPr lang="ru-RU" sz="2000" dirty="0" smtClean="0"/>
              <a:t>Фотография дома в городе </a:t>
            </a:r>
            <a:r>
              <a:rPr lang="ru-RU" sz="2000" dirty="0" smtClean="0">
                <a:hlinkClick r:id="rId2" tooltip="Кувшиново"/>
              </a:rPr>
              <a:t>Кувшиново</a:t>
            </a:r>
            <a:r>
              <a:rPr lang="ru-RU" sz="2000" dirty="0" smtClean="0"/>
              <a:t>, в котором в сентябре 1900 года родился Сергей Иванович Ожегов. Справа на доме видна мемориальная доска в честь Сергея Ивановича Ожегова. Слева — мемориальная доска в честь </a:t>
            </a:r>
            <a:r>
              <a:rPr lang="ru-RU" sz="2000" dirty="0" smtClean="0">
                <a:hlinkClick r:id="rId3" tooltip="Максим Горький"/>
              </a:rPr>
              <a:t>Алексея Максимовича Горького</a:t>
            </a:r>
            <a:r>
              <a:rPr lang="ru-RU" sz="2000" dirty="0" smtClean="0"/>
              <a:t>, который жил в этом доме у своего друга Н. З. Васильева с октября </a:t>
            </a:r>
            <a:r>
              <a:rPr lang="ru-RU" sz="2000" dirty="0" smtClean="0">
                <a:hlinkClick r:id="rId4" tooltip="1897 год"/>
              </a:rPr>
              <a:t>1897 года</a:t>
            </a:r>
            <a:r>
              <a:rPr lang="ru-RU" sz="2000" dirty="0" smtClean="0"/>
              <a:t> до середины января</a:t>
            </a:r>
            <a:r>
              <a:rPr lang="ru-RU" sz="2000" dirty="0" smtClean="0">
                <a:hlinkClick r:id="rId5" tooltip="1898 год"/>
              </a:rPr>
              <a:t>1898 года</a:t>
            </a:r>
            <a:r>
              <a:rPr lang="ru-RU" sz="2000" dirty="0" smtClean="0"/>
              <a:t/>
            </a:r>
            <a:br>
              <a:rPr lang="ru-RU" sz="2000" dirty="0" smtClean="0"/>
            </a:br>
            <a:endParaRPr lang="ru-RU" sz="2000" dirty="0"/>
          </a:p>
        </p:txBody>
      </p:sp>
      <p:pic>
        <p:nvPicPr>
          <p:cNvPr id="2050" name="Picture 2" descr="C:\Documents and Settings\V\Рабочий стол\ожегов\Кувшиново_дом_Ожегова_.jpg"/>
          <p:cNvPicPr>
            <a:picLocks noGrp="1" noChangeAspect="1" noChangeArrowheads="1"/>
          </p:cNvPicPr>
          <p:nvPr>
            <p:ph sz="half" idx="1"/>
          </p:nvPr>
        </p:nvPicPr>
        <p:blipFill>
          <a:blip r:embed="rId6"/>
          <a:srcRect/>
          <a:stretch>
            <a:fillRect/>
          </a:stretch>
        </p:blipFill>
        <p:spPr bwMode="auto">
          <a:xfrm>
            <a:off x="714348" y="2000240"/>
            <a:ext cx="3394472" cy="4525963"/>
          </a:xfrm>
          <a:prstGeom prst="rect">
            <a:avLst/>
          </a:prstGeom>
          <a:noFill/>
        </p:spPr>
      </p:pic>
      <p:pic>
        <p:nvPicPr>
          <p:cNvPr id="2051" name="Picture 3" descr="C:\Documents and Settings\V\Рабочий стол\ожегов\photo37.jpg"/>
          <p:cNvPicPr>
            <a:picLocks noGrp="1" noChangeAspect="1" noChangeArrowheads="1"/>
          </p:cNvPicPr>
          <p:nvPr>
            <p:ph sz="half" idx="2"/>
          </p:nvPr>
        </p:nvPicPr>
        <p:blipFill>
          <a:blip r:embed="rId7"/>
          <a:srcRect/>
          <a:stretch>
            <a:fillRect/>
          </a:stretch>
        </p:blipFill>
        <p:spPr bwMode="auto">
          <a:xfrm>
            <a:off x="5214942" y="2000240"/>
            <a:ext cx="3392477" cy="45259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786182" y="285728"/>
            <a:ext cx="5000660" cy="6286544"/>
          </a:xfrm>
        </p:spPr>
        <p:txBody>
          <a:bodyPr>
            <a:noAutofit/>
          </a:bodyPr>
          <a:lstStyle/>
          <a:p>
            <a:pPr algn="just">
              <a:buNone/>
            </a:pPr>
            <a:r>
              <a:rPr lang="ru-RU" sz="1600" dirty="0" smtClean="0">
                <a:latin typeface="Times New Roman" pitchFamily="18" charset="0"/>
                <a:cs typeface="Times New Roman" pitchFamily="18" charset="0"/>
              </a:rPr>
              <a:t>Сергей Иванович Ожегов родился 10 </a:t>
            </a:r>
            <a:r>
              <a:rPr lang="ru-RU" sz="1600" dirty="0" smtClean="0">
                <a:latin typeface="Times New Roman" pitchFamily="18" charset="0"/>
                <a:cs typeface="Times New Roman" pitchFamily="18" charset="0"/>
              </a:rPr>
              <a:t>сентября(23 сентября</a:t>
            </a:r>
            <a:r>
              <a:rPr lang="ru-RU" sz="1600" dirty="0" smtClean="0">
                <a:latin typeface="Times New Roman" pitchFamily="18" charset="0"/>
                <a:cs typeface="Times New Roman" pitchFamily="18" charset="0"/>
              </a:rPr>
              <a:t>) 1900 года в семье инженера-технолога Ивана Ивановича Ожегова, человека обширных и разносторонних интересов и передовых политических взглядов. И.И. Ожегов участвовал в вечерах местной и интеллигенции, во встречах с уже известным Максимом Горьким.</a:t>
            </a:r>
          </a:p>
          <a:p>
            <a:pPr algn="just">
              <a:buNone/>
            </a:pPr>
            <a:r>
              <a:rPr lang="ru-RU" sz="1600" dirty="0" smtClean="0">
                <a:latin typeface="Times New Roman" pitchFamily="18" charset="0"/>
                <a:cs typeface="Times New Roman" pitchFamily="18" charset="0"/>
              </a:rPr>
              <a:t>Вечерами Иван Иванович беседовал и читал с тремя своими сыновьями, среди которых был старший Серёжа. Именно в кругу этой семьи формировались основы мировоззрения детей.</a:t>
            </a:r>
          </a:p>
          <a:p>
            <a:pPr algn="just">
              <a:buNone/>
            </a:pPr>
            <a:r>
              <a:rPr lang="ru-RU" sz="1600" dirty="0" smtClean="0">
                <a:latin typeface="Times New Roman" pitchFamily="18" charset="0"/>
                <a:cs typeface="Times New Roman" pitchFamily="18" charset="0"/>
              </a:rPr>
              <a:t>В детские годы у Сергея пробудился живой и ненасытный интерес к родному слову, к русскому языку.</a:t>
            </a:r>
          </a:p>
          <a:p>
            <a:pPr algn="just">
              <a:buNone/>
            </a:pPr>
            <a:r>
              <a:rPr lang="ru-RU" sz="1600" dirty="0" smtClean="0">
                <a:latin typeface="Times New Roman" pitchFamily="18" charset="0"/>
                <a:cs typeface="Times New Roman" pitchFamily="18" charset="0"/>
              </a:rPr>
              <a:t>Например, от отца он узнал, что их фамилия «Ожеговы» происходит от слова «`ожег» - «деревянная печная кочерга». По семейному приданию, предки Ожеговых были выходцами с уральских заводов, кто-то из них, мастеровой человек, носил прозвище «Ожег».</a:t>
            </a:r>
          </a:p>
          <a:p>
            <a:pPr algn="just">
              <a:buNone/>
            </a:pPr>
            <a:r>
              <a:rPr lang="ru-RU" sz="1600" dirty="0" smtClean="0">
                <a:latin typeface="Times New Roman" pitchFamily="18" charset="0"/>
                <a:cs typeface="Times New Roman" pitchFamily="18" charset="0"/>
              </a:rPr>
              <a:t>Отсюда и пошла фамилия: «Чьи?» - «Ожеговы». И в самом деле, на Урале до сих пор широко распространены фамилии «Ожеговы», «</a:t>
            </a:r>
            <a:r>
              <a:rPr lang="ru-RU" sz="1600" dirty="0" err="1" smtClean="0">
                <a:latin typeface="Times New Roman" pitchFamily="18" charset="0"/>
                <a:cs typeface="Times New Roman" pitchFamily="18" charset="0"/>
              </a:rPr>
              <a:t>Ожиговы</a:t>
            </a:r>
            <a:r>
              <a:rPr lang="ru-RU" sz="1600" dirty="0" smtClean="0">
                <a:latin typeface="Times New Roman" pitchFamily="18" charset="0"/>
                <a:cs typeface="Times New Roman" pitchFamily="18" charset="0"/>
              </a:rPr>
              <a:t>».</a:t>
            </a:r>
          </a:p>
          <a:p>
            <a:pPr algn="just"/>
            <a:endParaRPr lang="ru-RU" sz="1600" dirty="0"/>
          </a:p>
        </p:txBody>
      </p:sp>
      <p:pic>
        <p:nvPicPr>
          <p:cNvPr id="3074" name="Picture 2" descr="C:\Documents and Settings\V\Рабочий стол\ожегов\01lab3qpd1245094852.jpg"/>
          <p:cNvPicPr>
            <a:picLocks noGrp="1" noChangeAspect="1" noChangeArrowheads="1"/>
          </p:cNvPicPr>
          <p:nvPr>
            <p:ph sz="half" idx="1"/>
          </p:nvPr>
        </p:nvPicPr>
        <p:blipFill>
          <a:blip r:embed="rId2"/>
          <a:srcRect/>
          <a:stretch>
            <a:fillRect/>
          </a:stretch>
        </p:blipFill>
        <p:spPr bwMode="auto">
          <a:xfrm>
            <a:off x="285720" y="1000108"/>
            <a:ext cx="3214710" cy="45259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7158" y="428604"/>
            <a:ext cx="8501122" cy="6143668"/>
          </a:xfrm>
        </p:spPr>
        <p:txBody>
          <a:bodyPr>
            <a:normAutofit fontScale="92500"/>
          </a:bodyPr>
          <a:lstStyle/>
          <a:p>
            <a:pPr algn="just">
              <a:buNone/>
            </a:pPr>
            <a:r>
              <a:rPr lang="ru-RU" dirty="0" smtClean="0"/>
              <a:t>В гимназии Ожегов совершал первые шаги на поприще науки, увлекался гимнастикой, футболом и конным спортом. Наверно, именно спорт приучил Сергея Ивановича к собранности, аккуратности, ставшими чертами характера будущего учёного.</a:t>
            </a:r>
          </a:p>
          <a:p>
            <a:pPr algn="just">
              <a:buNone/>
            </a:pPr>
            <a:r>
              <a:rPr lang="ru-RU" dirty="0" smtClean="0"/>
              <a:t>З</a:t>
            </a:r>
            <a:r>
              <a:rPr lang="ru-RU" dirty="0" smtClean="0"/>
              <a:t>анятия </a:t>
            </a:r>
            <a:r>
              <a:rPr lang="ru-RU" dirty="0" smtClean="0"/>
              <a:t>спортом укрепляли его физическую выносливость, которая послужила ему при утомительной работе над корректурой словарей. Хотя, я думаю, трудолюбие было наследственной чертой в работящей семье Ожеговых.</a:t>
            </a:r>
          </a:p>
          <a:p>
            <a:pPr algn="just">
              <a:buNone/>
            </a:pPr>
            <a:r>
              <a:rPr lang="ru-RU" dirty="0" smtClean="0"/>
              <a:t>Интерес к русской филологии усилился у Сергея в старших классах гимназии и был поддержан матерью Александрой Фёдоровной Ожеговой, которая приходилась родственницей Г.П. Павскому, известному педагогу и филологу-грамматисту.</a:t>
            </a:r>
          </a:p>
          <a:p>
            <a:pPr algn="just">
              <a:buNone/>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285720" y="214290"/>
            <a:ext cx="8501122" cy="6429420"/>
          </a:xfrm>
        </p:spPr>
        <p:txBody>
          <a:bodyPr>
            <a:normAutofit fontScale="92500" lnSpcReduction="10000"/>
          </a:bodyPr>
          <a:lstStyle/>
          <a:p>
            <a:pPr algn="just">
              <a:buNone/>
            </a:pPr>
            <a:r>
              <a:rPr lang="ru-RU" dirty="0" smtClean="0"/>
              <a:t>1918 год -  </a:t>
            </a:r>
            <a:r>
              <a:rPr lang="ru-RU" dirty="0" smtClean="0"/>
              <a:t>Сергей Ожегов был зачислен на факультет языкознания Петроградского университета, но в том же году прерывает обучение и становится бойцом-красноармейцем.</a:t>
            </a:r>
          </a:p>
          <a:p>
            <a:pPr algn="just">
              <a:buNone/>
            </a:pPr>
            <a:r>
              <a:rPr lang="ru-RU" dirty="0" smtClean="0"/>
              <a:t> </a:t>
            </a:r>
            <a:r>
              <a:rPr lang="ru-RU" dirty="0" smtClean="0"/>
              <a:t>1922 </a:t>
            </a:r>
            <a:r>
              <a:rPr lang="ru-RU" dirty="0" smtClean="0"/>
              <a:t>год - Ожегов </a:t>
            </a:r>
            <a:r>
              <a:rPr lang="ru-RU" dirty="0" smtClean="0"/>
              <a:t>уже был командиром стрелкового полка, ему предложили путёвку в Военную академию, однако он отказался от этого лестного предложения без особых колебаний. Тяга к науке, к филологии оказалась непреодолимой. Он хорошо чувствовал, что там его место и что именно там он может лучше всего служить своему народу, нести свои знания массам, просвещать их, приобщая к высотам культуры. И в этом, скорее всего, сказалась его закваска русского интеллигента-народника.</a:t>
            </a:r>
          </a:p>
          <a:p>
            <a:pPr algn="just">
              <a:buNone/>
            </a:pPr>
            <a:r>
              <a:rPr lang="ru-RU" dirty="0" smtClean="0"/>
              <a:t>1926 год -  </a:t>
            </a:r>
            <a:r>
              <a:rPr lang="ru-RU" dirty="0" smtClean="0"/>
              <a:t>завершает обучение на факультете языкознания Ленинградского государственного университета. Одними из его учителей были будущий академик В.В. Виноградов и Л.В. Щерба.</a:t>
            </a:r>
          </a:p>
          <a:p>
            <a:pPr>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267200" y="428604"/>
            <a:ext cx="4591080" cy="5929354"/>
          </a:xfrm>
        </p:spPr>
        <p:txBody>
          <a:bodyPr>
            <a:normAutofit fontScale="70000" lnSpcReduction="20000"/>
          </a:bodyPr>
          <a:lstStyle/>
          <a:p>
            <a:pPr algn="just">
              <a:buNone/>
            </a:pPr>
            <a:r>
              <a:rPr lang="ru-RU" dirty="0" smtClean="0"/>
              <a:t>Область русской лексикологии и лексикографии всё больше и больше занимала его как исследователя. Толковые и другие словари русского литературного языка стали делом всей его жизни. С.И. Ожегов привлекает внимание Д.Н. Ушакова (редактора "Толкового словаря русского языка" в четырёх томах) увлечённостью и знанием словарного дела, тонким чутьём языка, прирождённым даром лексикографа и качествами талантливого организатора. </a:t>
            </a:r>
            <a:endParaRPr lang="ru-RU" dirty="0" smtClean="0"/>
          </a:p>
          <a:p>
            <a:pPr algn="just">
              <a:buNone/>
            </a:pPr>
            <a:r>
              <a:rPr lang="ru-RU" dirty="0" smtClean="0"/>
              <a:t>Сергей </a:t>
            </a:r>
            <a:r>
              <a:rPr lang="ru-RU" dirty="0" smtClean="0"/>
              <a:t>Иванович становится ближайшим помощником профессора по всем делам словаря, одним из самых незаменимых сотрудников этого хлопотливого и большого предприятия. </a:t>
            </a:r>
            <a:endParaRPr lang="ru-RU" dirty="0" smtClean="0"/>
          </a:p>
          <a:p>
            <a:pPr algn="just">
              <a:buNone/>
            </a:pPr>
            <a:r>
              <a:rPr lang="ru-RU" dirty="0" smtClean="0"/>
              <a:t>По </a:t>
            </a:r>
            <a:r>
              <a:rPr lang="ru-RU" dirty="0" smtClean="0"/>
              <a:t>приглашению Отдела печати в связи с решением об ускорении работы над толковым словарём Ожегов переезжает в Москву.</a:t>
            </a:r>
          </a:p>
          <a:p>
            <a:endParaRPr lang="ru-RU" dirty="0"/>
          </a:p>
        </p:txBody>
      </p:sp>
      <p:pic>
        <p:nvPicPr>
          <p:cNvPr id="4098" name="Picture 2" descr="C:\Documents and Settings\V\Рабочий стол\ожегов\2af3bb040f3f.jpg"/>
          <p:cNvPicPr>
            <a:picLocks noGrp="1" noChangeAspect="1" noChangeArrowheads="1"/>
          </p:cNvPicPr>
          <p:nvPr>
            <p:ph sz="half" idx="1"/>
          </p:nvPr>
        </p:nvPicPr>
        <p:blipFill>
          <a:blip r:embed="rId2"/>
          <a:srcRect/>
          <a:stretch>
            <a:fillRect/>
          </a:stretch>
        </p:blipFill>
        <p:spPr bwMode="auto">
          <a:xfrm>
            <a:off x="571472" y="928670"/>
            <a:ext cx="3429831" cy="45259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57158" y="285728"/>
            <a:ext cx="8358246" cy="6357982"/>
          </a:xfrm>
        </p:spPr>
        <p:txBody>
          <a:bodyPr>
            <a:normAutofit fontScale="92500" lnSpcReduction="20000"/>
          </a:bodyPr>
          <a:lstStyle/>
          <a:p>
            <a:pPr algn="just">
              <a:buNone/>
            </a:pPr>
            <a:r>
              <a:rPr lang="ru-RU" dirty="0" smtClean="0"/>
              <a:t>Совместно с Ушаковым он осуществил редакцию 2-4 томов. После своей смерти в 1942 году Ушаков оставил незавершённым замысел о кратком толковом словаре. Ожегов начал интенсивную составительскую работу. Ему помогали В.В.Виноградов и Г.О. Винокур. К 1948 г рукопись однотомного словаря – тысячи машинописных страниц - была готова и сдана в печать. С тех пор словарь многократно переиздавался.</a:t>
            </a:r>
          </a:p>
          <a:p>
            <a:pPr algn="just">
              <a:buNone/>
            </a:pPr>
            <a:r>
              <a:rPr lang="ru-RU" dirty="0" smtClean="0"/>
              <a:t>Но эта работа не могла заслонить других сторон обширной деятельности С.И. Ожегова. Одновременно со словарём он пишет и публикует ряд статей по истории русского литературного языка, по теории и практике составления словарей.</a:t>
            </a:r>
          </a:p>
          <a:p>
            <a:pPr algn="just">
              <a:buNone/>
            </a:pPr>
            <a:r>
              <a:rPr lang="ru-RU" dirty="0" smtClean="0"/>
              <a:t>Продолжается его педагогическая работа. Ожегову принадлежала идея создания лингвистического журнала «Русская речь», под его редакцией вышла серия сборников «Вопросы культуры речи». Многие улицы Москвы названы при непосредственном участии С.И. Ожегова, чем он очень гордился.</a:t>
            </a:r>
          </a:p>
          <a:p>
            <a:pPr>
              <a:buNone/>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3500430" y="214290"/>
            <a:ext cx="5357850" cy="6429420"/>
          </a:xfrm>
        </p:spPr>
        <p:txBody>
          <a:bodyPr>
            <a:noAutofit/>
          </a:bodyPr>
          <a:lstStyle/>
          <a:p>
            <a:pPr algn="just">
              <a:buNone/>
            </a:pPr>
            <a:r>
              <a:rPr lang="ru-RU" sz="1800" dirty="0" smtClean="0"/>
              <a:t>Тщательные наблюдения С.И. Ожегова над развитием русского литературного языка в послереволюционных условиях позволили ему уточнить определения значений многих слов, упорядочить их стилистические характеристики, решить вопросы отбора лексического и фразеологического материала.</a:t>
            </a:r>
          </a:p>
          <a:p>
            <a:pPr algn="just">
              <a:buNone/>
            </a:pPr>
            <a:r>
              <a:rPr lang="ru-RU" sz="1800" dirty="0" smtClean="0"/>
              <a:t>В первых изданиях словаря содержалось около пятидесяти тысяч слов. Это примерно две трети объёма четырёхтомника Ушакова. При этом Ожегов исключил редкие термины, малоупотребительные в общей речи иностранные слова. В отличие от Ушаковского словаря, в котором толкования слов иллюстрируются примерами из художественной литературы, публицистики, в однотомном словаре даются так называемые речения - составленные автором короткие фразы, типичные для языка сочетания слов, а также образные выражения, пословицы и поговорки.</a:t>
            </a:r>
          </a:p>
          <a:p>
            <a:endParaRPr lang="ru-RU" sz="1800" dirty="0"/>
          </a:p>
        </p:txBody>
      </p:sp>
      <p:pic>
        <p:nvPicPr>
          <p:cNvPr id="5122" name="Picture 2" descr="C:\Documents and Settings\V\Рабочий стол\ожегов\3278820-32e219c45bab155c.jpg"/>
          <p:cNvPicPr>
            <a:picLocks noGrp="1" noChangeAspect="1" noChangeArrowheads="1"/>
          </p:cNvPicPr>
          <p:nvPr>
            <p:ph sz="half" idx="1"/>
          </p:nvPr>
        </p:nvPicPr>
        <p:blipFill>
          <a:blip r:embed="rId2"/>
          <a:srcRect/>
          <a:stretch>
            <a:fillRect/>
          </a:stretch>
        </p:blipFill>
        <p:spPr bwMode="auto">
          <a:xfrm>
            <a:off x="285720" y="1357298"/>
            <a:ext cx="3071834" cy="364333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121</TotalTime>
  <Words>1353</Words>
  <Application>Microsoft Office PowerPoint</Application>
  <PresentationFormat>Экран (4:3)</PresentationFormat>
  <Paragraphs>53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Техническая</vt:lpstr>
      <vt:lpstr>Муниципальное  бюджетное общеобразовательное  учреждение «Средняя  общеобразовательная школа №1» город  Усинск  Республика  коми</vt:lpstr>
      <vt:lpstr>Сергей  Иванович  Ожегов</vt:lpstr>
      <vt:lpstr>Фотография дома в городе Кувшиново, в котором в сентябре 1900 года родился Сергей Иванович Ожегов. Справа на доме видна мемориальная доска в честь Сергея Ивановича Ожегова. Слева — мемориальная доска в честь Алексея Максимовича Горького, который жил в этом доме у своего друга Н. З. Васильева с октября 1897 года до середины января1898 года </vt:lpstr>
      <vt:lpstr>Слайд 4</vt:lpstr>
      <vt:lpstr>Слайд 5</vt:lpstr>
      <vt:lpstr>Слайд 6</vt:lpstr>
      <vt:lpstr>Слайд 7</vt:lpstr>
      <vt:lpstr>Слайд 8</vt:lpstr>
      <vt:lpstr>Слайд 9</vt:lpstr>
      <vt:lpstr>Слайд 10</vt:lpstr>
      <vt:lpstr>Слайд 11</vt:lpstr>
      <vt:lpstr>Слайд 12</vt:lpstr>
      <vt:lpstr>По  страницам  словаря</vt:lpstr>
      <vt:lpstr>Дом </vt:lpstr>
      <vt:lpstr>Семья </vt:lpstr>
      <vt:lpstr>Любовь </vt:lpstr>
      <vt:lpstr>Слайд 17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«Средняя  общеобразовательная школа №1» город  Усинск  Республика  коми</dc:title>
  <dc:creator>V</dc:creator>
  <cp:lastModifiedBy>V</cp:lastModifiedBy>
  <cp:revision>14</cp:revision>
  <dcterms:created xsi:type="dcterms:W3CDTF">2014-04-18T13:43:41Z</dcterms:created>
  <dcterms:modified xsi:type="dcterms:W3CDTF">2014-04-18T15:45:31Z</dcterms:modified>
</cp:coreProperties>
</file>