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продаж</c:v>
                </c:pt>
              </c:strCache>
            </c:strRef>
          </c:tx>
          <c:spPr>
            <a:ln w="28575">
              <a:noFill/>
            </a:ln>
          </c:spPr>
          <c:cat>
            <c:strRef>
              <c:f>Лист1!$A$2:$A$4</c:f>
              <c:strCache>
                <c:ptCount val="3"/>
                <c:pt idx="0">
                  <c:v>5-10 баллов</c:v>
                </c:pt>
                <c:pt idx="1">
                  <c:v>1-3 балла</c:v>
                </c:pt>
                <c:pt idx="2">
                  <c:v>3-5 баллов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</c:ser>
        <c:axId val="105564416"/>
        <c:axId val="105714816"/>
      </c:barChart>
      <c:stockChart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5-10 баллов</c:v>
                </c:pt>
                <c:pt idx="1">
                  <c:v>1-3 балла</c:v>
                </c:pt>
                <c:pt idx="2">
                  <c:v>3-5 баллов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5-10 баллов</c:v>
                </c:pt>
                <c:pt idx="1">
                  <c:v>1-3 балла</c:v>
                </c:pt>
                <c:pt idx="2">
                  <c:v>3-5 баллов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</c:marker>
          <c:cat>
            <c:strRef>
              <c:f>Лист1!$A$2:$A$4</c:f>
              <c:strCache>
                <c:ptCount val="3"/>
                <c:pt idx="0">
                  <c:v>5-10 баллов</c:v>
                </c:pt>
                <c:pt idx="1">
                  <c:v>1-3 балла</c:v>
                </c:pt>
                <c:pt idx="2">
                  <c:v>3-5 баллов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</c:v>
                </c:pt>
                <c:pt idx="1">
                  <c:v>35</c:v>
                </c:pt>
                <c:pt idx="2">
                  <c:v>34</c:v>
                </c:pt>
              </c:numCache>
            </c:numRef>
          </c:val>
        </c:ser>
        <c:hiLowLines/>
        <c:axId val="105763584"/>
        <c:axId val="105716736"/>
      </c:stockChart>
      <c:catAx>
        <c:axId val="105564416"/>
        <c:scaling>
          <c:orientation val="minMax"/>
        </c:scaling>
        <c:axPos val="b"/>
        <c:numFmt formatCode="dd/mm/yyyy" sourceLinked="1"/>
        <c:tickLblPos val="nextTo"/>
        <c:crossAx val="105714816"/>
        <c:crosses val="autoZero"/>
        <c:auto val="1"/>
        <c:lblAlgn val="ctr"/>
        <c:lblOffset val="100"/>
      </c:catAx>
      <c:valAx>
        <c:axId val="105714816"/>
        <c:scaling>
          <c:orientation val="minMax"/>
        </c:scaling>
        <c:axPos val="l"/>
        <c:majorGridlines/>
        <c:numFmt formatCode="General" sourceLinked="1"/>
        <c:tickLblPos val="nextTo"/>
        <c:crossAx val="105564416"/>
        <c:crosses val="autoZero"/>
        <c:crossBetween val="between"/>
      </c:valAx>
      <c:valAx>
        <c:axId val="105716736"/>
        <c:scaling>
          <c:orientation val="minMax"/>
        </c:scaling>
        <c:axPos val="r"/>
        <c:numFmt formatCode="General" sourceLinked="1"/>
        <c:tickLblPos val="nextTo"/>
        <c:crossAx val="105763584"/>
        <c:crosses val="max"/>
        <c:crossBetween val="between"/>
      </c:valAx>
      <c:catAx>
        <c:axId val="105763584"/>
        <c:scaling>
          <c:orientation val="minMax"/>
        </c:scaling>
        <c:delete val="1"/>
        <c:axPos val="b"/>
        <c:numFmt formatCode="dd/mm/yyyy" sourceLinked="1"/>
        <c:tickLblPos val="none"/>
        <c:crossAx val="105716736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95582386451499"/>
          <c:y val="3.0490671306215009E-2"/>
          <c:w val="0.7587119520507698"/>
          <c:h val="0.864572339184535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продаж</c:v>
                </c:pt>
              </c:strCache>
            </c:strRef>
          </c:tx>
          <c:spPr>
            <a:ln w="28575">
              <a:noFill/>
            </a:ln>
          </c:spPr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120</c:v>
                </c:pt>
              </c:numCache>
            </c:numRef>
          </c:val>
        </c:ser>
        <c:axId val="109999616"/>
        <c:axId val="110001152"/>
      </c:barChart>
      <c:stockChart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</c:v>
                </c:pt>
                <c:pt idx="1">
                  <c:v>57</c:v>
                </c:pt>
              </c:numCache>
            </c:numRef>
          </c:val>
        </c:ser>
        <c:hiLowLines/>
        <c:axId val="117889664"/>
        <c:axId val="117888128"/>
      </c:stockChart>
      <c:catAx>
        <c:axId val="109999616"/>
        <c:scaling>
          <c:orientation val="minMax"/>
        </c:scaling>
        <c:axPos val="b"/>
        <c:numFmt formatCode="dd/mm/yyyy" sourceLinked="1"/>
        <c:tickLblPos val="nextTo"/>
        <c:crossAx val="110001152"/>
        <c:crosses val="autoZero"/>
        <c:auto val="1"/>
        <c:lblAlgn val="ctr"/>
        <c:lblOffset val="100"/>
      </c:catAx>
      <c:valAx>
        <c:axId val="110001152"/>
        <c:scaling>
          <c:orientation val="minMax"/>
        </c:scaling>
        <c:axPos val="l"/>
        <c:majorGridlines/>
        <c:numFmt formatCode="General" sourceLinked="1"/>
        <c:tickLblPos val="nextTo"/>
        <c:crossAx val="109999616"/>
        <c:crosses val="autoZero"/>
        <c:crossBetween val="between"/>
      </c:valAx>
      <c:valAx>
        <c:axId val="117888128"/>
        <c:scaling>
          <c:orientation val="minMax"/>
        </c:scaling>
        <c:axPos val="r"/>
        <c:numFmt formatCode="General" sourceLinked="1"/>
        <c:tickLblPos val="nextTo"/>
        <c:crossAx val="117889664"/>
        <c:crosses val="max"/>
        <c:crossBetween val="between"/>
      </c:valAx>
      <c:catAx>
        <c:axId val="117889664"/>
        <c:scaling>
          <c:orientation val="minMax"/>
        </c:scaling>
        <c:delete val="1"/>
        <c:axPos val="b"/>
        <c:numFmt formatCode="dd/mm/yyyy" sourceLinked="1"/>
        <c:tickLblPos val="none"/>
        <c:crossAx val="117888128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4401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Влияние скороговорок на развитие памяти и речи.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611607"/>
            <a:ext cx="3742184" cy="11997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выполняла: Панова Полина</a:t>
            </a:r>
          </a:p>
          <a:p>
            <a:r>
              <a:rPr lang="ru-RU" dirty="0" smtClean="0"/>
              <a:t>Ученица 8-Б класса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labirint.ru/images/comments_pic/0921/03labelan124292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787" y="0"/>
            <a:ext cx="3444213" cy="258316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9496/41039971.389/0_be901_41e34a8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638300"/>
            <a:ext cx="6667500" cy="5219700"/>
          </a:xfrm>
          <a:prstGeom prst="rect">
            <a:avLst/>
          </a:prstGeom>
          <a:noFill/>
        </p:spPr>
      </p:pic>
      <p:pic>
        <p:nvPicPr>
          <p:cNvPr id="1032" name="Picture 8" descr="http://a1624.phobos.apple.com/us/r1000/069/Purple/v4/c1/ad/59/c1ad59ed-40d9-50ac-a65e-49682e4b2833/mzl.lmviuj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3563887" cy="4293096"/>
          </a:xfrm>
          <a:prstGeom prst="rect">
            <a:avLst/>
          </a:prstGeom>
          <a:noFill/>
        </p:spPr>
      </p:pic>
      <p:pic>
        <p:nvPicPr>
          <p:cNvPr id="1034" name="Picture 10" descr="http://img.ali-abai.kz/img/73/0-527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32248" cy="2232248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9496/41039971.389/0_be908_b75f62a4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0"/>
            <a:ext cx="3333750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Узнать в чём заключается влияние скороговорок на развитие памяти и речи.</a:t>
            </a:r>
            <a:endParaRPr lang="ru-RU" sz="4000" dirty="0"/>
          </a:p>
        </p:txBody>
      </p:sp>
      <p:pic>
        <p:nvPicPr>
          <p:cNvPr id="27650" name="Picture 2" descr="http://rundl.ru/uploads/community/posts_10577/264423550/640x600_1_85_1385284135-sqez-9e9k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078" y="3717032"/>
            <a:ext cx="4465410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Осуществить анализ литературы, посвященной скороговоркам; </a:t>
            </a:r>
          </a:p>
          <a:p>
            <a:r>
              <a:rPr lang="ru-RU" dirty="0" smtClean="0"/>
              <a:t>2.Провести опрос на тему скороговорок;</a:t>
            </a:r>
          </a:p>
          <a:p>
            <a:r>
              <a:rPr lang="ru-RU" dirty="0" smtClean="0"/>
              <a:t>3. Обобщив литературу и свои наблюдения, проанализировать влияние скороговорок на развитие памяти и речи;</a:t>
            </a:r>
          </a:p>
          <a:p>
            <a:r>
              <a:rPr lang="ru-RU" dirty="0" smtClean="0"/>
              <a:t> 4.Создать буклет на тему «</a:t>
            </a:r>
            <a:r>
              <a:rPr lang="ru-RU" dirty="0" err="1" smtClean="0"/>
              <a:t>Лигурия-самая</a:t>
            </a:r>
            <a:r>
              <a:rPr lang="ru-RU" dirty="0" smtClean="0"/>
              <a:t> интересная скороговорка»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28674" name="Picture 2" descr="http://bashny.net/uploads/images/00/00/45/2014/03/01/eb90ea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350" y="4725144"/>
            <a:ext cx="3032497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Частое использование скороговорок делает нашу речь более </a:t>
            </a:r>
            <a:r>
              <a:rPr lang="ru-RU" dirty="0" err="1" smtClean="0"/>
              <a:t>качественной,образованной,эмоциональной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pic>
        <p:nvPicPr>
          <p:cNvPr id="29698" name="Picture 2" descr="http://llpass.planetiphone.ru/upload/image/16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568" y="3429000"/>
            <a:ext cx="5149432" cy="3429000"/>
          </a:xfrm>
          <a:prstGeom prst="rect">
            <a:avLst/>
          </a:prstGeom>
          <a:noFill/>
        </p:spPr>
      </p:pic>
      <p:pic>
        <p:nvPicPr>
          <p:cNvPr id="29700" name="Picture 4" descr="http://img-fotki.yandex.ru/get/9828/41039971.389/0_be906_52bb0cd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5149"/>
            <a:ext cx="4499991" cy="3432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457200" y="2276872"/>
          <a:ext cx="4040188" cy="408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Оцените свою речь по 10-ти бальной школы? Работаете ли вы над своей речью?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40188" cy="411729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348880"/>
          <a:ext cx="404177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imaland-st.cdn.ngenix.net/items/167/167526/0/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3501008"/>
            <a:ext cx="5184576" cy="3645024"/>
          </a:xfrm>
          <a:prstGeom prst="rect">
            <a:avLst/>
          </a:prstGeom>
          <a:noFill/>
        </p:spPr>
      </p:pic>
      <p:pic>
        <p:nvPicPr>
          <p:cNvPr id="30724" name="Picture 4" descr="http://log1.dou5.caduk.ru/images/clip_impro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pic>
        <p:nvPicPr>
          <p:cNvPr id="30726" name="Picture 6" descr="http://900igr.net/datas/literatura/ZHitkov/0005-005-Skorogovor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34830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Перспектива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3616"/>
          </a:xfrm>
        </p:spPr>
        <p:txBody>
          <a:bodyPr/>
          <a:lstStyle/>
          <a:p>
            <a:r>
              <a:rPr lang="ru-RU" dirty="0" smtClean="0"/>
              <a:t>В дальнейшем я бы хотел изучить, как скороговорки </a:t>
            </a:r>
            <a:r>
              <a:rPr lang="ru-RU" dirty="0" err="1" smtClean="0"/>
              <a:t>вобщем</a:t>
            </a:r>
            <a:r>
              <a:rPr lang="ru-RU" dirty="0" smtClean="0"/>
              <a:t> влияют на человека.</a:t>
            </a:r>
            <a:endParaRPr lang="ru-RU" dirty="0"/>
          </a:p>
        </p:txBody>
      </p:sp>
      <p:pic>
        <p:nvPicPr>
          <p:cNvPr id="32770" name="Picture 2" descr="http://cs14111.vk.me/c540105/v540105380/d643/sgsG7BRnm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38450"/>
            <a:ext cx="4572000" cy="4019550"/>
          </a:xfrm>
          <a:prstGeom prst="rect">
            <a:avLst/>
          </a:prstGeom>
          <a:noFill/>
        </p:spPr>
      </p:pic>
      <p:pic>
        <p:nvPicPr>
          <p:cNvPr id="32772" name="Picture 4" descr="http://plushka.by/files/resized/640/article/9691/13504e88074c43f4c022a28d1b04dbb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4067944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Влияние скороговорок на развитие памяти и речи.</vt:lpstr>
      <vt:lpstr>Слайд 2</vt:lpstr>
      <vt:lpstr>Цель:</vt:lpstr>
      <vt:lpstr>Задачи:</vt:lpstr>
      <vt:lpstr>Гипотеза:</vt:lpstr>
      <vt:lpstr>Оцените свою речь по 10-ти бальной школы? Работаете ли вы над своей речью?</vt:lpstr>
      <vt:lpstr>Слайд 7</vt:lpstr>
      <vt:lpstr>Перспектива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скороговорок на развитие памяти и речи.</dc:title>
  <dc:creator>Семья</dc:creator>
  <cp:lastModifiedBy>1</cp:lastModifiedBy>
  <cp:revision>1</cp:revision>
  <dcterms:created xsi:type="dcterms:W3CDTF">2015-10-23T20:28:25Z</dcterms:created>
  <dcterms:modified xsi:type="dcterms:W3CDTF">2015-10-23T21:15:55Z</dcterms:modified>
</cp:coreProperties>
</file>