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73" r:id="rId4"/>
    <p:sldId id="274" r:id="rId5"/>
    <p:sldId id="257" r:id="rId6"/>
    <p:sldId id="258" r:id="rId7"/>
    <p:sldId id="275" r:id="rId8"/>
    <p:sldId id="279" r:id="rId9"/>
    <p:sldId id="276" r:id="rId10"/>
    <p:sldId id="277" r:id="rId11"/>
    <p:sldId id="280" r:id="rId12"/>
    <p:sldId id="281" r:id="rId13"/>
    <p:sldId id="285" r:id="rId14"/>
    <p:sldId id="282" r:id="rId15"/>
    <p:sldId id="283" r:id="rId16"/>
    <p:sldId id="284" r:id="rId17"/>
    <p:sldId id="287" r:id="rId18"/>
    <p:sldId id="265" r:id="rId19"/>
    <p:sldId id="286" r:id="rId20"/>
    <p:sldId id="288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69773DE-4609-4E5A-951E-F5240373C3E9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D4C55CF-BA0E-4EF4-ADEC-473FCEE6A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10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A4EA4D-DDC2-4A64-B04F-FD84DBF53991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8716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775A50-ACD8-4811-A6FD-908C9F1AEC9F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15845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4868260-6E68-42D4-A501-DA6C845678CA}" type="slidenum">
              <a:rPr lang="ru-RU" smtClean="0"/>
              <a:pPr/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5913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19796-16C8-43AF-BDC8-14438EE0F90A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AD5BA-1E62-4986-B138-21653DAE8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1721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F01F6-500C-4ADE-AA32-FA296363EEA8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2A45F-AD64-4ECA-BA51-91B8A8F98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29785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7A75-BD77-48C0-92F6-DE32A29A5D84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1F60C-3506-417B-91C9-3230B6677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709304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4C9F6-32F0-420C-9EEE-1030FFFF13E7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ED129-88D9-495C-BDED-0463A238B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980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20F30-0F84-4658-BF55-6F1DE3F91FB3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4048-BE32-4A87-A396-34FD397DC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44081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E9AB0-7A65-4ED8-8E6C-1027594318C8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FD0FD-D5D3-41A3-9538-17CACAE86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14728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8A513-7277-49B0-ACAD-88B9B56EB7A0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D0B40-E3EA-4898-9ECC-2A8893A5B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118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753D2-CFDC-4D0B-99C3-47B7E63436A2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2A8C4-0B9E-4C09-B85B-12EE2D3C1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54796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1EDA6-0FD4-40B9-A0DF-010F2ED6599C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4B8CB-C1AC-4D1E-992F-7D8A01DE1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60309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EE0FA-B21A-497F-A1E3-FB5BBBC7BF6E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B31C-B1F3-49D4-B4E2-F2957BBAF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38976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2A5DA-A05A-47B1-8ED5-E6F016396E51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96A0C-4A45-4A6A-8F75-FD62AC2CE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817036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227B58-08B4-421C-A332-A9470879C1F2}" type="datetimeFigureOut">
              <a:rPr lang="ru-RU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6CFABB-DA1C-4627-B73C-2676DF8B7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iskusstvonarodovmira/assignments/skulptura-tropiceskoj-i-uznoj-afriki" TargetMode="External"/><Relationship Id="rId2" Type="http://schemas.openxmlformats.org/officeDocument/2006/relationships/hyperlink" Target="http://muzei-mira.com/sculpture/1596-skulptura-tropicheskoy-i-yuzhnoy-afriki-opisanie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827088"/>
            <a:ext cx="91440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_RewinderMedium" panose="04030405020802090802" pitchFamily="82" charset="-52"/>
              </a:rPr>
              <a:t>  </a:t>
            </a:r>
            <a:r>
              <a:rPr lang="ru-RU" sz="3600" b="1" i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>: </a:t>
            </a:r>
          </a:p>
          <a:p>
            <a:pPr algn="ctr" eaLnBrk="1" hangingPunct="1">
              <a:defRPr/>
            </a:pPr>
            <a:r>
              <a:rPr lang="ru-RU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Скульптура Тропической и </a:t>
            </a:r>
          </a:p>
          <a:p>
            <a:pPr algn="ctr" eaLnBrk="1" hangingPunct="1">
              <a:defRPr/>
            </a:pPr>
            <a:r>
              <a:rPr lang="ru-RU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Южной Африки.</a:t>
            </a:r>
          </a:p>
        </p:txBody>
      </p:sp>
      <p:pic>
        <p:nvPicPr>
          <p:cNvPr id="3075" name="Picture 11" descr="4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4797425"/>
            <a:ext cx="25908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50" y="188913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56325" y="5680075"/>
            <a:ext cx="28638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5100"/>
            <a:ext cx="9144000" cy="182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Древними являются маски, связанные с культом живот­ных - покровителей рода или племени. Сведения о них передаются из поколения в поколение. Священным животным народов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догона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(Судан) </a:t>
            </a:r>
            <a:r>
              <a:rPr lang="ru-RU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крокодил,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есть множество масок, передающих этот облик.</a:t>
            </a:r>
          </a:p>
        </p:txBody>
      </p:sp>
      <p:pic>
        <p:nvPicPr>
          <p:cNvPr id="13315" name="Picture 4" descr="Máscara Kanaga Dogón Sangha - Mal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" r="-571"/>
          <a:stretch>
            <a:fillRect/>
          </a:stretch>
        </p:blipFill>
        <p:spPr bwMode="auto">
          <a:xfrm>
            <a:off x="3786188" y="1916113"/>
            <a:ext cx="2849562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6"/>
          <p:cNvSpPr>
            <a:spLocks noChangeArrowheads="1"/>
          </p:cNvSpPr>
          <p:nvPr/>
        </p:nvSpPr>
        <p:spPr bwMode="auto">
          <a:xfrm>
            <a:off x="2330450" y="4779963"/>
            <a:ext cx="18526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Маска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символизи-рующая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крокодила. Дерево.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Догоны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Мали.</a:t>
            </a:r>
          </a:p>
        </p:txBody>
      </p:sp>
      <p:sp>
        <p:nvSpPr>
          <p:cNvPr id="11269" name="Прямоугольник 7"/>
          <p:cNvSpPr>
            <a:spLocks noChangeArrowheads="1"/>
          </p:cNvSpPr>
          <p:nvPr/>
        </p:nvSpPr>
        <p:spPr bwMode="auto">
          <a:xfrm>
            <a:off x="5688013" y="6165850"/>
            <a:ext cx="349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Маска, выражающая черты человека и  зверя. Камерун.</a:t>
            </a:r>
          </a:p>
        </p:txBody>
      </p:sp>
      <p:pic>
        <p:nvPicPr>
          <p:cNvPr id="11270" name="Picture 6" descr="File:Traditional dogon masqu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3609" y="1916832"/>
            <a:ext cx="2944813" cy="441166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Прямоугольник 10"/>
          <p:cNvSpPr>
            <a:spLocks noChangeArrowheads="1"/>
          </p:cNvSpPr>
          <p:nvPr/>
        </p:nvSpPr>
        <p:spPr bwMode="auto">
          <a:xfrm>
            <a:off x="3175" y="5621338"/>
            <a:ext cx="2857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Маска-наголовник. Изображает голову буйвола.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Дерево. Камерун.</a:t>
            </a:r>
          </a:p>
        </p:txBody>
      </p:sp>
      <p:pic>
        <p:nvPicPr>
          <p:cNvPr id="13320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8763" y="1404938"/>
            <a:ext cx="3505201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225" y="549275"/>
            <a:ext cx="9144000" cy="1758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Особенность африканской скульптуры – раз­нообразие художественной трактовки. Каждый элемент украшения пытался передать ее сим­волический смысл. Если в маске или статуэтке не было украшений, то  подчёркивалась фактура дерева, которое полировалось до блеска. </a:t>
            </a: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22225" y="44450"/>
            <a:ext cx="9101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деревянных скульптур</a:t>
            </a:r>
          </a:p>
        </p:txBody>
      </p:sp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4787900" y="2420938"/>
            <a:ext cx="2863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Маска-шлем. XIV в. </a:t>
            </a:r>
          </a:p>
          <a:p>
            <a:pPr algn="r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Дерево.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Менде</a:t>
            </a:r>
            <a:endParaRPr lang="ru-RU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1" name="Picture 2" descr="XIV. Маска-шлем. Дерево. Народность менде, Сьерра-Леоне. МА МГУ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550" y="1916113"/>
            <a:ext cx="3357563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1763713" y="2349500"/>
            <a:ext cx="261461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Статуэтка из африканской коллекции</a:t>
            </a:r>
          </a:p>
          <a:p>
            <a:pPr algn="r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 И. Щукина. </a:t>
            </a:r>
          </a:p>
          <a:p>
            <a:pPr algn="r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XIII в.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Бидього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4343" name="Picture 4" descr="XIII. Статуэтка из африканской коллекции С. И. Щукина. Народность бидього, острова Бижагош. ГМИИ им. А. С. Пушкина, Москв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6825" y="2205038"/>
            <a:ext cx="2016125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4" descr="http://megabook.ru/stream/mediapreview?MediaTitle=%d0%a1%d0%9c%d0%98%d0%a2%d0%a1%d0%9e%d0%9d%d0%9e%d0%92%d0%a1%d0%9a%d0%98%d0%99%20%d0%98%d0%9d%d0%a1%d0%a2%d0%98%d0%a2%d0%a3%d0%a2%20(%d0%9c%d1%83%d0%b7%d0%b5%d0%b8%20%d0%bc%d0%b8%d1%80%d0%b0)%20(%d1%81%d0%bb%d0%b0%d0%b9%d0%b4%2008)&amp;Width=1000&amp;Height=700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207" y="2308136"/>
            <a:ext cx="2310048" cy="454986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Прямоугольник 9"/>
          <p:cNvSpPr>
            <a:spLocks noChangeArrowheads="1"/>
          </p:cNvSpPr>
          <p:nvPr/>
        </p:nvSpPr>
        <p:spPr bwMode="auto">
          <a:xfrm>
            <a:off x="2241550" y="4941888"/>
            <a:ext cx="18621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Статуэтка-амулет </a:t>
            </a:r>
          </a:p>
          <a:p>
            <a:pPr>
              <a:defRPr/>
            </a:pP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акуа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-ба. </a:t>
            </a:r>
          </a:p>
          <a:p>
            <a:pPr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 в. </a:t>
            </a:r>
          </a:p>
          <a:p>
            <a:pPr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Дерево. </a:t>
            </a:r>
          </a:p>
          <a:p>
            <a:pPr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Гана. 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Известны скульптурные произведения Бенина и города-государства Ифе на территории современной Нигерии. В реалистичес­кой пластике живого человеческого лица </a:t>
            </a:r>
            <a:r>
              <a:rPr lang="ru-RU" sz="2400" b="1" spc="-8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переданы внутренняя красота и значительность человека. 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-53975" y="5862638"/>
            <a:ext cx="2860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Женская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терракото-вая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голова.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XII-XV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вв. Ифе (Нигерия).</a:t>
            </a:r>
          </a:p>
        </p:txBody>
      </p:sp>
      <p:pic>
        <p:nvPicPr>
          <p:cNvPr id="15364" name="Picture 2" descr="http://cs302200.vk.me/v302200080/2aab/nGpx0Hhpoc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8138" y="1484313"/>
            <a:ext cx="367823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http://cs302200.vk.me/v302200080/2a79/o5cjHYXqWKU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1450" y="1298575"/>
            <a:ext cx="403225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2654300" y="5862638"/>
            <a:ext cx="3565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Мужской терракотовый портрет в головном уборе. </a:t>
            </a:r>
            <a:r>
              <a:rPr lang="en-US" b="1" i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XII-XV </a:t>
            </a:r>
            <a:r>
              <a:rPr lang="ru-RU" b="1" i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вв. Ифе (Нигерия).</a:t>
            </a:r>
          </a:p>
        </p:txBody>
      </p:sp>
      <p:pic>
        <p:nvPicPr>
          <p:cNvPr id="15367" name="Picture 6" descr="http://cs302200.vk.me/v302200080/2a9b/4AF9XCDUvs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3175" y="1023938"/>
            <a:ext cx="386715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5980113" y="5862638"/>
            <a:ext cx="313848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700"/>
              </a:lnSpc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Женская терракотовая голова в диадеме из жемчуга.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XII-XV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вв. Ифе (Нигерия).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450"/>
            <a:ext cx="9158288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Идеальный образ создаётся благодаря художе­ственному обобщению, отказу от изображения конкретных и индивиду­альных черт. Делая скульптуры правителя, они создавали обобщённый образ владыки, в котором вопло­щали отвлечённую идею божественной силы и власти.</a:t>
            </a: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3708400" y="5046663"/>
            <a:ext cx="27654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Фигура правителя</a:t>
            </a:r>
          </a:p>
          <a:p>
            <a:pPr algn="r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одежде для коронации. Терракота. </a:t>
            </a:r>
          </a:p>
          <a:p>
            <a:pPr algn="r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Ифе (Нигерия).</a:t>
            </a:r>
          </a:p>
        </p:txBody>
      </p:sp>
      <p:pic>
        <p:nvPicPr>
          <p:cNvPr id="17412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375" y="1773238"/>
            <a:ext cx="23574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3340100" y="2579688"/>
            <a:ext cx="2870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Мужская голова правителя в жемчужной короне. Терракота. </a:t>
            </a:r>
          </a:p>
          <a:p>
            <a:pPr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Ифе (Нигерия).</a:t>
            </a:r>
          </a:p>
        </p:txBody>
      </p:sp>
      <p:pic>
        <p:nvPicPr>
          <p:cNvPr id="17414" name="Picture 4" descr="http://cs302200.vk.me/v302200080/2a92/it5Lv6gkKA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88" y="1952625"/>
            <a:ext cx="324008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3663"/>
            <a:ext cx="9144000" cy="182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Параллельные горизонтальные бороздки – характерная черта скульптуры Ифе. Они позволяли с наибольшей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точ-ностью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передать пропорциональность объёма головы, </a:t>
            </a:r>
            <a:r>
              <a:rPr lang="ru-RU" sz="2400" b="1" spc="-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рисунок припухлых губ, красивый нос,  одухотворённость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образа, идеал челове­ческой красоты и гармонии.</a:t>
            </a: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2973388" y="5084763"/>
            <a:ext cx="3024187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Голова бога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моря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Олокуна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XII-XIV вв. Бронза, высота 36 см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Ифе (Нигерия).</a:t>
            </a:r>
          </a:p>
        </p:txBody>
      </p:sp>
      <p:pic>
        <p:nvPicPr>
          <p:cNvPr id="18436" name="Picture 8" descr="http://cs301713.vk.me/v301713080/36a7/VdhI6XLkou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138" y="1724025"/>
            <a:ext cx="216058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3398838" y="2420938"/>
            <a:ext cx="2346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Женская голова.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XII-XV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вв. Терракота. Ифе (Нигерия).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8" name="Picture 2" descr="http://cs407521.vk.me/v407521080/3d83/uj6Bx-fu8I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1820863"/>
            <a:ext cx="2987675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6850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Произведения бронзового литья Бенина восходят к искусству Ифе, но работы мастеров Бенина более выразительны и декоративны. </a:t>
            </a:r>
          </a:p>
        </p:txBody>
      </p:sp>
      <p:pic>
        <p:nvPicPr>
          <p:cNvPr id="19459" name="Picture 2" descr="http://www.randafricanart.com/images/hb_1979.206.86_1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1282700"/>
            <a:ext cx="3975100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 364. Царь Бенина (Обба) в полном облачении, поддерживаемый придворными. Бенин, Нигерия. Бронза. Был в собрании Музея народоведения, Берлин.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33401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Прямоугольник 8"/>
          <p:cNvSpPr>
            <a:spLocks noChangeArrowheads="1"/>
          </p:cNvSpPr>
          <p:nvPr/>
        </p:nvSpPr>
        <p:spPr bwMode="auto">
          <a:xfrm>
            <a:off x="3203575" y="5818188"/>
            <a:ext cx="4824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Царь Бенина (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Обба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 полном облачении, поддерживаемый придворными. Бронза. Бенин (Нигерия)</a:t>
            </a:r>
          </a:p>
        </p:txBody>
      </p:sp>
      <p:sp>
        <p:nvSpPr>
          <p:cNvPr id="16390" name="Прямоугольник 6"/>
          <p:cNvSpPr>
            <a:spLocks noChangeArrowheads="1"/>
          </p:cNvSpPr>
          <p:nvPr/>
        </p:nvSpPr>
        <p:spPr bwMode="auto">
          <a:xfrm>
            <a:off x="7275513" y="2708275"/>
            <a:ext cx="19081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Голова женщины. Бронза. </a:t>
            </a:r>
          </a:p>
          <a:p>
            <a:pPr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Бенин (Нигерия)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3500"/>
            <a:ext cx="9144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них больше преувеличения – огромные глаза выделены не только контуром, но и выпуклыми веками, стилизованный воротник из коралловых бус доходит до нижней губы, уши напоминают затейливые завитки, выражение лица больше напоминает застывшую маску. </a:t>
            </a:r>
          </a:p>
        </p:txBody>
      </p:sp>
      <p:pic>
        <p:nvPicPr>
          <p:cNvPr id="20483" name="Picture 2" descr="http://www.randafricanart.com/images/hb_1991.17.2_1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812925"/>
            <a:ext cx="4021137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3708400" y="4508500"/>
            <a:ext cx="233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Голова царицы. XVI в. Бронза. Бенин (Нигерия)</a:t>
            </a:r>
          </a:p>
        </p:txBody>
      </p:sp>
      <p:pic>
        <p:nvPicPr>
          <p:cNvPr id="20485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812925"/>
            <a:ext cx="3692525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4416425" y="2492375"/>
            <a:ext cx="242411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Голова женщины.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XVI в. Бронза. Бенин (Нигерия)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488"/>
            <a:ext cx="9144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Узорчатые головные уборы, различ­ные украшения, удивительно красивый орнамент - всё это придаёт скульптурным произведениям Бенина причудливый и оригинальный ха­рактер</a:t>
            </a:r>
          </a:p>
        </p:txBody>
      </p:sp>
      <p:pic>
        <p:nvPicPr>
          <p:cNvPr id="21507" name="Picture 2" descr="http://www.randafricanart.com/images/4BY4C_PF4011-109_1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466850"/>
            <a:ext cx="3348038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Benin bronze sculp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1441450"/>
            <a:ext cx="4032250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Прямоугольник 2"/>
          <p:cNvSpPr>
            <a:spLocks noChangeArrowheads="1"/>
          </p:cNvSpPr>
          <p:nvPr/>
        </p:nvSpPr>
        <p:spPr bwMode="auto">
          <a:xfrm>
            <a:off x="0" y="637222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i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Бронзовые скульптуры Бенина (Нигерия)</a:t>
            </a:r>
          </a:p>
        </p:txBody>
      </p:sp>
      <p:pic>
        <p:nvPicPr>
          <p:cNvPr id="21510" name="Picture 6" descr="http://artyx.ru/books/item/f00/s00/z0000004/pic/00054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1536700"/>
            <a:ext cx="2922587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C:\Users\User\Desktop\Новая папка (2)\Русская деревяная скульптура. Север. 15 век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87" y="1218356"/>
            <a:ext cx="3163299" cy="487494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5875" y="6030913"/>
            <a:ext cx="3744913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Русская деревянная скульптура. </a:t>
            </a:r>
            <a:r>
              <a:rPr lang="en-US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79400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Древние русские деревянные скульптуры</a:t>
            </a:r>
          </a:p>
        </p:txBody>
      </p:sp>
      <p:pic>
        <p:nvPicPr>
          <p:cNvPr id="23557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900" y="957263"/>
            <a:ext cx="2219325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32588" y="6124575"/>
            <a:ext cx="19431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Мужичок. </a:t>
            </a:r>
          </a:p>
          <a:p>
            <a:pPr algn="ctr">
              <a:defRPr/>
            </a:pPr>
            <a:r>
              <a:rPr lang="en-US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9475" y="6262688"/>
            <a:ext cx="34353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Христос в темнице. XVII в.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60" name="Picture 9" descr="http://shopuuu.ru/images/kollekciadereskulp_2_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4763" y="620713"/>
            <a:ext cx="3028950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Маски Афр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0928" y="2852936"/>
            <a:ext cx="5934640" cy="3940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850" y="115888"/>
            <a:ext cx="8388350" cy="2801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материала.  </a:t>
            </a:r>
          </a:p>
          <a:p>
            <a:pPr marL="504000" marR="1270" indent="-342900"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Каковы особенности скульптуры народов Тропической и Южной Африки?</a:t>
            </a:r>
          </a:p>
          <a:p>
            <a:pPr marL="504000" indent="-342900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Расскажите подробнее о ритуальных масках народов Африки.</a:t>
            </a:r>
          </a:p>
          <a:p>
            <a:pPr marL="504000" indent="-342900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отличаются скульптурные произведени­я Бенина и Ифе?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13" y="144463"/>
            <a:ext cx="9144000" cy="2492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 с проверкой д/задания</a:t>
            </a:r>
          </a:p>
          <a:p>
            <a:pPr marL="504000" indent="-324000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виды изобразительного искусства народов мира вы знаете?</a:t>
            </a:r>
          </a:p>
          <a:p>
            <a:pPr marL="504000" indent="-324000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мозаика, из чего она состоит? </a:t>
            </a:r>
          </a:p>
          <a:p>
            <a:pPr marL="504000" indent="-324000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Расскажите о процессе создания книжной миниатюры. </a:t>
            </a:r>
          </a:p>
          <a:p>
            <a:pPr marL="504000" indent="-324000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Каковы сюжеты книжных миниатюр Востока?</a:t>
            </a:r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2280">
            <a:off x="260163" y="2815685"/>
            <a:ext cx="2772610" cy="1847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User\Desktop\Новая папка (2)\Ангел. Фрагмент мозаики Силы небесные в церкви Успения в Никее. 9 в.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2362">
            <a:off x="3330544" y="2592839"/>
            <a:ext cx="1639436" cy="2538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112">
            <a:off x="205390" y="4639991"/>
            <a:ext cx="3126537" cy="2125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upload.wikimedia.org/wikipedia/commons/4/46/Parrot_addressing_Khojasta_in_Tutinama_commisioned_by_Akbar%2C_c1556-1565.jpg?uselang=ru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1205">
            <a:off x="5103016" y="2593149"/>
            <a:ext cx="1502079" cy="2452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C:\Users\User\Desktop\Новая папка (2)\Книжная миниатюра.jpg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70034">
            <a:off x="3593621" y="4993830"/>
            <a:ext cx="2736304" cy="1774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4138">
            <a:off x="6653815" y="4096713"/>
            <a:ext cx="2261811" cy="2657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File:Книж. обложка Исфахан ок.1600 Метополитен.jpg"/>
          <p:cNvPicPr>
            <a:picLocks noChangeAspect="1" noChangeArrowheads="1"/>
          </p:cNvPicPr>
          <p:nvPr/>
        </p:nvPicPr>
        <p:blipFill>
          <a:blip r:embed="rId8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38800">
            <a:off x="6705189" y="2562123"/>
            <a:ext cx="2356657" cy="1403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836613"/>
            <a:ext cx="8677275" cy="450373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3200" b="1" i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Литература.</a:t>
            </a:r>
            <a:endParaRPr lang="ru-RU" sz="1400" b="1" i="1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Учебник «Мировая художественная культура». 7-9 классы: Базовый уровень.  Г.И.Данилова. Москва. Дрофа. 2010 год.</a:t>
            </a:r>
            <a:endParaRPr lang="ru-RU" sz="1100" b="1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sz="20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Мир художественной культуры (поурочное планирование), 8 класс. Н.Н.Куцман. Волгоград. Корифей. 2009 год.</a:t>
            </a:r>
            <a:endParaRPr lang="ru-RU" sz="1100" b="1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  <a:hlinkClick r:id="rId2"/>
              </a:rPr>
              <a:t>http://muzei-mira.com/sculpture/1596-skulptura-tropicheskoy-i-yuzhnoy-afriki-opisanie.html</a:t>
            </a:r>
            <a:endParaRPr lang="ru-RU" sz="1100" b="1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  <a:hlinkClick r:id="rId3"/>
              </a:rPr>
              <a:t>https://sites.google.com/site/iskusstvonarodovmira/assignments/skulptura-tropiceskoj-i-uznoj-afriki</a:t>
            </a:r>
            <a:endParaRPr lang="ru-RU" sz="1100" b="1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200025"/>
            <a:ext cx="8064500" cy="2581275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r" eaLnBrk="1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кругом на широких равнинах, </a:t>
            </a:r>
          </a:p>
          <a:p>
            <a:pPr marR="1270" algn="r" eaLnBrk="1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трава укрывает жирафа, </a:t>
            </a:r>
          </a:p>
          <a:p>
            <a:pPr marR="1270" algn="r" eaLnBrk="1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Садовод Всемогущего Бога</a:t>
            </a:r>
          </a:p>
          <a:p>
            <a:pPr marR="1270" algn="r" eaLnBrk="1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серебрящейся мантии крыльев</a:t>
            </a:r>
          </a:p>
          <a:p>
            <a:pPr algn="r" eaLnBrk="1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Сотворил отражение рая.</a:t>
            </a:r>
          </a:p>
          <a:p>
            <a:pPr algn="r" eaLnBrk="1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поэт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Н.И.Гумилев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(1886-1921)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Африка Жираф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2717154"/>
            <a:ext cx="6840000" cy="410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7163"/>
            <a:ext cx="9144000" cy="1758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spcAft>
                <a:spcPts val="0"/>
              </a:spcAft>
              <a:tabLst>
                <a:tab pos="27051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«Отражением рая» воспринимали и воспринимают в наши дни манящий африканский континент. </a:t>
            </a:r>
          </a:p>
          <a:p>
            <a:pPr algn="ctr" eaLnBrk="1" hangingPunct="1">
              <a:lnSpc>
                <a:spcPts val="2600"/>
              </a:lnSpc>
              <a:spcAft>
                <a:spcPts val="0"/>
              </a:spcAft>
              <a:tabLst>
                <a:tab pos="27051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Одной из причин столь ус­тойчивого интереса к нему является самобытная культура народов Аф­рики. </a:t>
            </a:r>
          </a:p>
          <a:p>
            <a:pPr algn="ctr" eaLnBrk="1" hangingPunct="1">
              <a:lnSpc>
                <a:spcPts val="2600"/>
              </a:lnSpc>
              <a:spcAft>
                <a:spcPts val="0"/>
              </a:spcAft>
              <a:tabLst>
                <a:tab pos="27051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 успешно развивалась скульптура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2" b="-943"/>
          <a:stretch/>
        </p:blipFill>
        <p:spPr>
          <a:xfrm>
            <a:off x="71500" y="1745432"/>
            <a:ext cx="615668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Люди Африки (70 фото) Фото №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0386" y="1759698"/>
            <a:ext cx="3080310" cy="28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Люди Африки (70 фото) Фото №3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0392" y="4409061"/>
            <a:ext cx="3089295" cy="241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5" y="120650"/>
            <a:ext cx="9312275" cy="1824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ts val="2700"/>
              </a:lnSpc>
              <a:spcAft>
                <a:spcPts val="0"/>
              </a:spcAft>
              <a:tabLst>
                <a:tab pos="27051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Характерные черты скульптуры:</a:t>
            </a:r>
          </a:p>
          <a:p>
            <a:pPr marL="504000" indent="-324000" eaLnBrk="1" hangingPunct="1">
              <a:lnSpc>
                <a:spcPts val="27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7051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выразительность и экспрессивность силуэта,</a:t>
            </a:r>
          </a:p>
          <a:p>
            <a:pPr marL="504000" indent="-324000" eaLnBrk="1" hangingPunct="1">
              <a:lnSpc>
                <a:spcPts val="27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7051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декоратив­ность, монохромность (одноцветность), </a:t>
            </a:r>
          </a:p>
          <a:p>
            <a:pPr marL="504000" indent="-324000" eaLnBrk="1" hangingPunct="1">
              <a:lnSpc>
                <a:spcPts val="27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7051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природных мате­риалов, растительных волокон, вставок, аппликаций, нашивок и т.д.,</a:t>
            </a:r>
          </a:p>
        </p:txBody>
      </p:sp>
      <p:sp>
        <p:nvSpPr>
          <p:cNvPr id="6147" name="Прямоугольник 5"/>
          <p:cNvSpPr>
            <a:spLocks noChangeArrowheads="1"/>
          </p:cNvSpPr>
          <p:nvPr/>
        </p:nvSpPr>
        <p:spPr bwMode="auto">
          <a:xfrm>
            <a:off x="-130175" y="5903913"/>
            <a:ext cx="19796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Фигура царя.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XIV-XVI 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вв. Ифе. Бронза.</a:t>
            </a:r>
          </a:p>
        </p:txBody>
      </p:sp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1530350" y="5921375"/>
            <a:ext cx="28971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500"/>
              </a:lnSpc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Изображение духа плодородия. XX в. Нигерия. Дерево, кость, краска, ткань. </a:t>
            </a:r>
          </a:p>
        </p:txBody>
      </p:sp>
      <p:pic>
        <p:nvPicPr>
          <p:cNvPr id="7173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0350" y="1839913"/>
            <a:ext cx="2560638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Прямоугольник 7"/>
          <p:cNvSpPr>
            <a:spLocks noChangeArrowheads="1"/>
          </p:cNvSpPr>
          <p:nvPr/>
        </p:nvSpPr>
        <p:spPr bwMode="auto">
          <a:xfrm>
            <a:off x="3865563" y="5846763"/>
            <a:ext cx="3016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Наголовник. XIII в. Камерун. Дерево, обтянутое кожей. </a:t>
            </a:r>
          </a:p>
        </p:txBody>
      </p:sp>
      <p:pic>
        <p:nvPicPr>
          <p:cNvPr id="7175" name="Picture 7" descr="XLII Наголовник. Дерево, обтянутое кожей. Народность аньянг (экой), Камерун. МАЭ, Ленинград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75" y="1727200"/>
            <a:ext cx="17970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3" descr="http://cs301713.vk.me/v301713080/3810/BA_LmTsUXD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5725" y="1774825"/>
            <a:ext cx="1763713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6440488" y="5892800"/>
            <a:ext cx="21605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Рельеф с крокодилом.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Нигерия</a:t>
            </a:r>
          </a:p>
        </p:txBody>
      </p:sp>
      <p:pic>
        <p:nvPicPr>
          <p:cNvPr id="7178" name="Picture 6" descr="[image%255B45%255D.png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1975" y="1412875"/>
            <a:ext cx="375602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5888"/>
            <a:ext cx="9144000" cy="182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Деревянная скульптура народов Африки чрезвычайно разнообраз­на, часто она воплощает народные представления о настоящей жизни и о прошлой. </a:t>
            </a:r>
          </a:p>
          <a:p>
            <a:pPr algn="ctr" eaLnBrk="1" hangingPunct="1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языке скульптуры художественно можно передать очень многое, в том числе и народную мудрость. </a:t>
            </a:r>
          </a:p>
        </p:txBody>
      </p:sp>
      <p:sp>
        <p:nvSpPr>
          <p:cNvPr id="7171" name="Прямоугольник 7"/>
          <p:cNvSpPr>
            <a:spLocks noChangeArrowheads="1"/>
          </p:cNvSpPr>
          <p:nvPr/>
        </p:nvSpPr>
        <p:spPr bwMode="auto">
          <a:xfrm>
            <a:off x="2198688" y="4968875"/>
            <a:ext cx="23431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Статуя фетиши 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Нкиси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Для защиты от колдовства и черной магии. Конго.</a:t>
            </a:r>
          </a:p>
        </p:txBody>
      </p:sp>
      <p:pic>
        <p:nvPicPr>
          <p:cNvPr id="8196" name="Picture 6" descr="http://www.tribalart.ru/photos/Songe%20Statue%20H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0" y="1685925"/>
            <a:ext cx="2049463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Прямоугольник 6"/>
          <p:cNvSpPr>
            <a:spLocks noChangeArrowheads="1"/>
          </p:cNvSpPr>
          <p:nvPr/>
        </p:nvSpPr>
        <p:spPr bwMode="auto">
          <a:xfrm>
            <a:off x="2065338" y="2044700"/>
            <a:ext cx="24257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Статуя духа </a:t>
            </a:r>
            <a:r>
              <a:rPr lang="ru-RU" sz="1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Икенга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олицетворяющего способность мужчины достигать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успеха и власти. Нигерия</a:t>
            </a:r>
          </a:p>
        </p:txBody>
      </p:sp>
      <p:pic>
        <p:nvPicPr>
          <p:cNvPr id="8198" name="Picture 16" descr="http://cs402225.vk.me/v402225080/4bb4/Yb0N2ZhjG8Q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69950" y="1557338"/>
            <a:ext cx="4060825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8" descr="Рис. 53. Статуя предка. Раскрашенное дерево. Мамбила, Камерун. Музей г. Милуок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750" y="1797050"/>
            <a:ext cx="2289175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Прямоугольник 6"/>
          <p:cNvSpPr>
            <a:spLocks noChangeArrowheads="1"/>
          </p:cNvSpPr>
          <p:nvPr/>
        </p:nvSpPr>
        <p:spPr bwMode="auto">
          <a:xfrm>
            <a:off x="5064125" y="2254250"/>
            <a:ext cx="2481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Статуя предка. Раскрашенное дерево. </a:t>
            </a:r>
          </a:p>
          <a:p>
            <a:pPr algn="r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Камерун. 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1450"/>
            <a:ext cx="9144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7051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Традиционная африканская скульптура представлена прежде все­го масками. Они производят неизгладимое впечатление, их лик запоми­нается надолго, но в то же время он непроницаемо обманчив. </a:t>
            </a:r>
          </a:p>
        </p:txBody>
      </p:sp>
      <p:sp>
        <p:nvSpPr>
          <p:cNvPr id="8195" name="Прямоугольник 5"/>
          <p:cNvSpPr>
            <a:spLocks noChangeArrowheads="1"/>
          </p:cNvSpPr>
          <p:nvPr/>
        </p:nvSpPr>
        <p:spPr bwMode="auto">
          <a:xfrm>
            <a:off x="3617913" y="5876925"/>
            <a:ext cx="28797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Ритуальная маска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Каогле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племени Кран. Начало ХХ в. Ивуар</a:t>
            </a:r>
          </a:p>
        </p:txBody>
      </p:sp>
      <p:pic>
        <p:nvPicPr>
          <p:cNvPr id="9220" name="Picture 8" descr="Kaogle mas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1325" y="1370013"/>
            <a:ext cx="3983038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 descr="http://s018.radikal.ru/i513/1208/01/f2e92f5b7e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075" y="1471613"/>
            <a:ext cx="3481388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Прямоугольник 8"/>
          <p:cNvSpPr>
            <a:spLocks noChangeArrowheads="1"/>
          </p:cNvSpPr>
          <p:nvPr/>
        </p:nvSpPr>
        <p:spPr bwMode="auto">
          <a:xfrm>
            <a:off x="385763" y="5816600"/>
            <a:ext cx="2881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Маска тайного общества ММВО. XIII В. Дерево. Нигерия.</a:t>
            </a:r>
          </a:p>
        </p:txBody>
      </p:sp>
      <p:pic>
        <p:nvPicPr>
          <p:cNvPr id="9223" name="Picture 14" descr="XXIII. Маска тайного общества ммво. Дерево. Народность игбо, Нигерия. МА МГУ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936625"/>
            <a:ext cx="38877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6659563" y="5884863"/>
            <a:ext cx="24780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Маска обручения. Используется в брачных обрядах. 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44000" cy="1758950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 algn="ctr" eaLnBrk="1" hangingPunct="1">
              <a:lnSpc>
                <a:spcPts val="2600"/>
              </a:lnSpc>
              <a:spcAft>
                <a:spcPts val="0"/>
              </a:spcAft>
              <a:tabLst>
                <a:tab pos="27051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Африканская маска чаще всего изображает умершего предка или духа, возвратившегося к людям в выразительном облике. В её устрашаю­щем, загадочном оформлении символически переданы религиозные представления о мире и действующих в нём силах. </a:t>
            </a:r>
          </a:p>
        </p:txBody>
      </p:sp>
      <p:pic>
        <p:nvPicPr>
          <p:cNvPr id="10243" name="Picture 2" descr="File:Fang mask Louvre MH65-104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25" y="1700213"/>
            <a:ext cx="263207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2"/>
          <p:cNvSpPr>
            <a:spLocks noChangeArrowheads="1"/>
          </p:cNvSpPr>
          <p:nvPr/>
        </p:nvSpPr>
        <p:spPr bwMode="auto">
          <a:xfrm>
            <a:off x="1897063" y="2274888"/>
            <a:ext cx="24812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Маска изображающая умершего. </a:t>
            </a:r>
          </a:p>
          <a:p>
            <a:pPr>
              <a:defRPr/>
            </a:pP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</a:t>
            </a:r>
          </a:p>
          <a:p>
            <a:pPr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Камерун. </a:t>
            </a:r>
          </a:p>
          <a:p>
            <a:pPr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Дерево</a:t>
            </a:r>
          </a:p>
        </p:txBody>
      </p:sp>
      <p:sp>
        <p:nvSpPr>
          <p:cNvPr id="9221" name="Прямоугольник 3"/>
          <p:cNvSpPr>
            <a:spLocks noChangeArrowheads="1"/>
          </p:cNvSpPr>
          <p:nvPr/>
        </p:nvSpPr>
        <p:spPr bwMode="auto">
          <a:xfrm>
            <a:off x="5707063" y="6381750"/>
            <a:ext cx="3387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Маска духа красивой Девы.</a:t>
            </a:r>
          </a:p>
        </p:txBody>
      </p:sp>
      <p:pic>
        <p:nvPicPr>
          <p:cNvPr id="10246" name="Picture 4" descr="http://s019.radikal.ru/i628/1208/70/446fb5a44a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0" y="1820863"/>
            <a:ext cx="3581400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Прямоугольник 4"/>
          <p:cNvSpPr>
            <a:spLocks noChangeArrowheads="1"/>
          </p:cNvSpPr>
          <p:nvPr/>
        </p:nvSpPr>
        <p:spPr bwMode="auto">
          <a:xfrm>
            <a:off x="1116013" y="4926013"/>
            <a:ext cx="2914650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ts val="2000"/>
              </a:lnSpc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Маска-наголовник изображающая </a:t>
            </a:r>
          </a:p>
          <a:p>
            <a:pPr algn="r">
              <a:lnSpc>
                <a:spcPts val="2000"/>
              </a:lnSpc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предка.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</a:t>
            </a:r>
          </a:p>
          <a:p>
            <a:pPr algn="r">
              <a:lnSpc>
                <a:spcPts val="2000"/>
              </a:lnSpc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Дерево, кожа антилопы, </a:t>
            </a:r>
          </a:p>
          <a:p>
            <a:pPr algn="r">
              <a:lnSpc>
                <a:spcPts val="2000"/>
              </a:lnSpc>
              <a:defRPr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краска, металл. Камерун. </a:t>
            </a:r>
          </a:p>
        </p:txBody>
      </p:sp>
      <p:pic>
        <p:nvPicPr>
          <p:cNvPr id="10248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1838325"/>
            <a:ext cx="3979863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6375"/>
            <a:ext cx="9144000" cy="182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Маска немыслима без костюма, звучащей музыки тамтамов, танцев и пения. При свете костров и факелов во время традиционных обрядов и празднеств она оживает. Она способна внушить страх перед высшими силами природы, перед духами предков.</a:t>
            </a:r>
          </a:p>
        </p:txBody>
      </p:sp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2" cstate="email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099" y="1953949"/>
            <a:ext cx="2981325" cy="4537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5170488" y="6415088"/>
            <a:ext cx="411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Жрец в маске леопарда.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Камерун.</a:t>
            </a:r>
          </a:p>
        </p:txBody>
      </p:sp>
      <p:pic>
        <p:nvPicPr>
          <p:cNvPr id="10245" name="Picture 6" descr="http://anomalia.kulichki.net/news25/90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489" y="2242266"/>
            <a:ext cx="5719610" cy="396044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988</Words>
  <Application>Microsoft Office PowerPoint</Application>
  <PresentationFormat>Экран (4:3)</PresentationFormat>
  <Paragraphs>115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a_RewinderMedium</vt:lpstr>
      <vt:lpstr>Wingdings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101</cp:revision>
  <dcterms:created xsi:type="dcterms:W3CDTF">2010-12-02T07:15:38Z</dcterms:created>
  <dcterms:modified xsi:type="dcterms:W3CDTF">2016-02-11T03:51:05Z</dcterms:modified>
</cp:coreProperties>
</file>