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9255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256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118A0C-BFCD-4A23-84ED-83F89F4AEB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66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4ABF6-3124-419A-BEC5-8B20BE34F4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488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FD8C4-5FD1-4448-B3A8-565DE70559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0949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B1D51E-2A65-4FE2-9989-B81D4EBDF5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283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BA95DB-1ACB-41D5-9760-0F3A107BC1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5204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D2453-1ECD-4051-8F0C-0CCD2DCC40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3756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C0D5B-72A3-4808-B102-05C1D2C3C6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8638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811DB5-1792-4824-B535-04746BD11A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580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AB159-8547-4C0E-B484-904FE1175D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5169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141B94-2D4F-4894-B90D-40BA2A5B05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5341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DC8B0-A922-4246-BE89-8BE0BC2A8C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8278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819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19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19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8199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200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201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202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203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204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205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206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207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208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209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210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211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8212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13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14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15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16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17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18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19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20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21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22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8224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225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226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227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228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8229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30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8231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232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233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234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2A6C436A-B07A-454E-94C2-0370C8AFED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235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400" smtClean="0">
                <a:solidFill>
                  <a:srgbClr val="FF0000"/>
                </a:solidFill>
              </a:rPr>
              <a:t>Прочитайте текст. Найдите слова неизвестной вам части речи. Выпишите их.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ru-RU" sz="1400" smtClean="0"/>
              <a:t>Угадай, кто я? Ем жуков и муравьев и живу на елке.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ru-RU" sz="1400" smtClean="0"/>
              <a:t>Неужели дятел?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ru-RU" sz="1400" smtClean="0"/>
              <a:t>Нет, вот и не угадал! Еще я ем ос и шмелей.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ru-RU" sz="1400" smtClean="0"/>
              <a:t>Так ты птица осоед?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ru-RU" sz="1400" smtClean="0"/>
              <a:t>Как же осоед! Еще я ем гусениц и личинок.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ru-RU" sz="1400" smtClean="0"/>
              <a:t>Как раз гусениц и личинок любят дрозды.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ru-RU" sz="1400" smtClean="0"/>
              <a:t>Действительно, дрозды, а не я. Ведь я грызу сброшенные лосями рога.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ru-RU" sz="1400" smtClean="0"/>
              <a:t>Ну тогда ты, наверное, лесная мышь.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ru-RU" sz="1400" smtClean="0"/>
              <a:t>Вот еще – мышь! Бывает, я даже сама ем мышей.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ru-RU" sz="1400" smtClean="0"/>
              <a:t>Хорошо! Тогда ты конечно кошка!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ru-RU" sz="1400" smtClean="0"/>
              <a:t>Куда уж – кошка! Иногда я ем ящериц. И изредка рыбу.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ru-RU" sz="1400" smtClean="0"/>
              <a:t>Ладно, ты – цапля.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ru-RU" sz="1400" smtClean="0"/>
              <a:t>Где уж – цапля! Я ловлю птенцов и таскаю из птичьих гнезд яйца.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ru-RU" sz="1400" smtClean="0"/>
              <a:t>Точно, куница!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ru-RU" sz="1400" smtClean="0"/>
              <a:t>Вот именно не куница. Куница – мой старый враг. А ем я еще почки, орехи, семена елок, ягоды и грибы.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ru-RU" sz="1400" smtClean="0"/>
              <a:t>Скорее всего ты – свинья, раз лопаешь все подряд. Ты одичавшая свинья, которая сглупу забралась на елку!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ru-RU" sz="1400" smtClean="0"/>
              <a:t>Нет, нет и нет! Я белка! Запомни: кошки едят не только мышей, чайки ловят не только рыбу, мухоловки глотают не одних мух, а белки грызут не только орешки.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endParaRPr lang="ru-RU" sz="1400" smtClean="0"/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smtClean="0">
                <a:solidFill>
                  <a:srgbClr val="FF0000"/>
                </a:solidFill>
              </a:rPr>
              <a:t>Как вы думаете? Слова какой части речи вы выписали?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5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5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1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1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51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5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1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1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51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6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1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1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51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6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1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1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51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7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1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1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51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8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1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1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5" dur="1000"/>
                                        <p:tgtEl>
                                          <p:spTgt spid="51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8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1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1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51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9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12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12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7" dur="1000"/>
                                        <p:tgtEl>
                                          <p:spTgt spid="512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9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12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12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3" dur="1000"/>
                                        <p:tgtEl>
                                          <p:spTgt spid="512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10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12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12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9" dur="1000"/>
                                        <p:tgtEl>
                                          <p:spTgt spid="512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12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512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5" dur="1000"/>
                                        <p:tgtEl>
                                          <p:spTgt spid="512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741987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u="sng" smtClean="0"/>
              <a:t>Формообразующие частицы </a:t>
            </a:r>
            <a:r>
              <a:rPr lang="ru-RU" sz="3600" smtClean="0"/>
              <a:t>образуют грамматические формы (условное и повелительное наклонение глаголов)</a:t>
            </a:r>
            <a:br>
              <a:rPr lang="ru-RU" sz="3600" smtClean="0"/>
            </a:br>
            <a:r>
              <a:rPr lang="ru-RU" sz="3600" i="1" smtClean="0"/>
              <a:t>      бы, да, пусть, пускай</a:t>
            </a:r>
            <a:r>
              <a:rPr lang="ru-RU" sz="3600" b="1" u="sng" smtClean="0"/>
              <a:t/>
            </a:r>
            <a:br>
              <a:rPr lang="ru-RU" sz="3600" b="1" u="sng" smtClean="0"/>
            </a:br>
            <a:endParaRPr lang="ru-RU" sz="3600" b="1" u="sng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0387"/>
          </a:xfrm>
        </p:spPr>
        <p:txBody>
          <a:bodyPr/>
          <a:lstStyle/>
          <a:p>
            <a:pPr eaLnBrk="1" hangingPunct="1">
              <a:defRPr/>
            </a:pPr>
            <a:r>
              <a:rPr lang="ru-RU" sz="1800" smtClean="0">
                <a:solidFill>
                  <a:schemeClr val="tx1"/>
                </a:solidFill>
              </a:rPr>
              <a:t>Используя данные таблицы, определите частицы каких групп вы выписали из текста</a:t>
            </a:r>
          </a:p>
        </p:txBody>
      </p:sp>
      <p:graphicFrame>
        <p:nvGraphicFramePr>
          <p:cNvPr id="20483" name="Group 3"/>
          <p:cNvGraphicFramePr>
            <a:graphicFrameLocks noGrp="1"/>
          </p:cNvGraphicFramePr>
          <p:nvPr>
            <p:ph idx="1"/>
          </p:nvPr>
        </p:nvGraphicFramePr>
        <p:xfrm>
          <a:off x="228600" y="1066800"/>
          <a:ext cx="8763000" cy="5399088"/>
        </p:xfrm>
        <a:graphic>
          <a:graphicData uri="http://schemas.openxmlformats.org/drawingml/2006/table">
            <a:tbl>
              <a:tblPr/>
              <a:tblGrid>
                <a:gridCol w="1752600"/>
                <a:gridCol w="1295400"/>
                <a:gridCol w="1676400"/>
                <a:gridCol w="1981200"/>
                <a:gridCol w="2057400"/>
              </a:tblGrid>
              <a:tr h="5159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смысловые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Модальные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эмоциональные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словообразующие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формообразующие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31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Вот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Вон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Это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Оно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Именно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Как раз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Просто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Ровно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Точно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Лишь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Только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Все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Исключительно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Только лишь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Хоть бы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Просто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Даже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Еще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Же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Просто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то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Давай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Да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-ка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Пускай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Пусть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Да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Так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Ага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Точно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Не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Нет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Ни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Вовсе не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Далеко не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Отнюдь не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Ли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Неужели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Разве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Ведь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Как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Ну 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Что за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Кое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Либо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Не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Ни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Нибудь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то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Бы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Да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Пусть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пускай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fol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760"/>
                            </p:stCondLst>
                            <p:childTnLst>
                              <p:par>
                                <p:cTn id="11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2048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000" b="1" smtClean="0"/>
              <a:t>Восстановите данный текст (вставьте подходящие по смыслу частицы)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000" smtClean="0"/>
              <a:t>       </a:t>
            </a:r>
            <a:r>
              <a:rPr lang="ru-RU" sz="2400" smtClean="0"/>
              <a:t>(…) у птиц забавные встречаются имена. (…) поверишь, что водится птица поганка. Поганка (…) рогатая. (…) и птичка завирушка есть. Или (…) юла.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smtClean="0"/>
              <a:t>       (…) совсем милые имена: овсянка, просянка, коноплянка и (…) чечевица. А (…) плохое название чиж или чечетка? (…) непонятными будут для нас имена: зеленушка, синехвостка, белолобик?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smtClean="0"/>
              <a:t>       (…) названия-позвища лучше всего!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350"/>
                            </p:stCondLst>
                            <p:childTnLst>
                              <p:par>
                                <p:cTn id="13" presetID="27" presetClass="entr" presetSubtype="0" fill="hold" grpId="0" nodeType="afterEffect">
                                  <p:stCondLst>
                                    <p:cond delay="1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9690"/>
                            </p:stCondLst>
                            <p:childTnLst>
                              <p:par>
                                <p:cTn id="19" presetID="27" presetClass="entr" presetSubtype="0" fill="hold" grpId="0" nodeType="afterEffect">
                                  <p:stCondLst>
                                    <p:cond delay="1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7430"/>
                            </p:stCondLst>
                            <p:childTnLst>
                              <p:par>
                                <p:cTn id="25" presetID="27" presetClass="entr" presetSubtype="0" fill="hold" grpId="0" nodeType="afterEffect">
                                  <p:stCondLst>
                                    <p:cond delay="1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000" b="1" smtClean="0"/>
              <a:t>Сравните свой вариант с авторским.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000" smtClean="0"/>
              <a:t>       </a:t>
            </a:r>
            <a:r>
              <a:rPr lang="ru-RU" sz="2400" u="sng" smtClean="0"/>
              <a:t>Именно</a:t>
            </a:r>
            <a:r>
              <a:rPr lang="ru-RU" sz="2400" smtClean="0"/>
              <a:t> у птиц забавные встречаются имена. </a:t>
            </a:r>
            <a:r>
              <a:rPr lang="ru-RU" sz="2400" u="sng" smtClean="0"/>
              <a:t>Едва ли</a:t>
            </a:r>
            <a:r>
              <a:rPr lang="ru-RU" sz="2400" smtClean="0"/>
              <a:t> поверишь, что водится птица поганка. Поганка </a:t>
            </a:r>
            <a:r>
              <a:rPr lang="ru-RU" sz="2400" u="sng" smtClean="0"/>
              <a:t>да еще и</a:t>
            </a:r>
            <a:r>
              <a:rPr lang="ru-RU" sz="2400" smtClean="0"/>
              <a:t> рогатая. </a:t>
            </a:r>
            <a:r>
              <a:rPr lang="ru-RU" sz="2400" u="sng" smtClean="0"/>
              <a:t>Ведь и</a:t>
            </a:r>
            <a:r>
              <a:rPr lang="ru-RU" sz="2400" smtClean="0"/>
              <a:t> птичка завирушка есть. Или </a:t>
            </a:r>
            <a:r>
              <a:rPr lang="ru-RU" sz="2400" u="sng" smtClean="0"/>
              <a:t>просто</a:t>
            </a:r>
            <a:r>
              <a:rPr lang="ru-RU" sz="2400" smtClean="0"/>
              <a:t> юла.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smtClean="0"/>
              <a:t>       </a:t>
            </a:r>
            <a:r>
              <a:rPr lang="ru-RU" sz="2400" u="sng" smtClean="0"/>
              <a:t>А вот</a:t>
            </a:r>
            <a:r>
              <a:rPr lang="ru-RU" sz="2400" smtClean="0"/>
              <a:t> совсем милые имена: овсянка, просянка, коноплянка и </a:t>
            </a:r>
            <a:r>
              <a:rPr lang="ru-RU" sz="2400" u="sng" smtClean="0"/>
              <a:t>даже</a:t>
            </a:r>
            <a:r>
              <a:rPr lang="ru-RU" sz="2400" smtClean="0"/>
              <a:t> чечевица. А </a:t>
            </a:r>
            <a:r>
              <a:rPr lang="ru-RU" sz="2400" u="sng" smtClean="0"/>
              <a:t>разве</a:t>
            </a:r>
            <a:r>
              <a:rPr lang="ru-RU" sz="2400" smtClean="0"/>
              <a:t> плохое название чиж или чечетка? </a:t>
            </a:r>
            <a:r>
              <a:rPr lang="ru-RU" sz="2400" u="sng" smtClean="0"/>
              <a:t>Неужели</a:t>
            </a:r>
            <a:r>
              <a:rPr lang="ru-RU" sz="2400" smtClean="0"/>
              <a:t> непонятными будут для нас имена: зеленушка, синехвостка, белолобик?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smtClean="0"/>
              <a:t>       </a:t>
            </a:r>
            <a:r>
              <a:rPr lang="ru-RU" sz="2400" u="sng" smtClean="0"/>
              <a:t>Все-таки</a:t>
            </a:r>
            <a:r>
              <a:rPr lang="ru-RU" sz="2400" smtClean="0"/>
              <a:t> названия-прозвища лучше всего!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950"/>
                            </p:stCondLst>
                            <p:childTnLst>
                              <p:par>
                                <p:cTn id="1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7310"/>
                            </p:stCondLst>
                            <p:childTnLst>
                              <p:par>
                                <p:cTn id="1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3870"/>
                            </p:stCondLst>
                            <p:childTnLst>
                              <p:par>
                                <p:cTn id="2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5307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dirty="0" smtClean="0"/>
              <a:t>Автор презентации: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400" dirty="0" smtClean="0"/>
              <a:t>Т. Р. Наумова, учитель русского языка и литературы МОУ СОШ №18 города Воткинска Удмуртской Республики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72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4384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ru-RU" sz="9600" smtClean="0">
                <a:latin typeface="Monotype Corsiva" pitchFamily="66" charset="0"/>
              </a:rPr>
              <a:t>ЧАСТИЦЫ</a:t>
            </a:r>
          </a:p>
        </p:txBody>
      </p:sp>
    </p:spTree>
  </p:cSld>
  <p:clrMapOvr>
    <a:masterClrMapping/>
  </p:clrMapOvr>
  <p:transition spd="slow">
    <p:push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6600" smtClean="0">
                <a:latin typeface="Monotype Corsiva" pitchFamily="66" charset="0"/>
              </a:rPr>
              <a:t>Что это такое?</a:t>
            </a:r>
          </a:p>
        </p:txBody>
      </p:sp>
      <p:pic>
        <p:nvPicPr>
          <p:cNvPr id="5123" name="Picture 3" descr="SCHMS030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90800" y="1884363"/>
            <a:ext cx="4724400" cy="3068637"/>
          </a:xfrm>
        </p:spPr>
      </p:pic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438400" y="5410200"/>
            <a:ext cx="4953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400">
                <a:latin typeface="Monotype Corsiva" pitchFamily="66" charset="0"/>
              </a:rPr>
              <a:t>Попробуйте дать определение этому понятию</a:t>
            </a:r>
          </a:p>
        </p:txBody>
      </p:sp>
    </p:spTree>
  </p:cSld>
  <p:clrMapOvr>
    <a:masterClrMapping/>
  </p:clrMapOvr>
  <p:transition spd="slow">
    <p:push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818187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>
                <a:latin typeface="Monotype Corsiva" pitchFamily="66" charset="0"/>
              </a:rPr>
              <a:t>ЧАСТИЦА – это служебная часть речи, </a:t>
            </a:r>
            <a:br>
              <a:rPr lang="ru-RU" smtClean="0">
                <a:latin typeface="Monotype Corsiva" pitchFamily="66" charset="0"/>
              </a:rPr>
            </a:br>
            <a:r>
              <a:rPr lang="ru-RU" smtClean="0">
                <a:latin typeface="Monotype Corsiva" pitchFamily="66" charset="0"/>
              </a:rPr>
              <a:t>включающая слова, которые придают различные дополнительные смысловые, эмоциональные и модальные оттенки отдельным словам и предложениям.</a:t>
            </a:r>
          </a:p>
        </p:txBody>
      </p:sp>
    </p:spTree>
  </p:cSld>
  <p:clrMapOvr>
    <a:masterClrMapping/>
  </p:clrMapOvr>
  <p:transition spd="slow">
    <p:cover dir="r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0387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 smtClean="0"/>
              <a:t>По значению частицы делятся на 5 групп</a:t>
            </a:r>
          </a:p>
        </p:txBody>
      </p:sp>
      <p:graphicFrame>
        <p:nvGraphicFramePr>
          <p:cNvPr id="14339" name="Group 3"/>
          <p:cNvGraphicFramePr>
            <a:graphicFrameLocks noGrp="1"/>
          </p:cNvGraphicFramePr>
          <p:nvPr>
            <p:ph idx="1"/>
          </p:nvPr>
        </p:nvGraphicFramePr>
        <p:xfrm>
          <a:off x="228600" y="838200"/>
          <a:ext cx="8763000" cy="5618163"/>
        </p:xfrm>
        <a:graphic>
          <a:graphicData uri="http://schemas.openxmlformats.org/drawingml/2006/table">
            <a:tbl>
              <a:tblPr/>
              <a:tblGrid>
                <a:gridCol w="1752600"/>
                <a:gridCol w="1295400"/>
                <a:gridCol w="1676400"/>
                <a:gridCol w="1981200"/>
                <a:gridCol w="2057400"/>
              </a:tblGrid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смысловые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Модальные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эмоциональные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словообразующие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формообразующие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Вот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Вон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Это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Оно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Именно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Как раз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Просто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Ровно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Точно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Лишь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Только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Все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Исключительно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Только лишь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Хоть бы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Просто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Даже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Еще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Же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Просто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то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Давай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Да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-ка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Пускай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Пусть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Да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Так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Ага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Точно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Не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Нет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Ни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Вовсе не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Далеко не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Отнюдь не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Ли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Неужели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Разве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Ведь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Как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Ну 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Что за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Кое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Либо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Не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Ни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Нибудь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то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Бы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Да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Пусть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пускай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1433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smtClean="0"/>
              <a:t>Роль частиц, принадлежащих к различным группам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454525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u="sng" smtClean="0"/>
              <a:t>Смысловые частицы</a:t>
            </a:r>
            <a:r>
              <a:rPr lang="ru-RU" sz="2400" b="1" smtClean="0"/>
              <a:t> </a:t>
            </a:r>
            <a:r>
              <a:rPr lang="ru-RU" sz="2400" smtClean="0"/>
              <a:t>выражают особые смысловые оттенки: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b="1" i="1" smtClean="0">
                <a:solidFill>
                  <a:srgbClr val="FF0000"/>
                </a:solidFill>
              </a:rPr>
              <a:t>Указательные</a:t>
            </a:r>
            <a:r>
              <a:rPr lang="ru-RU" sz="2400" b="1" i="1" smtClean="0"/>
              <a:t> </a:t>
            </a:r>
            <a:r>
              <a:rPr lang="ru-RU" sz="2400" i="1" smtClean="0"/>
              <a:t>(вот, вон, это, оно)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b="1" i="1" smtClean="0">
                <a:solidFill>
                  <a:srgbClr val="FF0000"/>
                </a:solidFill>
              </a:rPr>
              <a:t>Уточнительные</a:t>
            </a:r>
            <a:r>
              <a:rPr lang="ru-RU" sz="2400" b="1" i="1" smtClean="0"/>
              <a:t> </a:t>
            </a:r>
            <a:r>
              <a:rPr lang="ru-RU" sz="2400" i="1" smtClean="0"/>
              <a:t>(именно, как раз, просто, ровно, точно)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b="1" i="1" smtClean="0">
                <a:solidFill>
                  <a:srgbClr val="FF0000"/>
                </a:solidFill>
              </a:rPr>
              <a:t>Ограничительные</a:t>
            </a:r>
            <a:r>
              <a:rPr lang="ru-RU" sz="2400" b="1" i="1" smtClean="0"/>
              <a:t> </a:t>
            </a:r>
            <a:r>
              <a:rPr lang="ru-RU" sz="2400" i="1" smtClean="0"/>
              <a:t>(лишь, только, все, исключительно, только лишь, хоть бы, хотя бы, просто)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b="1" i="1" smtClean="0">
                <a:solidFill>
                  <a:srgbClr val="FF0000"/>
                </a:solidFill>
              </a:rPr>
              <a:t>Усилительные</a:t>
            </a:r>
            <a:r>
              <a:rPr lang="ru-RU" sz="2400" b="1" i="1" smtClean="0"/>
              <a:t> </a:t>
            </a:r>
            <a:r>
              <a:rPr lang="ru-RU" sz="2400" i="1" smtClean="0"/>
              <a:t>(даже, еще, же, просто, то)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1800" b="1" u="sng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300"/>
                            </p:stCondLst>
                            <p:childTnLst>
                              <p:par>
                                <p:cTn id="2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7200"/>
                            </p:stCondLst>
                            <p:childTnLst>
                              <p:par>
                                <p:cTn id="2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4350"/>
                            </p:stCondLst>
                            <p:childTnLst>
                              <p:par>
                                <p:cTn id="4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 tmFilter="0,0; .5, 1; 1, 1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5867400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2800" b="1" u="sng" smtClean="0"/>
              <a:t>Модальные частицы </a:t>
            </a:r>
            <a:r>
              <a:rPr lang="ru-RU" sz="2800" smtClean="0"/>
              <a:t>выражают точку зрения говорящего на сообщаемый факт, на действительность. Они подразделяются на:</a:t>
            </a:r>
            <a:br>
              <a:rPr lang="ru-RU" sz="2800" smtClean="0"/>
            </a:b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b="1" i="1" smtClean="0">
                <a:solidFill>
                  <a:srgbClr val="FF0000"/>
                </a:solidFill>
              </a:rPr>
              <a:t>Модально – волевые</a:t>
            </a:r>
            <a:r>
              <a:rPr lang="ru-RU" sz="2800" b="1" i="1" smtClean="0"/>
              <a:t> </a:t>
            </a:r>
            <a:r>
              <a:rPr lang="ru-RU" sz="2800" i="1" smtClean="0"/>
              <a:t>(давай, да, -ка, пускай, пусть)</a:t>
            </a:r>
            <a:br>
              <a:rPr lang="ru-RU" sz="2800" i="1" smtClean="0"/>
            </a:br>
            <a:r>
              <a:rPr lang="ru-RU" sz="2800" b="1" i="1" smtClean="0">
                <a:solidFill>
                  <a:srgbClr val="FF0000"/>
                </a:solidFill>
              </a:rPr>
              <a:t>Утвердительные </a:t>
            </a:r>
            <a:r>
              <a:rPr lang="ru-RU" sz="2800" i="1" smtClean="0"/>
              <a:t>(да, так, ага, точно)</a:t>
            </a:r>
            <a:br>
              <a:rPr lang="ru-RU" sz="2800" i="1" smtClean="0"/>
            </a:br>
            <a:r>
              <a:rPr lang="ru-RU" sz="2800" b="1" i="1" smtClean="0">
                <a:solidFill>
                  <a:srgbClr val="FF0000"/>
                </a:solidFill>
              </a:rPr>
              <a:t>Отрицательные</a:t>
            </a:r>
            <a:r>
              <a:rPr lang="ru-RU" sz="2800" b="1" i="1" smtClean="0"/>
              <a:t> </a:t>
            </a:r>
            <a:r>
              <a:rPr lang="ru-RU" sz="2800" i="1" smtClean="0"/>
              <a:t>(не, нет, ни, вовсе не, далеко не, отнюдь не)</a:t>
            </a:r>
            <a:br>
              <a:rPr lang="ru-RU" sz="2800" i="1" smtClean="0"/>
            </a:br>
            <a:r>
              <a:rPr lang="ru-RU" sz="2800" b="1" i="1" smtClean="0">
                <a:solidFill>
                  <a:srgbClr val="FF0000"/>
                </a:solidFill>
              </a:rPr>
              <a:t>Вопросительные</a:t>
            </a:r>
            <a:r>
              <a:rPr lang="ru-RU" sz="2800" b="1" i="1" smtClean="0"/>
              <a:t> </a:t>
            </a:r>
            <a:r>
              <a:rPr lang="ru-RU" sz="2800" i="1" smtClean="0"/>
              <a:t>(а, да, ли, неужели, разве)</a:t>
            </a:r>
            <a:br>
              <a:rPr lang="ru-RU" sz="2800" i="1" smtClean="0"/>
            </a:br>
            <a:endParaRPr lang="ru-RU" sz="2800" i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741987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u="sng" smtClean="0"/>
              <a:t>Эмоциональные частицы </a:t>
            </a:r>
            <a:r>
              <a:rPr lang="ru-RU" sz="4000" smtClean="0"/>
              <a:t>усиливают выразительность речи</a:t>
            </a:r>
            <a:br>
              <a:rPr lang="ru-RU" sz="4000" smtClean="0"/>
            </a:br>
            <a:r>
              <a:rPr lang="ru-RU" sz="4000" i="1" smtClean="0"/>
              <a:t>     Ведь, как, ну и, о, что за</a:t>
            </a:r>
            <a:br>
              <a:rPr lang="ru-RU" sz="4000" i="1" smtClean="0"/>
            </a:br>
            <a:endParaRPr lang="ru-RU" sz="4000" i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894387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u="sng" smtClean="0"/>
              <a:t>Словообразующие частицы </a:t>
            </a:r>
            <a:r>
              <a:rPr lang="ru-RU" sz="3600" smtClean="0"/>
              <a:t>образуют слова</a:t>
            </a:r>
            <a:br>
              <a:rPr lang="ru-RU" sz="3600" smtClean="0"/>
            </a:br>
            <a:r>
              <a:rPr lang="ru-RU" sz="3600" smtClean="0"/>
              <a:t>     </a:t>
            </a:r>
            <a:r>
              <a:rPr lang="ru-RU" sz="3600" i="1" smtClean="0"/>
              <a:t>кое, либо, не, ни, нибудь, то</a:t>
            </a:r>
            <a:br>
              <a:rPr lang="ru-RU" sz="3600" i="1" smtClean="0"/>
            </a:br>
            <a:endParaRPr lang="ru-RU" sz="3600" i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theme/theme1.xml><?xml version="1.0" encoding="utf-8"?>
<a:theme xmlns:a="http://schemas.openxmlformats.org/drawingml/2006/main" name="Глобус">
  <a:themeElements>
    <a:clrScheme name="Глобус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Глобус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Глобус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36</TotalTime>
  <Words>713</Words>
  <Application>Microsoft Office PowerPoint</Application>
  <PresentationFormat>Экран (4:3)</PresentationFormat>
  <Paragraphs>166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Verdana</vt:lpstr>
      <vt:lpstr>Arial</vt:lpstr>
      <vt:lpstr>Wingdings</vt:lpstr>
      <vt:lpstr>Calibri</vt:lpstr>
      <vt:lpstr>Monotype Corsiva</vt:lpstr>
      <vt:lpstr>Глобус</vt:lpstr>
      <vt:lpstr>Прочитайте текст. Найдите слова неизвестной вам части речи. Выпишите их.</vt:lpstr>
      <vt:lpstr>ЧАСТИЦЫ</vt:lpstr>
      <vt:lpstr>Что это такое?</vt:lpstr>
      <vt:lpstr>ЧАСТИЦА – это служебная часть речи,  включающая слова, которые придают различные дополнительные смысловые, эмоциональные и модальные оттенки отдельным словам и предложениям.</vt:lpstr>
      <vt:lpstr>По значению частицы делятся на 5 групп</vt:lpstr>
      <vt:lpstr>Роль частиц, принадлежащих к различным группам</vt:lpstr>
      <vt:lpstr>Модальные частицы выражают точку зрения говорящего на сообщаемый факт, на действительность. Они подразделяются на:  Модально – волевые (давай, да, -ка, пускай, пусть) Утвердительные (да, так, ага, точно) Отрицательные (не, нет, ни, вовсе не, далеко не, отнюдь не) Вопросительные (а, да, ли, неужели, разве) </vt:lpstr>
      <vt:lpstr>Эмоциональные частицы усиливают выразительность речи      Ведь, как, ну и, о, что за </vt:lpstr>
      <vt:lpstr>Словообразующие частицы образуют слова      кое, либо, не, ни, нибудь, то </vt:lpstr>
      <vt:lpstr>Формообразующие частицы образуют грамматические формы (условное и повелительное наклонение глаголов)       бы, да, пусть, пускай </vt:lpstr>
      <vt:lpstr>Используя данные таблицы, определите частицы каких групп вы выписали из текста</vt:lpstr>
      <vt:lpstr>Восстановите данный текст (вставьте подходящие по смыслу частицы)</vt:lpstr>
      <vt:lpstr>Сравните свой вариант с авторским.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НТР</dc:creator>
  <cp:lastModifiedBy>НТР</cp:lastModifiedBy>
  <cp:revision>3</cp:revision>
  <cp:lastPrinted>1601-01-01T00:00:00Z</cp:lastPrinted>
  <dcterms:created xsi:type="dcterms:W3CDTF">1601-01-01T00:00:00Z</dcterms:created>
  <dcterms:modified xsi:type="dcterms:W3CDTF">2013-02-18T17:00:31Z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