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EA506D-1212-467F-AD25-7D2C1D95FE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81763-2C35-44BA-80A5-CD256B6469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26140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00756-B698-42F7-BB35-E9C72DD236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90354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441C1F-6849-48D8-8D9A-1E5E7D3C37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96132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11859-D61B-4B43-8935-FD349B5F27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99155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8FED-ED54-4514-86F1-3A7C2BD4C7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63259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0931-1446-41E8-8460-142CB5DB16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00927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F97CB-B966-4F1C-8ABA-3E819726EE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07318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7710-A4D4-455A-8306-9A8ED3584F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11170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AD0B-F83B-488F-8478-9CE25F380D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28992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B0822-DE63-4262-A7A1-47C8C36DFD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46768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C4324-B360-41F5-BC6D-A90519C20A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35088"/>
      </p:ext>
    </p:extLst>
  </p:cSld>
  <p:clrMapOvr>
    <a:masterClrMapping/>
  </p:clrMapOvr>
  <p:transition>
    <p:push dir="r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6485F9-DBE7-48EC-9132-65E6922951A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push dir="r"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905000"/>
          </a:xfrm>
        </p:spPr>
        <p:txBody>
          <a:bodyPr/>
          <a:lstStyle/>
          <a:p>
            <a:r>
              <a:rPr lang="ru-RU" sz="8000">
                <a:latin typeface="Monotype Corsiva" pitchFamily="66" charset="0"/>
              </a:rPr>
              <a:t>ПРЕДЛОГИ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Monotype Corsiva" pitchFamily="66" charset="0"/>
              </a:rPr>
              <a:t>РОЛЬ ПРЕДЛОГОВ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endParaRPr lang="ru-RU" sz="3600"/>
          </a:p>
          <a:p>
            <a:r>
              <a:rPr lang="ru-RU" sz="3600"/>
              <a:t>Соединяют слова в словосочетания</a:t>
            </a:r>
          </a:p>
          <a:p>
            <a:pPr>
              <a:buFont typeface="Wingdings" pitchFamily="2" charset="2"/>
              <a:buNone/>
            </a:pPr>
            <a:endParaRPr lang="ru-RU" sz="3600"/>
          </a:p>
          <a:p>
            <a:r>
              <a:rPr lang="ru-RU" sz="3600"/>
              <a:t>Соединяют слова в предложения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65787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>
                <a:latin typeface="Monotype Corsiva" pitchFamily="66" charset="0"/>
              </a:rPr>
              <a:t>Направился </a:t>
            </a:r>
            <a:r>
              <a:rPr lang="ru-RU" u="sng">
                <a:latin typeface="Monotype Corsiva" pitchFamily="66" charset="0"/>
              </a:rPr>
              <a:t>к</a:t>
            </a:r>
            <a:r>
              <a:rPr lang="ru-RU">
                <a:latin typeface="Monotype Corsiva" pitchFamily="66" charset="0"/>
              </a:rPr>
              <a:t> бухте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 Вышел </a:t>
            </a:r>
            <a:r>
              <a:rPr lang="ru-RU" u="sng">
                <a:latin typeface="Monotype Corsiva" pitchFamily="66" charset="0"/>
              </a:rPr>
              <a:t>из</a:t>
            </a:r>
            <a:r>
              <a:rPr lang="ru-RU">
                <a:latin typeface="Monotype Corsiva" pitchFamily="66" charset="0"/>
              </a:rPr>
              <a:t> бухты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 Я думаю </a:t>
            </a:r>
            <a:r>
              <a:rPr lang="ru-RU" u="sng">
                <a:latin typeface="Monotype Corsiva" pitchFamily="66" charset="0"/>
              </a:rPr>
              <a:t>о</a:t>
            </a:r>
            <a:r>
              <a:rPr lang="ru-RU">
                <a:latin typeface="Monotype Corsiva" pitchFamily="66" charset="0"/>
              </a:rPr>
              <a:t> той бухте.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 </a:t>
            </a:r>
            <a:r>
              <a:rPr lang="ru-RU" u="sng">
                <a:latin typeface="Monotype Corsiva" pitchFamily="66" charset="0"/>
              </a:rPr>
              <a:t>В</a:t>
            </a:r>
            <a:r>
              <a:rPr lang="ru-RU">
                <a:latin typeface="Monotype Corsiva" pitchFamily="66" charset="0"/>
              </a:rPr>
              <a:t> бухте начался шторм.</a:t>
            </a:r>
            <a:br>
              <a:rPr lang="ru-RU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-</a:t>
            </a:r>
            <a:r>
              <a:rPr lang="ru-RU" u="sng">
                <a:latin typeface="Monotype Corsiva" pitchFamily="66" charset="0"/>
              </a:rPr>
              <a:t>В продолжение</a:t>
            </a:r>
            <a:r>
              <a:rPr lang="ru-RU">
                <a:latin typeface="Monotype Corsiva" pitchFamily="66" charset="0"/>
              </a:rPr>
              <a:t> всего шторма корабли не могли выйти </a:t>
            </a:r>
            <a:r>
              <a:rPr lang="ru-RU" u="sng">
                <a:latin typeface="Monotype Corsiva" pitchFamily="66" charset="0"/>
              </a:rPr>
              <a:t>из</a:t>
            </a:r>
            <a:r>
              <a:rPr lang="ru-RU">
                <a:latin typeface="Monotype Corsiva" pitchFamily="66" charset="0"/>
              </a:rPr>
              <a:t> бухты.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Monotype Corsiva" pitchFamily="66" charset="0"/>
              </a:rPr>
              <a:t>По происхождению предлоги делятся на 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НЕПРОИЗВОДНЫЕ – это предлоги потерявшие связь со словами, от которых образовались (в, на, для, у, до, из, над и др.)</a:t>
            </a:r>
          </a:p>
          <a:p>
            <a:endParaRPr lang="ru-RU"/>
          </a:p>
          <a:p>
            <a:r>
              <a:rPr lang="ru-RU"/>
              <a:t>ПРОИЗВОДНЫЕ – это слова, образованные от других частей речи</a:t>
            </a:r>
          </a:p>
          <a:p>
            <a:endParaRPr lang="ru-RU"/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Monotype Corsiva" pitchFamily="66" charset="0"/>
              </a:rPr>
              <a:t>По происхождению производные предлоги делятся на: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u="sng"/>
              <a:t>НАРЕЧНЫЕ</a:t>
            </a:r>
            <a:r>
              <a:rPr lang="ru-RU" sz="2000"/>
              <a:t> </a:t>
            </a:r>
            <a:r>
              <a:rPr lang="ru-RU"/>
              <a:t>– </a:t>
            </a:r>
            <a:r>
              <a:rPr lang="ru-RU" sz="2000"/>
              <a:t>впереди, вдоль, внутри, возле вокруг, мимо, напротив, около, посреди, после, навстречу, прежде, подобно, согласно, вплоть до, рядом с, независимо от</a:t>
            </a:r>
          </a:p>
          <a:p>
            <a:r>
              <a:rPr lang="ru-RU" sz="2000" u="sng"/>
              <a:t>ОТЫМЕННЫЕ </a:t>
            </a:r>
            <a:r>
              <a:rPr lang="ru-RU" sz="2000"/>
              <a:t>– посредством, путем, вследствие, в течение, в продолжение, во время, в силу, за исключением, по причине, ввиду, в виде, насчет, наподобие, в деле, с целью, в сторону, со стороны, по причине, по поводу, по случаю,  в отношении, в области, по части, в смысле, в деле, по линии, в направлении, в связи с, по направлению к, в отличие от</a:t>
            </a:r>
          </a:p>
          <a:p>
            <a:r>
              <a:rPr lang="ru-RU" sz="2000" u="sng"/>
              <a:t>ОТГЛАГОЛЬНЫЕ</a:t>
            </a:r>
            <a:r>
              <a:rPr lang="ru-RU" sz="2000"/>
              <a:t> – благодаря, включая, исключая, спустя, судя по, начиная с , несмотря на, невзирая на, не считая</a:t>
            </a:r>
            <a:endParaRPr lang="ru-RU" sz="2000" u="sng"/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Monotype Corsiva" pitchFamily="66" charset="0"/>
              </a:rPr>
              <a:t>Найдите предлоги, последовательно их выпишите, определите их происхождение.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    </a:t>
            </a:r>
            <a:r>
              <a:rPr lang="ru-RU" sz="2800"/>
              <a:t>Я стоял на вершине пологого холма; передо мной то золотым, то посеребренным морем раскинулась и пестрела спелая рожь.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   Но не бегало зыби по этому морю; не струился душный воздух: назревала гроза великая.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    Около меня солнце еще светило горячо и тускло; но там, за рожью, не слишком далеко, темно-синяя туча лежала грузной громадой на целой половине небосклона.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latin typeface="Monotype Corsiva" pitchFamily="66" charset="0"/>
              </a:rPr>
              <a:t>Подберите подходящие по смыслу предлоги и вставьте их в данный текст. Текст запишите.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/>
              <a:t>…Моросил холодный осенний дождь. Мы ехали (…) шоссе. Справа (…) нас был лес. Впереди виднелся силуэт только что отбитого (…) фашистов города. Водитель остановил машину, чтобы набрать (…) канаве воды. И тут мы увидели вышедшую (…) леса группу людей. По мере их продвижения мы поняли, что это были дети, которые тащили небольшую тележку. (…) ними были две собаки, коза.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   Выйдя (…) шоссе (…) нас, ребята стали что-то вытаскивать (…) корзинки. Затем двое мальчиков встали рядом (…) поднятыми вверх руками. И (…) команде выпустили голубей. Сначала птицы нерешительно кружились (…) детьми, но те подняли такой свист и улюлюканье, что пернатые стали набирать высоту и полетели (…) разрушенному городу…</a:t>
            </a:r>
          </a:p>
        </p:txBody>
      </p:sp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3200">
                <a:latin typeface="Monotype Corsiva" pitchFamily="66" charset="0"/>
              </a:rPr>
              <a:t>По данным иллюстрациям составьте 4 предложения, используя производные предлоги. </a:t>
            </a:r>
          </a:p>
        </p:txBody>
      </p:sp>
      <p:pic>
        <p:nvPicPr>
          <p:cNvPr id="19467" name="Picture 11" descr="2SCH15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00200"/>
            <a:ext cx="2438400" cy="2133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 descr="ASOB01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191000"/>
            <a:ext cx="2590800" cy="2251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9" name="Picture 13" descr="KIDS03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2590800" cy="2057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0" name="Picture 14" descr="CURIOU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4191000"/>
            <a:ext cx="2590800" cy="2133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114</TotalTime>
  <Words>450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Wingdings</vt:lpstr>
      <vt:lpstr>Monotype Corsiva</vt:lpstr>
      <vt:lpstr>Круги</vt:lpstr>
      <vt:lpstr>ПРЕДЛОГИ</vt:lpstr>
      <vt:lpstr>РОЛЬ ПРЕДЛОГОВ</vt:lpstr>
      <vt:lpstr>Направился к бухте - Вышел из бухты - Я думаю о той бухте. - В бухте начался шторм. -В продолжение всего шторма корабли не могли выйти из бухты.</vt:lpstr>
      <vt:lpstr>По происхождению предлоги делятся на :</vt:lpstr>
      <vt:lpstr>По происхождению производные предлоги делятся на:</vt:lpstr>
      <vt:lpstr>Найдите предлоги, последовательно их выпишите, определите их происхождение.</vt:lpstr>
      <vt:lpstr>Подберите подходящие по смыслу предлоги и вставьте их в данный текст. Текст запишите.</vt:lpstr>
      <vt:lpstr>По данным иллюстрациям составьте 4 предложения, используя производные предлоги.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НТР</dc:creator>
  <cp:lastModifiedBy>НТР</cp:lastModifiedBy>
  <cp:revision>3</cp:revision>
  <cp:lastPrinted>1601-01-01T00:00:00Z</cp:lastPrinted>
  <dcterms:created xsi:type="dcterms:W3CDTF">1601-01-01T00:00:00Z</dcterms:created>
  <dcterms:modified xsi:type="dcterms:W3CDTF">2013-02-18T17:22:04Z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