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3" r:id="rId4"/>
    <p:sldId id="258" r:id="rId5"/>
    <p:sldId id="277" r:id="rId6"/>
    <p:sldId id="307" r:id="rId7"/>
    <p:sldId id="272" r:id="rId8"/>
    <p:sldId id="270" r:id="rId9"/>
    <p:sldId id="268" r:id="rId10"/>
    <p:sldId id="282" r:id="rId11"/>
    <p:sldId id="283" r:id="rId12"/>
    <p:sldId id="264" r:id="rId13"/>
    <p:sldId id="259" r:id="rId14"/>
    <p:sldId id="266" r:id="rId15"/>
    <p:sldId id="260" r:id="rId16"/>
    <p:sldId id="308" r:id="rId17"/>
    <p:sldId id="291" r:id="rId18"/>
    <p:sldId id="285" r:id="rId19"/>
    <p:sldId id="286" r:id="rId20"/>
    <p:sldId id="305" r:id="rId21"/>
    <p:sldId id="294" r:id="rId22"/>
    <p:sldId id="295" r:id="rId23"/>
    <p:sldId id="301" r:id="rId24"/>
    <p:sldId id="302" r:id="rId25"/>
    <p:sldId id="303" r:id="rId26"/>
    <p:sldId id="298" r:id="rId27"/>
    <p:sldId id="300" r:id="rId28"/>
    <p:sldId id="299" r:id="rId29"/>
    <p:sldId id="288" r:id="rId30"/>
    <p:sldId id="296" r:id="rId31"/>
    <p:sldId id="297" r:id="rId32"/>
    <p:sldId id="304" r:id="rId33"/>
    <p:sldId id="306" r:id="rId34"/>
    <p:sldId id="274" r:id="rId35"/>
    <p:sldId id="290" r:id="rId36"/>
    <p:sldId id="276" r:id="rId37"/>
    <p:sldId id="273" r:id="rId38"/>
    <p:sldId id="265" r:id="rId39"/>
    <p:sldId id="292" r:id="rId40"/>
    <p:sldId id="293" r:id="rId41"/>
    <p:sldId id="267" r:id="rId42"/>
    <p:sldId id="317" r:id="rId43"/>
    <p:sldId id="312" r:id="rId44"/>
    <p:sldId id="311" r:id="rId45"/>
    <p:sldId id="313" r:id="rId46"/>
    <p:sldId id="316" r:id="rId47"/>
    <p:sldId id="314" r:id="rId48"/>
    <p:sldId id="315" r:id="rId49"/>
    <p:sldId id="309" r:id="rId50"/>
    <p:sldId id="318" r:id="rId51"/>
    <p:sldId id="319" r:id="rId52"/>
    <p:sldId id="279" r:id="rId53"/>
    <p:sldId id="280" r:id="rId54"/>
    <p:sldId id="284" r:id="rId55"/>
    <p:sldId id="281" r:id="rId56"/>
    <p:sldId id="320" r:id="rId57"/>
    <p:sldId id="310" r:id="rId58"/>
    <p:sldId id="271" r:id="rId59"/>
    <p:sldId id="275" r:id="rId60"/>
    <p:sldId id="269" r:id="rId61"/>
    <p:sldId id="289" r:id="rId6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ib.pushkinskijdom.ru/Default.aspx?tabid=4869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E%D0%B3%D0%B0%D1%82%D1%8B%D1%80%D0%B8" TargetMode="External"/><Relationship Id="rId13" Type="http://schemas.openxmlformats.org/officeDocument/2006/relationships/hyperlink" Target="http://ru.wikipedia.org/wiki/%D0%9F%D0%BE%D0%B2%D0%B5%D1%81%D1%82%D1%8C_%D0%BE_%D1%80%D0%B0%D0%B7%D0%BE%D1%80%D0%B5%D0%BD%D0%B8%D0%B8_%D0%A0%D1%8F%D0%B7%D0%B0%D0%BD%D0%B8_%D0%91%D0%B0%D1%82%D1%8B%D0%B5%D0%BC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ru.wikipedia.org/wiki/%D0%92%D0%BE%D0%B5%D0%B2%D0%BE%D0%B4%D0%B0" TargetMode="External"/><Relationship Id="rId12" Type="http://schemas.openxmlformats.org/officeDocument/2006/relationships/hyperlink" Target="http://ru.wikipedia.org/wiki/%D0%91%D0%B0%D1%82%D1%8B%D0%B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1%D0%BE%D1%8F%D1%80%D0%B8%D0%BD" TargetMode="External"/><Relationship Id="rId11" Type="http://schemas.openxmlformats.org/officeDocument/2006/relationships/hyperlink" Target="http://ru.wikipedia.org/wiki/XIII_%D0%B2%D0%B5%D0%BA" TargetMode="External"/><Relationship Id="rId5" Type="http://schemas.openxmlformats.org/officeDocument/2006/relationships/hyperlink" Target="http://ru.wikipedia.org/wiki/1238" TargetMode="External"/><Relationship Id="rId10" Type="http://schemas.openxmlformats.org/officeDocument/2006/relationships/hyperlink" Target="http://ru.wikipedia.org/wiki/%D0%A1%D0%BA%D0%B0%D0%B7%D0%B0%D0%BD%D0%B8%D0%B5" TargetMode="External"/><Relationship Id="rId4" Type="http://schemas.openxmlformats.org/officeDocument/2006/relationships/hyperlink" Target="http://ru.wikipedia.org/wiki/1200" TargetMode="External"/><Relationship Id="rId9" Type="http://schemas.openxmlformats.org/officeDocument/2006/relationships/hyperlink" Target="http://ru.wikipedia.org/wiki/%D0%A0%D1%8F%D0%B7%D0%B0%D0%BD%D1%8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shkinskijdom.ru/Default.aspx?tabid=4956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Marika\Downloads\&#1052;&#1091;&#1079;&#1099;&#1082;&#1072;\Nevskyi_0.mp3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shkinskijdom.ru/Default.aspx?tabid=4962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_WORK\&#1052;&#1072;&#1084;&#1072;\Nevskyi_2.mp3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shkinskijdom.ru/Default.aspx?tabid=4989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337_%D0%B3%D0%BE%D0%B4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8%D1%81%D1%81%D0%BD%D0%B5%D1%80,_%D0%AD%D1%80%D0%BD%D0%B5%D1%81%D1%82_%D0%AD%D1%80%D0%BD%D0%B5%D1%81%D1%82%D0%BE%D0%B2%D0%B8%D1%87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ru.wikipedia.org/wiki/1713_%D0%B3%D0%BE%D0%B4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051_%D0%B3%D0%BE%D0%B4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05" TargetMode="External"/><Relationship Id="rId2" Type="http://schemas.openxmlformats.org/officeDocument/2006/relationships/hyperlink" Target="http://ru.wikipedia.org/wiki/%D0%92%D0%B5%D1%80%D0%B5%D1%89%D0%B0%D0%B3%D0%B8%D0%BD,_%D0%92%D0%B0%D1%81%D0%B8%D0%BB%D0%B8%D0%B9_%D0%92%D0%B0%D1%81%D0%B8%D0%BB%D1%8C%D0%B5%D0%B2%D0%B8%D1%8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Gabriola" pitchFamily="82" charset="0"/>
                <a:cs typeface="DilleniaUPC" pitchFamily="18" charset="-34"/>
              </a:rPr>
              <a:t>Древняя Русь </a:t>
            </a:r>
            <a:br>
              <a:rPr lang="ru-RU" sz="9600" b="1" dirty="0" smtClean="0">
                <a:solidFill>
                  <a:srgbClr val="C00000"/>
                </a:solidFill>
                <a:latin typeface="Gabriola" pitchFamily="82" charset="0"/>
                <a:cs typeface="DilleniaUPC" pitchFamily="18" charset="-34"/>
              </a:rPr>
            </a:br>
            <a:r>
              <a:rPr lang="ru-RU" sz="9600" b="1" dirty="0" smtClean="0">
                <a:solidFill>
                  <a:srgbClr val="C00000"/>
                </a:solidFill>
                <a:latin typeface="Gabriola" pitchFamily="82" charset="0"/>
                <a:cs typeface="DilleniaUPC" pitchFamily="18" charset="-34"/>
              </a:rPr>
              <a:t>в искусстве</a:t>
            </a:r>
            <a:endParaRPr lang="ru-RU" sz="9600" b="1" dirty="0">
              <a:solidFill>
                <a:srgbClr val="C00000"/>
              </a:solidFill>
              <a:latin typeface="Gabriola" pitchFamily="82" charset="0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6294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>
            <a:noAutofit/>
          </a:bodyPr>
          <a:lstStyle/>
          <a:p>
            <a:pPr algn="just"/>
            <a:r>
              <a:rPr lang="ru-RU" sz="1800" b="1" spc="300" dirty="0">
                <a:latin typeface="Gabriola" pitchFamily="82" charset="0"/>
              </a:rPr>
              <a:t>И </a:t>
            </a:r>
            <a:r>
              <a:rPr lang="ru-RU" sz="1800" b="1" spc="300" dirty="0" err="1">
                <a:latin typeface="Gabriola" pitchFamily="82" charset="0"/>
              </a:rPr>
              <a:t>живяше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Олегъ</a:t>
            </a:r>
            <a:r>
              <a:rPr lang="ru-RU" sz="1800" b="1" spc="300" dirty="0">
                <a:latin typeface="Gabriola" pitchFamily="82" charset="0"/>
              </a:rPr>
              <a:t>, </a:t>
            </a:r>
            <a:r>
              <a:rPr lang="ru-RU" sz="1800" b="1" spc="300" dirty="0" err="1">
                <a:latin typeface="Gabriola" pitchFamily="82" charset="0"/>
              </a:rPr>
              <a:t>миръ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имѣя къ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всѣмъ странамъ</a:t>
            </a:r>
            <a:r>
              <a:rPr lang="ru-RU" sz="1800" b="1" spc="300" dirty="0">
                <a:latin typeface="Gabriola" pitchFamily="82" charset="0"/>
              </a:rPr>
              <a:t>, княжа </a:t>
            </a:r>
            <a:r>
              <a:rPr lang="ru-RU" sz="1800" b="1" spc="300" dirty="0" err="1">
                <a:latin typeface="Gabriola" pitchFamily="82" charset="0"/>
              </a:rPr>
              <a:t>въ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Киевѣ</a:t>
            </a:r>
            <a:r>
              <a:rPr lang="ru-RU" sz="1800" b="1" spc="300" dirty="0">
                <a:latin typeface="Gabriola" pitchFamily="82" charset="0"/>
              </a:rPr>
              <a:t>. И </a:t>
            </a:r>
            <a:r>
              <a:rPr lang="ru-RU" sz="1800" b="1" spc="300" dirty="0" err="1">
                <a:latin typeface="Gabriola" pitchFamily="82" charset="0"/>
              </a:rPr>
              <a:t>приспѣ </a:t>
            </a:r>
            <a:r>
              <a:rPr lang="ru-RU" sz="1800" b="1" spc="300" dirty="0">
                <a:latin typeface="Gabriola" pitchFamily="82" charset="0"/>
              </a:rPr>
              <a:t>осень, и помяну </a:t>
            </a:r>
            <a:r>
              <a:rPr lang="ru-RU" sz="1800" b="1" spc="300" dirty="0" err="1">
                <a:latin typeface="Gabriola" pitchFamily="82" charset="0"/>
              </a:rPr>
              <a:t>Олегъ</a:t>
            </a:r>
            <a:r>
              <a:rPr lang="ru-RU" sz="1800" b="1" spc="300" dirty="0">
                <a:latin typeface="Gabriola" pitchFamily="82" charset="0"/>
              </a:rPr>
              <a:t> конь свой, иже </a:t>
            </a:r>
            <a:r>
              <a:rPr lang="ru-RU" sz="1800" b="1" spc="300" dirty="0" err="1">
                <a:latin typeface="Gabriola" pitchFamily="82" charset="0"/>
              </a:rPr>
              <a:t>бѣ поставилъ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кормити</a:t>
            </a:r>
            <a:r>
              <a:rPr lang="ru-RU" sz="1800" b="1" spc="300" dirty="0">
                <a:latin typeface="Gabriola" pitchFamily="82" charset="0"/>
              </a:rPr>
              <a:t>, не </a:t>
            </a:r>
            <a:r>
              <a:rPr lang="ru-RU" sz="1800" b="1" spc="300" dirty="0" err="1">
                <a:latin typeface="Gabriola" pitchFamily="82" charset="0"/>
              </a:rPr>
              <a:t>всѣдати </a:t>
            </a:r>
            <a:r>
              <a:rPr lang="ru-RU" sz="1800" b="1" spc="300" dirty="0">
                <a:latin typeface="Gabriola" pitchFamily="82" charset="0"/>
              </a:rPr>
              <a:t>на </a:t>
            </a:r>
            <a:r>
              <a:rPr lang="ru-RU" sz="1800" b="1" spc="300" dirty="0" err="1">
                <a:latin typeface="Gabriola" pitchFamily="82" charset="0"/>
              </a:rPr>
              <a:t>нь</a:t>
            </a:r>
            <a:r>
              <a:rPr lang="ru-RU" sz="1800" b="1" spc="300" dirty="0">
                <a:latin typeface="Gabriola" pitchFamily="82" charset="0"/>
              </a:rPr>
              <a:t>. </a:t>
            </a:r>
            <a:r>
              <a:rPr lang="ru-RU" sz="1800" b="1" spc="300" dirty="0" err="1">
                <a:latin typeface="Gabriola" pitchFamily="82" charset="0"/>
              </a:rPr>
              <a:t>Бѣ бо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преже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въпрошалъ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волъхвовъ</a:t>
            </a:r>
            <a:r>
              <a:rPr lang="ru-RU" sz="1800" b="1" spc="300" dirty="0">
                <a:latin typeface="Gabriola" pitchFamily="82" charset="0"/>
              </a:rPr>
              <a:t> </a:t>
            </a:r>
            <a:r>
              <a:rPr lang="ru-RU" sz="1800" b="1" i="1" spc="300" dirty="0">
                <a:latin typeface="Gabriola" pitchFamily="82" charset="0"/>
              </a:rPr>
              <a:t>и</a:t>
            </a:r>
            <a:r>
              <a:rPr lang="ru-RU" sz="1800" b="1" spc="300" dirty="0">
                <a:latin typeface="Gabriola" pitchFamily="82" charset="0"/>
              </a:rPr>
              <a:t> </a:t>
            </a:r>
            <a:r>
              <a:rPr lang="ru-RU" sz="1800" b="1" spc="300" dirty="0" err="1">
                <a:latin typeface="Gabriola" pitchFamily="82" charset="0"/>
              </a:rPr>
              <a:t>кудесникъ</a:t>
            </a:r>
            <a:r>
              <a:rPr lang="ru-RU" sz="1800" b="1" spc="300" dirty="0">
                <a:latin typeface="Gabriola" pitchFamily="82" charset="0"/>
              </a:rPr>
              <a:t>: «От чего ми есть </a:t>
            </a:r>
            <a:r>
              <a:rPr lang="ru-RU" sz="1800" b="1" spc="300" dirty="0" err="1">
                <a:latin typeface="Gabriola" pitchFamily="82" charset="0"/>
              </a:rPr>
              <a:t>умьрети</a:t>
            </a:r>
            <a:r>
              <a:rPr lang="ru-RU" sz="1800" b="1" spc="300" dirty="0">
                <a:latin typeface="Gabriola" pitchFamily="82" charset="0"/>
              </a:rPr>
              <a:t>?». И </a:t>
            </a:r>
            <a:r>
              <a:rPr lang="ru-RU" sz="1800" b="1" spc="300" dirty="0" err="1">
                <a:latin typeface="Gabriola" pitchFamily="82" charset="0"/>
              </a:rPr>
              <a:t>рече</a:t>
            </a:r>
            <a:r>
              <a:rPr lang="ru-RU" sz="1800" b="1" spc="300" dirty="0">
                <a:latin typeface="Gabriola" pitchFamily="82" charset="0"/>
              </a:rPr>
              <a:t> ему </a:t>
            </a:r>
            <a:r>
              <a:rPr lang="ru-RU" sz="1800" b="1" spc="300" dirty="0" err="1">
                <a:latin typeface="Gabriola" pitchFamily="82" charset="0"/>
              </a:rPr>
              <a:t>одинъ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кудесникъ</a:t>
            </a:r>
            <a:r>
              <a:rPr lang="ru-RU" sz="1800" b="1" spc="300" dirty="0">
                <a:latin typeface="Gabriola" pitchFamily="82" charset="0"/>
              </a:rPr>
              <a:t>:</a:t>
            </a:r>
            <a:r>
              <a:rPr lang="ru-RU" sz="1800" b="1" u="sng" spc="300" dirty="0">
                <a:latin typeface="Gabriola" pitchFamily="82" charset="0"/>
                <a:hlinkClick r:id="rId2"/>
              </a:rPr>
              <a:t>[103]</a:t>
            </a:r>
            <a:r>
              <a:rPr lang="ru-RU" sz="1800" b="1" spc="300" dirty="0">
                <a:latin typeface="Gabriola" pitchFamily="82" charset="0"/>
              </a:rPr>
              <a:t> «</a:t>
            </a:r>
            <a:r>
              <a:rPr lang="ru-RU" sz="1800" b="1" spc="300" dirty="0" err="1">
                <a:latin typeface="Gabriola" pitchFamily="82" charset="0"/>
              </a:rPr>
              <a:t>Княже</a:t>
            </a:r>
            <a:r>
              <a:rPr lang="ru-RU" sz="1800" b="1" spc="300" dirty="0">
                <a:latin typeface="Gabriola" pitchFamily="82" charset="0"/>
              </a:rPr>
              <a:t>! Конь, </a:t>
            </a:r>
            <a:r>
              <a:rPr lang="ru-RU" sz="1800" b="1" spc="300" dirty="0" err="1">
                <a:latin typeface="Gabriola" pitchFamily="82" charset="0"/>
              </a:rPr>
              <a:t>егоже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любиши</a:t>
            </a:r>
            <a:r>
              <a:rPr lang="ru-RU" sz="1800" b="1" spc="300" dirty="0">
                <a:latin typeface="Gabriola" pitchFamily="82" charset="0"/>
              </a:rPr>
              <a:t> и </a:t>
            </a:r>
            <a:r>
              <a:rPr lang="ru-RU" sz="1800" b="1" spc="300" dirty="0" err="1">
                <a:latin typeface="Gabriola" pitchFamily="82" charset="0"/>
              </a:rPr>
              <a:t>ѣздиши </a:t>
            </a:r>
            <a:r>
              <a:rPr lang="ru-RU" sz="1800" b="1" spc="300" dirty="0">
                <a:latin typeface="Gabriola" pitchFamily="82" charset="0"/>
              </a:rPr>
              <a:t>на </a:t>
            </a:r>
            <a:r>
              <a:rPr lang="ru-RU" sz="1800" b="1" spc="300" dirty="0" err="1">
                <a:latin typeface="Gabriola" pitchFamily="82" charset="0"/>
              </a:rPr>
              <a:t>немъ</a:t>
            </a:r>
            <a:r>
              <a:rPr lang="ru-RU" sz="1800" b="1" spc="300" dirty="0">
                <a:latin typeface="Gabriola" pitchFamily="82" charset="0"/>
              </a:rPr>
              <a:t>, от того </a:t>
            </a:r>
            <a:r>
              <a:rPr lang="ru-RU" sz="1800" b="1" spc="300" dirty="0" err="1">
                <a:latin typeface="Gabriola" pitchFamily="82" charset="0"/>
              </a:rPr>
              <a:t>ти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умрети</a:t>
            </a:r>
            <a:r>
              <a:rPr lang="ru-RU" sz="1800" b="1" spc="300" dirty="0">
                <a:latin typeface="Gabriola" pitchFamily="82" charset="0"/>
              </a:rPr>
              <a:t>». </a:t>
            </a:r>
            <a:r>
              <a:rPr lang="ru-RU" sz="1800" b="1" spc="300" dirty="0" err="1">
                <a:latin typeface="Gabriola" pitchFamily="82" charset="0"/>
              </a:rPr>
              <a:t>Олегъ</a:t>
            </a:r>
            <a:r>
              <a:rPr lang="ru-RU" sz="1800" b="1" spc="300" dirty="0">
                <a:latin typeface="Gabriola" pitchFamily="82" charset="0"/>
              </a:rPr>
              <a:t> же </a:t>
            </a:r>
            <a:r>
              <a:rPr lang="ru-RU" sz="1800" b="1" spc="300" dirty="0" err="1">
                <a:latin typeface="Gabriola" pitchFamily="82" charset="0"/>
              </a:rPr>
              <a:t>приимъ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въ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умѣ</a:t>
            </a:r>
            <a:r>
              <a:rPr lang="ru-RU" sz="1800" b="1" spc="300" dirty="0">
                <a:latin typeface="Gabriola" pitchFamily="82" charset="0"/>
              </a:rPr>
              <a:t>, си </a:t>
            </a:r>
            <a:r>
              <a:rPr lang="ru-RU" sz="1800" b="1" spc="300" dirty="0" err="1">
                <a:latin typeface="Gabriola" pitchFamily="82" charset="0"/>
              </a:rPr>
              <a:t>рече</a:t>
            </a:r>
            <a:r>
              <a:rPr lang="ru-RU" sz="1800" b="1" spc="300" dirty="0">
                <a:latin typeface="Gabriola" pitchFamily="82" charset="0"/>
              </a:rPr>
              <a:t>: «Николи же </a:t>
            </a:r>
            <a:r>
              <a:rPr lang="ru-RU" sz="1800" b="1" spc="300" dirty="0" err="1">
                <a:latin typeface="Gabriola" pitchFamily="82" charset="0"/>
              </a:rPr>
              <a:t>всяду</a:t>
            </a:r>
            <a:r>
              <a:rPr lang="ru-RU" sz="1800" b="1" spc="300" dirty="0">
                <a:latin typeface="Gabriola" pitchFamily="82" charset="0"/>
              </a:rPr>
              <a:t> на конь, ни </a:t>
            </a:r>
            <a:r>
              <a:rPr lang="ru-RU" sz="1800" b="1" spc="300" dirty="0" err="1">
                <a:latin typeface="Gabriola" pitchFamily="82" charset="0"/>
              </a:rPr>
              <a:t>вижю</a:t>
            </a:r>
            <a:r>
              <a:rPr lang="ru-RU" sz="1800" b="1" spc="300" dirty="0">
                <a:latin typeface="Gabriola" pitchFamily="82" charset="0"/>
              </a:rPr>
              <a:t> его боле того». И </a:t>
            </a:r>
            <a:r>
              <a:rPr lang="ru-RU" sz="1800" b="1" spc="300" dirty="0" err="1">
                <a:latin typeface="Gabriola" pitchFamily="82" charset="0"/>
              </a:rPr>
              <a:t>повѣлѣ кормити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и</a:t>
            </a:r>
            <a:r>
              <a:rPr lang="ru-RU" sz="1800" b="1" spc="300" dirty="0">
                <a:latin typeface="Gabriola" pitchFamily="82" charset="0"/>
              </a:rPr>
              <a:t>́ </a:t>
            </a:r>
            <a:r>
              <a:rPr lang="ru-RU" sz="1800" b="1" spc="300" dirty="0" err="1">
                <a:latin typeface="Gabriola" pitchFamily="82" charset="0"/>
              </a:rPr>
              <a:t>и</a:t>
            </a:r>
            <a:r>
              <a:rPr lang="ru-RU" sz="1800" b="1" spc="300" dirty="0">
                <a:latin typeface="Gabriola" pitchFamily="82" charset="0"/>
              </a:rPr>
              <a:t> не </a:t>
            </a:r>
            <a:r>
              <a:rPr lang="ru-RU" sz="1800" b="1" spc="300" dirty="0" err="1">
                <a:latin typeface="Gabriola" pitchFamily="82" charset="0"/>
              </a:rPr>
              <a:t>водити</a:t>
            </a:r>
            <a:r>
              <a:rPr lang="ru-RU" sz="1800" b="1" spc="300" dirty="0">
                <a:latin typeface="Gabriola" pitchFamily="82" charset="0"/>
              </a:rPr>
              <a:t> его к нему, и </a:t>
            </a:r>
            <a:r>
              <a:rPr lang="ru-RU" sz="1800" b="1" spc="300" dirty="0" err="1">
                <a:latin typeface="Gabriola" pitchFamily="82" charset="0"/>
              </a:rPr>
              <a:t>пребывъ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нѣколко лѣтъ </a:t>
            </a:r>
            <a:r>
              <a:rPr lang="ru-RU" sz="1800" b="1" spc="300" dirty="0">
                <a:latin typeface="Gabriola" pitchFamily="82" charset="0"/>
              </a:rPr>
              <a:t>не </a:t>
            </a:r>
            <a:r>
              <a:rPr lang="ru-RU" sz="1800" b="1" spc="300" dirty="0" err="1">
                <a:latin typeface="Gabriola" pitchFamily="82" charset="0"/>
              </a:rPr>
              <a:t>дѣя </a:t>
            </a:r>
            <a:r>
              <a:rPr lang="ru-RU" sz="1800" b="1" spc="300" dirty="0">
                <a:latin typeface="Gabriola" pitchFamily="82" charset="0"/>
              </a:rPr>
              <a:t>его, </a:t>
            </a:r>
            <a:r>
              <a:rPr lang="ru-RU" sz="1800" b="1" spc="300" dirty="0" err="1">
                <a:latin typeface="Gabriola" pitchFamily="82" charset="0"/>
              </a:rPr>
              <a:t>дондеже</a:t>
            </a:r>
            <a:r>
              <a:rPr lang="ru-RU" sz="1800" b="1" spc="300" dirty="0">
                <a:latin typeface="Gabriola" pitchFamily="82" charset="0"/>
              </a:rPr>
              <a:t> и на </a:t>
            </a:r>
            <a:r>
              <a:rPr lang="ru-RU" sz="1800" b="1" spc="300" dirty="0" err="1">
                <a:latin typeface="Gabriola" pitchFamily="82" charset="0"/>
              </a:rPr>
              <a:t>грѣкы иде</a:t>
            </a:r>
            <a:r>
              <a:rPr lang="ru-RU" sz="1800" b="1" spc="300" dirty="0">
                <a:latin typeface="Gabriola" pitchFamily="82" charset="0"/>
              </a:rPr>
              <a:t>. И </a:t>
            </a:r>
            <a:r>
              <a:rPr lang="ru-RU" sz="1800" b="1" spc="300" dirty="0" err="1">
                <a:latin typeface="Gabriola" pitchFamily="82" charset="0"/>
              </a:rPr>
              <a:t>пришедшю</a:t>
            </a:r>
            <a:r>
              <a:rPr lang="ru-RU" sz="1800" b="1" spc="300" dirty="0">
                <a:latin typeface="Gabriola" pitchFamily="82" charset="0"/>
              </a:rPr>
              <a:t> ему </a:t>
            </a:r>
            <a:r>
              <a:rPr lang="ru-RU" sz="1800" b="1" spc="300" dirty="0" err="1">
                <a:latin typeface="Gabriola" pitchFamily="82" charset="0"/>
              </a:rPr>
              <a:t>къ</a:t>
            </a:r>
            <a:r>
              <a:rPr lang="ru-RU" sz="1800" b="1" spc="300" dirty="0">
                <a:latin typeface="Gabriola" pitchFamily="82" charset="0"/>
              </a:rPr>
              <a:t> Киеву и </a:t>
            </a:r>
            <a:r>
              <a:rPr lang="ru-RU" sz="1800" b="1" spc="300" dirty="0" err="1">
                <a:latin typeface="Gabriola" pitchFamily="82" charset="0"/>
              </a:rPr>
              <a:t>пребысть</a:t>
            </a:r>
            <a:r>
              <a:rPr lang="ru-RU" sz="1800" b="1" spc="300" dirty="0">
                <a:latin typeface="Gabriola" pitchFamily="82" charset="0"/>
              </a:rPr>
              <a:t> 4 </a:t>
            </a:r>
            <a:r>
              <a:rPr lang="ru-RU" sz="1800" b="1" spc="300" dirty="0" err="1">
                <a:latin typeface="Gabriola" pitchFamily="82" charset="0"/>
              </a:rPr>
              <a:t>лѣта</a:t>
            </a:r>
            <a:r>
              <a:rPr lang="ru-RU" sz="1800" b="1" spc="300" dirty="0">
                <a:latin typeface="Gabriola" pitchFamily="82" charset="0"/>
              </a:rPr>
              <a:t>, на 5 </a:t>
            </a:r>
            <a:r>
              <a:rPr lang="ru-RU" sz="1800" b="1" spc="300" dirty="0" err="1">
                <a:latin typeface="Gabriola" pitchFamily="82" charset="0"/>
              </a:rPr>
              <a:t>лѣто </a:t>
            </a:r>
            <a:r>
              <a:rPr lang="ru-RU" sz="1800" b="1" spc="300" dirty="0">
                <a:latin typeface="Gabriola" pitchFamily="82" charset="0"/>
              </a:rPr>
              <a:t>помяну конь свой, от негоже </a:t>
            </a:r>
            <a:r>
              <a:rPr lang="ru-RU" sz="1800" b="1" spc="300" dirty="0" err="1">
                <a:latin typeface="Gabriola" pitchFamily="82" charset="0"/>
              </a:rPr>
              <a:t>бяху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рекъли</a:t>
            </a:r>
            <a:r>
              <a:rPr lang="ru-RU" sz="1800" b="1" spc="300" dirty="0">
                <a:latin typeface="Gabriola" pitchFamily="82" charset="0"/>
              </a:rPr>
              <a:t> </a:t>
            </a:r>
            <a:r>
              <a:rPr lang="ru-RU" sz="1800" b="1" i="1" spc="300" dirty="0" err="1">
                <a:latin typeface="Gabriola" pitchFamily="82" charset="0"/>
              </a:rPr>
              <a:t>волъсви</a:t>
            </a:r>
            <a:r>
              <a:rPr lang="ru-RU" sz="1800" b="1" spc="300" dirty="0">
                <a:latin typeface="Gabriola" pitchFamily="82" charset="0"/>
              </a:rPr>
              <a:t> </a:t>
            </a:r>
            <a:r>
              <a:rPr lang="ru-RU" sz="1800" b="1" spc="300" dirty="0" err="1">
                <a:latin typeface="Gabriola" pitchFamily="82" charset="0"/>
              </a:rPr>
              <a:t>умрети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Ольгови</a:t>
            </a:r>
            <a:r>
              <a:rPr lang="ru-RU" sz="1800" b="1" spc="300" dirty="0">
                <a:latin typeface="Gabriola" pitchFamily="82" charset="0"/>
              </a:rPr>
              <a:t>. И </a:t>
            </a:r>
            <a:r>
              <a:rPr lang="ru-RU" sz="1800" b="1" spc="300" dirty="0" err="1">
                <a:latin typeface="Gabriola" pitchFamily="82" charset="0"/>
              </a:rPr>
              <a:t>призва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старѣйшину конюхомъ</a:t>
            </a:r>
            <a:r>
              <a:rPr lang="ru-RU" sz="1800" b="1" spc="300" dirty="0">
                <a:latin typeface="Gabriola" pitchFamily="82" charset="0"/>
              </a:rPr>
              <a:t>, </a:t>
            </a:r>
            <a:r>
              <a:rPr lang="ru-RU" sz="1800" b="1" spc="300" dirty="0" err="1">
                <a:latin typeface="Gabriola" pitchFamily="82" charset="0"/>
              </a:rPr>
              <a:t>ркя</a:t>
            </a:r>
            <a:r>
              <a:rPr lang="ru-RU" sz="1800" b="1" spc="300" dirty="0">
                <a:latin typeface="Gabriola" pitchFamily="82" charset="0"/>
              </a:rPr>
              <a:t>: «</a:t>
            </a:r>
            <a:r>
              <a:rPr lang="ru-RU" sz="1800" b="1" spc="300" dirty="0" err="1">
                <a:latin typeface="Gabriola" pitchFamily="82" charset="0"/>
              </a:rPr>
              <a:t>Кде</a:t>
            </a:r>
            <a:r>
              <a:rPr lang="ru-RU" sz="1800" b="1" spc="300" dirty="0">
                <a:latin typeface="Gabriola" pitchFamily="82" charset="0"/>
              </a:rPr>
              <a:t> есть конь мой, </a:t>
            </a:r>
            <a:r>
              <a:rPr lang="ru-RU" sz="1800" b="1" spc="300" dirty="0" err="1">
                <a:latin typeface="Gabriola" pitchFamily="82" charset="0"/>
              </a:rPr>
              <a:t>егоже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бѣхъ поставилъ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кормити</a:t>
            </a:r>
            <a:r>
              <a:rPr lang="ru-RU" sz="1800" b="1" spc="300" dirty="0">
                <a:latin typeface="Gabriola" pitchFamily="82" charset="0"/>
              </a:rPr>
              <a:t> и блюсти его?». </a:t>
            </a:r>
            <a:r>
              <a:rPr lang="ru-RU" sz="1800" b="1" spc="300" dirty="0" err="1">
                <a:latin typeface="Gabriola" pitchFamily="82" charset="0"/>
              </a:rPr>
              <a:t>Онъ</a:t>
            </a:r>
            <a:r>
              <a:rPr lang="ru-RU" sz="1800" b="1" spc="300" dirty="0">
                <a:latin typeface="Gabriola" pitchFamily="82" charset="0"/>
              </a:rPr>
              <a:t> же </a:t>
            </a:r>
            <a:r>
              <a:rPr lang="ru-RU" sz="1800" b="1" spc="300" dirty="0" err="1">
                <a:latin typeface="Gabriola" pitchFamily="82" charset="0"/>
              </a:rPr>
              <a:t>рече</a:t>
            </a:r>
            <a:r>
              <a:rPr lang="ru-RU" sz="1800" b="1" spc="300" dirty="0">
                <a:latin typeface="Gabriola" pitchFamily="82" charset="0"/>
              </a:rPr>
              <a:t>: «</a:t>
            </a:r>
            <a:r>
              <a:rPr lang="ru-RU" sz="1800" b="1" spc="300" dirty="0" err="1">
                <a:latin typeface="Gabriola" pitchFamily="82" charset="0"/>
              </a:rPr>
              <a:t>Умерлъ</a:t>
            </a:r>
            <a:r>
              <a:rPr lang="ru-RU" sz="1800" b="1" spc="300" dirty="0">
                <a:latin typeface="Gabriola" pitchFamily="82" charset="0"/>
              </a:rPr>
              <a:t> есть». </a:t>
            </a:r>
            <a:r>
              <a:rPr lang="ru-RU" sz="1800" b="1" spc="300" dirty="0" err="1">
                <a:latin typeface="Gabriola" pitchFamily="82" charset="0"/>
              </a:rPr>
              <a:t>Олегъ</a:t>
            </a:r>
            <a:r>
              <a:rPr lang="ru-RU" sz="1800" b="1" spc="300" dirty="0">
                <a:latin typeface="Gabriola" pitchFamily="82" charset="0"/>
              </a:rPr>
              <a:t> же </a:t>
            </a:r>
            <a:r>
              <a:rPr lang="ru-RU" sz="1800" b="1" spc="300" dirty="0" err="1">
                <a:latin typeface="Gabriola" pitchFamily="82" charset="0"/>
              </a:rPr>
              <a:t>посмѣяся </a:t>
            </a:r>
            <a:r>
              <a:rPr lang="ru-RU" sz="1800" b="1" spc="300" dirty="0">
                <a:latin typeface="Gabriola" pitchFamily="82" charset="0"/>
              </a:rPr>
              <a:t>и укори кудесника, </a:t>
            </a:r>
            <a:r>
              <a:rPr lang="ru-RU" sz="1800" b="1" spc="300" dirty="0" err="1">
                <a:latin typeface="Gabriola" pitchFamily="82" charset="0"/>
              </a:rPr>
              <a:t>ркя</a:t>
            </a:r>
            <a:r>
              <a:rPr lang="ru-RU" sz="1800" b="1" spc="300" dirty="0">
                <a:latin typeface="Gabriola" pitchFamily="82" charset="0"/>
              </a:rPr>
              <a:t>: «То </a:t>
            </a:r>
            <a:r>
              <a:rPr lang="ru-RU" sz="1800" b="1" spc="300" dirty="0" err="1">
                <a:latin typeface="Gabriola" pitchFamily="82" charset="0"/>
              </a:rPr>
              <a:t>ть</a:t>
            </a:r>
            <a:r>
              <a:rPr lang="ru-RU" sz="1800" b="1" spc="300" dirty="0">
                <a:latin typeface="Gabriola" pitchFamily="82" charset="0"/>
              </a:rPr>
              <a:t> неправо </a:t>
            </a:r>
            <a:r>
              <a:rPr lang="ru-RU" sz="1800" b="1" spc="300" dirty="0" err="1">
                <a:latin typeface="Gabriola" pitchFamily="82" charset="0"/>
              </a:rPr>
              <a:t>молвять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волъсви</a:t>
            </a:r>
            <a:r>
              <a:rPr lang="ru-RU" sz="1800" b="1" spc="300" dirty="0">
                <a:latin typeface="Gabriola" pitchFamily="82" charset="0"/>
              </a:rPr>
              <a:t>, но все то </a:t>
            </a:r>
            <a:r>
              <a:rPr lang="ru-RU" sz="1800" b="1" spc="300" dirty="0" err="1">
                <a:latin typeface="Gabriola" pitchFamily="82" charset="0"/>
              </a:rPr>
              <a:t>лъжа</a:t>
            </a:r>
            <a:r>
              <a:rPr lang="ru-RU" sz="1800" b="1" spc="300" dirty="0">
                <a:latin typeface="Gabriola" pitchFamily="82" charset="0"/>
              </a:rPr>
              <a:t> есть: конь </a:t>
            </a:r>
            <a:r>
              <a:rPr lang="ru-RU" sz="1800" b="1" spc="300" dirty="0" err="1">
                <a:latin typeface="Gabriola" pitchFamily="82" charset="0"/>
              </a:rPr>
              <a:t>умерлъ</a:t>
            </a:r>
            <a:r>
              <a:rPr lang="ru-RU" sz="1800" b="1" spc="300" dirty="0">
                <a:latin typeface="Gabriola" pitchFamily="82" charset="0"/>
              </a:rPr>
              <a:t>, а я </a:t>
            </a:r>
            <a:r>
              <a:rPr lang="ru-RU" sz="1800" b="1" spc="300" dirty="0" err="1">
                <a:latin typeface="Gabriola" pitchFamily="82" charset="0"/>
              </a:rPr>
              <a:t>живъ</a:t>
            </a:r>
            <a:r>
              <a:rPr lang="ru-RU" sz="1800" b="1" spc="300" dirty="0">
                <a:latin typeface="Gabriola" pitchFamily="82" charset="0"/>
              </a:rPr>
              <a:t>». И </a:t>
            </a:r>
            <a:r>
              <a:rPr lang="ru-RU" sz="1800" b="1" spc="300" dirty="0" err="1">
                <a:latin typeface="Gabriola" pitchFamily="82" charset="0"/>
              </a:rPr>
              <a:t>повелѣ осѣдлати </a:t>
            </a:r>
            <a:r>
              <a:rPr lang="ru-RU" sz="1800" b="1" spc="300" dirty="0">
                <a:latin typeface="Gabriola" pitchFamily="82" charset="0"/>
              </a:rPr>
              <a:t>конь: «Да </a:t>
            </a:r>
            <a:r>
              <a:rPr lang="ru-RU" sz="1800" b="1" spc="300" dirty="0" err="1">
                <a:latin typeface="Gabriola" pitchFamily="82" charset="0"/>
              </a:rPr>
              <a:t>ть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вижю</a:t>
            </a:r>
            <a:r>
              <a:rPr lang="ru-RU" sz="1800" b="1" spc="300" dirty="0">
                <a:latin typeface="Gabriola" pitchFamily="82" charset="0"/>
              </a:rPr>
              <a:t> кости его». И </a:t>
            </a:r>
            <a:r>
              <a:rPr lang="ru-RU" sz="1800" b="1" spc="300" dirty="0" err="1">
                <a:latin typeface="Gabriola" pitchFamily="82" charset="0"/>
              </a:rPr>
              <a:t>приѣха </a:t>
            </a:r>
            <a:r>
              <a:rPr lang="ru-RU" sz="1800" b="1" spc="300" dirty="0">
                <a:latin typeface="Gabriola" pitchFamily="82" charset="0"/>
              </a:rPr>
              <a:t>на </a:t>
            </a:r>
            <a:r>
              <a:rPr lang="ru-RU" sz="1800" b="1" spc="300" dirty="0" err="1">
                <a:latin typeface="Gabriola" pitchFamily="82" charset="0"/>
              </a:rPr>
              <a:t>мѣсто</a:t>
            </a:r>
            <a:r>
              <a:rPr lang="ru-RU" sz="1800" b="1" spc="300" dirty="0">
                <a:latin typeface="Gabriola" pitchFamily="82" charset="0"/>
              </a:rPr>
              <a:t>, </a:t>
            </a:r>
            <a:r>
              <a:rPr lang="ru-RU" sz="1800" b="1" spc="300" dirty="0" err="1">
                <a:latin typeface="Gabriola" pitchFamily="82" charset="0"/>
              </a:rPr>
              <a:t>идеже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бяху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лежаще</a:t>
            </a:r>
            <a:r>
              <a:rPr lang="ru-RU" sz="1800" b="1" spc="300" dirty="0">
                <a:latin typeface="Gabriola" pitchFamily="82" charset="0"/>
              </a:rPr>
              <a:t> кости его голы и </a:t>
            </a:r>
            <a:r>
              <a:rPr lang="ru-RU" sz="1800" b="1" spc="300" dirty="0" err="1">
                <a:latin typeface="Gabriola" pitchFamily="82" charset="0"/>
              </a:rPr>
              <a:t>лобъ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голъ</a:t>
            </a:r>
            <a:r>
              <a:rPr lang="ru-RU" sz="1800" b="1" spc="300" dirty="0">
                <a:latin typeface="Gabriola" pitchFamily="82" charset="0"/>
              </a:rPr>
              <a:t>, </a:t>
            </a:r>
            <a:r>
              <a:rPr lang="ru-RU" sz="1800" b="1" spc="300" dirty="0" err="1">
                <a:latin typeface="Gabriola" pitchFamily="82" charset="0"/>
              </a:rPr>
              <a:t>и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слѣзъ </a:t>
            </a:r>
            <a:r>
              <a:rPr lang="ru-RU" sz="1800" b="1" spc="300" dirty="0">
                <a:latin typeface="Gabriola" pitchFamily="82" charset="0"/>
              </a:rPr>
              <a:t>с коня, </a:t>
            </a:r>
            <a:r>
              <a:rPr lang="ru-RU" sz="1800" b="1" spc="300" dirty="0" err="1">
                <a:latin typeface="Gabriola" pitchFamily="82" charset="0"/>
              </a:rPr>
              <a:t>посмѣяся, ркя</a:t>
            </a:r>
            <a:r>
              <a:rPr lang="ru-RU" sz="1800" b="1" spc="300" dirty="0">
                <a:latin typeface="Gabriola" pitchFamily="82" charset="0"/>
              </a:rPr>
              <a:t>: «От сего ли </a:t>
            </a:r>
            <a:r>
              <a:rPr lang="ru-RU" sz="1800" b="1" spc="300" dirty="0" err="1">
                <a:latin typeface="Gabriola" pitchFamily="82" charset="0"/>
              </a:rPr>
              <a:t>лъба</a:t>
            </a:r>
            <a:r>
              <a:rPr lang="ru-RU" sz="1800" b="1" spc="300" dirty="0">
                <a:latin typeface="Gabriola" pitchFamily="82" charset="0"/>
              </a:rPr>
              <a:t> смерть </a:t>
            </a:r>
            <a:r>
              <a:rPr lang="ru-RU" sz="1800" b="1" spc="300" dirty="0" err="1">
                <a:latin typeface="Gabriola" pitchFamily="82" charset="0"/>
              </a:rPr>
              <a:t>мнѣ взяти</a:t>
            </a:r>
            <a:r>
              <a:rPr lang="ru-RU" sz="1800" b="1" spc="300" dirty="0">
                <a:latin typeface="Gabriola" pitchFamily="82" charset="0"/>
              </a:rPr>
              <a:t>»?» И </a:t>
            </a:r>
            <a:r>
              <a:rPr lang="ru-RU" sz="1800" b="1" spc="300" dirty="0" err="1">
                <a:latin typeface="Gabriola" pitchFamily="82" charset="0"/>
              </a:rPr>
              <a:t>въступи</a:t>
            </a:r>
            <a:r>
              <a:rPr lang="ru-RU" sz="1800" b="1" spc="300" dirty="0">
                <a:latin typeface="Gabriola" pitchFamily="82" charset="0"/>
              </a:rPr>
              <a:t> ногою на </a:t>
            </a:r>
            <a:r>
              <a:rPr lang="ru-RU" sz="1800" b="1" spc="300" dirty="0" err="1">
                <a:latin typeface="Gabriola" pitchFamily="82" charset="0"/>
              </a:rPr>
              <a:t>лобъ</a:t>
            </a:r>
            <a:r>
              <a:rPr lang="ru-RU" sz="1800" b="1" spc="300" dirty="0">
                <a:latin typeface="Gabriola" pitchFamily="82" charset="0"/>
              </a:rPr>
              <a:t>, и </a:t>
            </a:r>
            <a:r>
              <a:rPr lang="ru-RU" sz="1800" b="1" spc="300" dirty="0" err="1">
                <a:latin typeface="Gabriola" pitchFamily="82" charset="0"/>
              </a:rPr>
              <a:t>выникнучи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змѣя и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уклюну</a:t>
            </a:r>
            <a:r>
              <a:rPr lang="ru-RU" sz="1800" b="1" spc="300" dirty="0">
                <a:latin typeface="Gabriola" pitchFamily="82" charset="0"/>
              </a:rPr>
              <a:t> ̀и в ногу. И с того </a:t>
            </a:r>
            <a:r>
              <a:rPr lang="ru-RU" sz="1800" b="1" spc="300" dirty="0" err="1">
                <a:latin typeface="Gabriola" pitchFamily="82" charset="0"/>
              </a:rPr>
              <a:t>разболѣвся</a:t>
            </a:r>
            <a:r>
              <a:rPr lang="ru-RU" sz="1800" b="1" spc="300" dirty="0">
                <a:latin typeface="Gabriola" pitchFamily="82" charset="0"/>
              </a:rPr>
              <a:t>, </a:t>
            </a:r>
            <a:r>
              <a:rPr lang="ru-RU" sz="1800" b="1" spc="300" dirty="0" err="1">
                <a:latin typeface="Gabriola" pitchFamily="82" charset="0"/>
              </a:rPr>
              <a:t>умьре</a:t>
            </a:r>
            <a:r>
              <a:rPr lang="ru-RU" sz="1800" b="1" spc="300" dirty="0">
                <a:latin typeface="Gabriola" pitchFamily="82" charset="0"/>
              </a:rPr>
              <a:t>. И </a:t>
            </a:r>
            <a:r>
              <a:rPr lang="ru-RU" sz="1800" b="1" spc="300" dirty="0" err="1">
                <a:latin typeface="Gabriola" pitchFamily="82" charset="0"/>
              </a:rPr>
              <a:t>плакашася</a:t>
            </a:r>
            <a:r>
              <a:rPr lang="ru-RU" sz="1800" b="1" spc="300" dirty="0">
                <a:latin typeface="Gabriola" pitchFamily="82" charset="0"/>
              </a:rPr>
              <a:t> по </a:t>
            </a:r>
            <a:r>
              <a:rPr lang="ru-RU" sz="1800" b="1" spc="300" dirty="0" err="1">
                <a:latin typeface="Gabriola" pitchFamily="82" charset="0"/>
              </a:rPr>
              <a:t>немъ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вси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людие</a:t>
            </a:r>
            <a:r>
              <a:rPr lang="ru-RU" sz="1800" b="1" spc="300" dirty="0">
                <a:latin typeface="Gabriola" pitchFamily="82" charset="0"/>
              </a:rPr>
              <a:t> плачем великом, и </a:t>
            </a:r>
            <a:r>
              <a:rPr lang="ru-RU" sz="1800" b="1" spc="300" dirty="0" err="1">
                <a:latin typeface="Gabriola" pitchFamily="82" charset="0"/>
              </a:rPr>
              <a:t>несоша</a:t>
            </a:r>
            <a:r>
              <a:rPr lang="ru-RU" sz="1800" b="1" spc="300" dirty="0">
                <a:latin typeface="Gabriola" pitchFamily="82" charset="0"/>
              </a:rPr>
              <a:t> ̀и, и </a:t>
            </a:r>
            <a:r>
              <a:rPr lang="ru-RU" sz="1800" b="1" spc="300" dirty="0" err="1">
                <a:latin typeface="Gabriola" pitchFamily="82" charset="0"/>
              </a:rPr>
              <a:t>погребоша</a:t>
            </a:r>
            <a:r>
              <a:rPr lang="ru-RU" sz="1800" b="1" spc="300" dirty="0">
                <a:latin typeface="Gabriola" pitchFamily="82" charset="0"/>
              </a:rPr>
              <a:t> ̀и на </a:t>
            </a:r>
            <a:r>
              <a:rPr lang="ru-RU" sz="1800" b="1" spc="300" dirty="0" err="1">
                <a:latin typeface="Gabriola" pitchFamily="82" charset="0"/>
              </a:rPr>
              <a:t>горѣ</a:t>
            </a:r>
            <a:r>
              <a:rPr lang="ru-RU" sz="1800" b="1" spc="300" dirty="0">
                <a:latin typeface="Gabriola" pitchFamily="82" charset="0"/>
              </a:rPr>
              <a:t>, иже </a:t>
            </a:r>
            <a:r>
              <a:rPr lang="ru-RU" sz="1800" b="1" spc="300" dirty="0" err="1">
                <a:latin typeface="Gabriola" pitchFamily="82" charset="0"/>
              </a:rPr>
              <a:t>глаголеться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Щековица</a:t>
            </a:r>
            <a:r>
              <a:rPr lang="ru-RU" sz="1800" b="1" spc="300" dirty="0">
                <a:latin typeface="Gabriola" pitchFamily="82" charset="0"/>
              </a:rPr>
              <a:t>; есть же могила его до сего дни, </a:t>
            </a:r>
            <a:r>
              <a:rPr lang="ru-RU" sz="1800" b="1" spc="300" dirty="0" err="1">
                <a:latin typeface="Gabriola" pitchFamily="82" charset="0"/>
              </a:rPr>
              <a:t>словеть</a:t>
            </a:r>
            <a:r>
              <a:rPr lang="ru-RU" sz="1800" b="1" spc="300" dirty="0">
                <a:latin typeface="Gabriola" pitchFamily="82" charset="0"/>
              </a:rPr>
              <a:t> могила </a:t>
            </a:r>
            <a:r>
              <a:rPr lang="ru-RU" sz="1800" b="1" spc="300" dirty="0" err="1">
                <a:latin typeface="Gabriola" pitchFamily="82" charset="0"/>
              </a:rPr>
              <a:t>Олгова</a:t>
            </a:r>
            <a:r>
              <a:rPr lang="ru-RU" sz="1800" b="1" spc="300" dirty="0">
                <a:latin typeface="Gabriola" pitchFamily="82" charset="0"/>
              </a:rPr>
              <a:t>.</a:t>
            </a:r>
            <a:r>
              <a:rPr lang="ru-RU" sz="1800" b="1" u="sng" spc="300" dirty="0">
                <a:latin typeface="Gabriola" pitchFamily="82" charset="0"/>
                <a:hlinkClick r:id="rId2"/>
              </a:rPr>
              <a:t>[104]</a:t>
            </a:r>
            <a:r>
              <a:rPr lang="ru-RU" sz="1800" b="1" spc="300" dirty="0">
                <a:latin typeface="Gabriola" pitchFamily="82" charset="0"/>
              </a:rPr>
              <a:t> И </a:t>
            </a:r>
            <a:r>
              <a:rPr lang="ru-RU" sz="1800" b="1" spc="300" dirty="0" err="1">
                <a:latin typeface="Gabriola" pitchFamily="82" charset="0"/>
              </a:rPr>
              <a:t>бысть</a:t>
            </a:r>
            <a:r>
              <a:rPr lang="ru-RU" sz="1800" b="1" spc="300" dirty="0">
                <a:latin typeface="Gabriola" pitchFamily="82" charset="0"/>
              </a:rPr>
              <a:t> </a:t>
            </a:r>
            <a:r>
              <a:rPr lang="ru-RU" sz="1800" b="1" spc="300" dirty="0" err="1">
                <a:latin typeface="Gabriola" pitchFamily="82" charset="0"/>
              </a:rPr>
              <a:t>всѣхъ лѣтъ </a:t>
            </a:r>
            <a:r>
              <a:rPr lang="ru-RU" sz="1800" b="1" spc="300" dirty="0">
                <a:latin typeface="Gabriola" pitchFamily="82" charset="0"/>
              </a:rPr>
              <a:t>его княжения 33.</a:t>
            </a:r>
            <a:br>
              <a:rPr lang="ru-RU" sz="1800" b="1" spc="300" dirty="0">
                <a:latin typeface="Gabriola" pitchFamily="82" charset="0"/>
              </a:rPr>
            </a:br>
            <a:r>
              <a:rPr lang="ru-RU" sz="1800" b="1" spc="300" dirty="0" smtClean="0">
                <a:latin typeface="Gabriola" pitchFamily="82" charset="0"/>
              </a:rPr>
              <a:t/>
            </a:r>
            <a:br>
              <a:rPr lang="ru-RU" sz="1800" b="1" spc="300" dirty="0" smtClean="0">
                <a:latin typeface="Gabriola" pitchFamily="82" charset="0"/>
              </a:rPr>
            </a:br>
            <a:endParaRPr lang="ru-RU" sz="1800" b="1" spc="300" dirty="0">
              <a:latin typeface="Gabriola" pitchFamily="82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39200" cy="643096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Gabriola" pitchFamily="82" charset="0"/>
              </a:rPr>
              <a:t>И жил Олег, мир имея со всеми странами, княжа в Киеве. И пришла осень, и вспомнил Олег коня своего, которого прежде поставил кормить, решив никогда на него не садиться. Ибо спрашивал он когда-то волхвов и кудесников: «От чего я умру?» И сказал ему один кудесник: «Князь! От коня твоего любимого, на котором ты ездишь, — от него тебе и умереть!» Запали слова эти в душу Олегу, и сказал он: «Никогда не сяду на него и не увижу его больше». И повелел кормить его и не водить его к нему, и прожил несколько лет, не пользуясь им, пока не пошел на греков. А когда вернулся в Киев и прошло четыре года, — на пятый год помянул он своего коня, от которого тогда волхвы предсказали ему смерть. И призвал он старейшину конюхов и сказал: «Где конь мой, которого приказал я кормить и беречь?» Тот же ответил: «Умер». Олег же посмеялся и укорил того кудесника, сказав: «Неверно говорят волхвы, но все то ложь: конь умер, а я жив». И приказал оседлать коня: «Да увижу кости его». И приехал на то место, где лежали его голые кости и череп голый, слез с коня, посмеялся и сказал: «От этого ли черепа смерть мне принять?» И наступил он ногою на череп, и выползла из черепа змея, и ужалила его в ногу. И от того разболелся и умер. Оплакивали его все люди плачем великим, и понесли его, и похоронили на горе, называемою </a:t>
            </a:r>
            <a:r>
              <a:rPr lang="ru-RU" sz="2000" dirty="0" err="1" smtClean="0">
                <a:latin typeface="Gabriola" pitchFamily="82" charset="0"/>
              </a:rPr>
              <a:t>Щековица</a:t>
            </a:r>
            <a:r>
              <a:rPr lang="ru-RU" sz="2000" dirty="0" smtClean="0">
                <a:latin typeface="Gabriola" pitchFamily="82" charset="0"/>
              </a:rPr>
              <a:t>; есть же могила его и доныне, слывет могилой </a:t>
            </a:r>
            <a:r>
              <a:rPr lang="ru-RU" sz="2000" dirty="0" err="1" smtClean="0">
                <a:latin typeface="Gabriola" pitchFamily="82" charset="0"/>
              </a:rPr>
              <a:t>Олеговой</a:t>
            </a:r>
            <a:r>
              <a:rPr lang="ru-RU" sz="2000" dirty="0" smtClean="0">
                <a:latin typeface="Gabriola" pitchFamily="82" charset="0"/>
              </a:rPr>
              <a:t>. И было всех лет княжения его тридцать и три.</a:t>
            </a:r>
            <a:br>
              <a:rPr lang="ru-RU" sz="2000" dirty="0" smtClean="0">
                <a:latin typeface="Gabriola" pitchFamily="82" charset="0"/>
              </a:rPr>
            </a:br>
            <a:r>
              <a:rPr lang="ru-RU" sz="2000" dirty="0" smtClean="0">
                <a:latin typeface="Gabriola" pitchFamily="82" charset="0"/>
              </a:rPr>
              <a:t> </a:t>
            </a:r>
            <a:br>
              <a:rPr lang="ru-RU" sz="2000" dirty="0" smtClean="0">
                <a:latin typeface="Gabriola" pitchFamily="82" charset="0"/>
              </a:rPr>
            </a:br>
            <a:endParaRPr lang="ru-RU" sz="2000" dirty="0">
              <a:latin typeface="Gabriola" pitchFamily="82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Н. Рерих «Город строят»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1506" name="Picture 2" descr="http://www.tanais.info/roerich/roerich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5055"/>
            <a:ext cx="9144000" cy="550468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Н. Рерих «Строят ладьи»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 Николай Рерих. &#10; Строят ладьи.&#10; Nicholas Roerich. &#10; Building the Ships. "/>
          <p:cNvPicPr>
            <a:picLocks noChangeAspect="1" noChangeArrowheads="1"/>
          </p:cNvPicPr>
          <p:nvPr/>
        </p:nvPicPr>
        <p:blipFill>
          <a:blip r:embed="rId2">
            <a:lum contrast="35000"/>
          </a:blip>
          <a:srcRect/>
          <a:stretch>
            <a:fillRect/>
          </a:stretch>
        </p:blipFill>
        <p:spPr bwMode="auto">
          <a:xfrm>
            <a:off x="737406" y="762000"/>
            <a:ext cx="7927623" cy="599328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content.foto.my.mail.ru/community/otrok-krasnickij/13/s-1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1"/>
            <a:ext cx="8419888" cy="6096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Аполлинарий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Васнецов «Гонцы в Кремле»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Николай Рерих. &#10; Гонец (восстал род на род)&#10; Nicholas Roerich. &#10; The Messenger &#10; (Tribe Has Risen Against Tribe)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670181" cy="5847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Н. Рерих «Гонец»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9600" spc="300" dirty="0" smtClean="0">
                <a:solidFill>
                  <a:srgbClr val="C00000"/>
                </a:solidFill>
                <a:latin typeface="Gabriola" pitchFamily="82" charset="0"/>
              </a:rPr>
              <a:t>Евпатий Коловрат</a:t>
            </a:r>
            <a:endParaRPr lang="ru-RU" sz="96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upload.wikimedia.org/wikipedia/ru/thumb/5/56/%D0%9A%D0%BE%D0%BB%D0%BE%D0%B2%D1%80%D0%B0%D1%823.jpg/220px-%D0%9A%D0%BE%D0%BB%D0%BE%D0%B2%D1%80%D0%B0%D1%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33347"/>
            <a:ext cx="4495801" cy="33718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8852" name="Picture 4" descr="http://upload.wikimedia.org/wikipedia/ru/thumb/b/b6/Evpatiy-kolovrat.jpg/220px-Evpatiy-kolov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7200"/>
            <a:ext cx="4191000" cy="6248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" y="3429000"/>
            <a:ext cx="434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00" dirty="0" err="1" smtClean="0">
                <a:latin typeface="Gabriola" pitchFamily="82" charset="0"/>
              </a:rPr>
              <a:t>Евпа́тий</a:t>
            </a:r>
            <a:r>
              <a:rPr lang="ru-RU" b="1" spc="300" dirty="0" smtClean="0">
                <a:latin typeface="Gabriola" pitchFamily="82" charset="0"/>
              </a:rPr>
              <a:t> </a:t>
            </a:r>
            <a:r>
              <a:rPr lang="ru-RU" b="1" spc="300" dirty="0" err="1" smtClean="0">
                <a:latin typeface="Gabriola" pitchFamily="82" charset="0"/>
              </a:rPr>
              <a:t>Коловра́т</a:t>
            </a:r>
            <a:r>
              <a:rPr lang="ru-RU" spc="300" dirty="0" smtClean="0">
                <a:latin typeface="Gabriola" pitchFamily="82" charset="0"/>
              </a:rPr>
              <a:t> (</a:t>
            </a:r>
            <a:r>
              <a:rPr lang="ru-RU" spc="300" dirty="0" smtClean="0">
                <a:latin typeface="Gabriola" pitchFamily="82" charset="0"/>
                <a:hlinkClick r:id="rId4" tooltip="1200"/>
              </a:rPr>
              <a:t>1200</a:t>
            </a:r>
            <a:r>
              <a:rPr lang="ru-RU" spc="300" dirty="0" smtClean="0">
                <a:latin typeface="Gabriola" pitchFamily="82" charset="0"/>
              </a:rPr>
              <a:t> — 11 января </a:t>
            </a:r>
            <a:r>
              <a:rPr lang="ru-RU" spc="300" dirty="0" smtClean="0">
                <a:latin typeface="Gabriola" pitchFamily="82" charset="0"/>
                <a:hlinkClick r:id="rId5" tooltip="1238"/>
              </a:rPr>
              <a:t>1238</a:t>
            </a:r>
            <a:r>
              <a:rPr lang="ru-RU" spc="300" dirty="0" smtClean="0">
                <a:latin typeface="Gabriola" pitchFamily="82" charset="0"/>
              </a:rPr>
              <a:t>) — рязанский </a:t>
            </a:r>
            <a:r>
              <a:rPr lang="ru-RU" spc="300" dirty="0" smtClean="0">
                <a:latin typeface="Gabriola" pitchFamily="82" charset="0"/>
                <a:hlinkClick r:id="rId6" tooltip="Боярин"/>
              </a:rPr>
              <a:t>боярин</a:t>
            </a:r>
            <a:r>
              <a:rPr lang="ru-RU" spc="300" dirty="0" smtClean="0">
                <a:latin typeface="Gabriola" pitchFamily="82" charset="0"/>
              </a:rPr>
              <a:t>, </a:t>
            </a:r>
            <a:r>
              <a:rPr lang="ru-RU" spc="300" dirty="0" smtClean="0">
                <a:latin typeface="Gabriola" pitchFamily="82" charset="0"/>
                <a:hlinkClick r:id="rId7" tooltip="Воевода"/>
              </a:rPr>
              <a:t>воевода</a:t>
            </a:r>
            <a:r>
              <a:rPr lang="ru-RU" spc="300" dirty="0" smtClean="0">
                <a:latin typeface="Gabriola" pitchFamily="82" charset="0"/>
              </a:rPr>
              <a:t> и русский </a:t>
            </a:r>
            <a:r>
              <a:rPr lang="ru-RU" spc="300" dirty="0" smtClean="0">
                <a:latin typeface="Gabriola" pitchFamily="82" charset="0"/>
                <a:hlinkClick r:id="rId8" tooltip="Богатыри"/>
              </a:rPr>
              <a:t>богатырь</a:t>
            </a:r>
            <a:r>
              <a:rPr lang="ru-RU" spc="300" dirty="0" smtClean="0">
                <a:latin typeface="Gabriola" pitchFamily="82" charset="0"/>
              </a:rPr>
              <a:t>, герой </a:t>
            </a:r>
            <a:r>
              <a:rPr lang="ru-RU" spc="300" dirty="0" smtClean="0">
                <a:latin typeface="Gabriola" pitchFamily="82" charset="0"/>
                <a:hlinkClick r:id="rId9" tooltip="Рязань"/>
              </a:rPr>
              <a:t>рязанского</a:t>
            </a:r>
            <a:r>
              <a:rPr lang="ru-RU" spc="300" dirty="0" smtClean="0">
                <a:latin typeface="Gabriola" pitchFamily="82" charset="0"/>
              </a:rPr>
              <a:t> народного </a:t>
            </a:r>
            <a:r>
              <a:rPr lang="ru-RU" spc="300" dirty="0" smtClean="0">
                <a:latin typeface="Gabriola" pitchFamily="82" charset="0"/>
                <a:hlinkClick r:id="rId10" tooltip="Сказание"/>
              </a:rPr>
              <a:t>сказания</a:t>
            </a:r>
            <a:r>
              <a:rPr lang="ru-RU" spc="300" dirty="0" smtClean="0">
                <a:latin typeface="Gabriola" pitchFamily="82" charset="0"/>
              </a:rPr>
              <a:t> </a:t>
            </a:r>
            <a:r>
              <a:rPr lang="ru-RU" spc="300" dirty="0" smtClean="0">
                <a:latin typeface="Gabriola" pitchFamily="82" charset="0"/>
                <a:hlinkClick r:id="rId11" tooltip="XIII век"/>
              </a:rPr>
              <a:t>XIII века</a:t>
            </a:r>
            <a:r>
              <a:rPr lang="ru-RU" spc="300" dirty="0" smtClean="0">
                <a:latin typeface="Gabriola" pitchFamily="82" charset="0"/>
              </a:rPr>
              <a:t>, времён нашествия </a:t>
            </a:r>
            <a:r>
              <a:rPr lang="ru-RU" spc="300" dirty="0" smtClean="0">
                <a:latin typeface="Gabriola" pitchFamily="82" charset="0"/>
                <a:hlinkClick r:id="rId12" tooltip="Батый"/>
              </a:rPr>
              <a:t>Батыя</a:t>
            </a:r>
            <a:r>
              <a:rPr lang="ru-RU" spc="300" dirty="0" smtClean="0">
                <a:latin typeface="Gabriola" pitchFamily="82" charset="0"/>
              </a:rPr>
              <a:t>  О подвиге </a:t>
            </a:r>
            <a:r>
              <a:rPr lang="ru-RU" spc="300" dirty="0" err="1" smtClean="0">
                <a:latin typeface="Gabriola" pitchFamily="82" charset="0"/>
              </a:rPr>
              <a:t>Евпатия</a:t>
            </a:r>
            <a:r>
              <a:rPr lang="ru-RU" spc="300" dirty="0" smtClean="0">
                <a:latin typeface="Gabriola" pitchFamily="82" charset="0"/>
              </a:rPr>
              <a:t> рассказано в древнерусской «</a:t>
            </a:r>
            <a:r>
              <a:rPr lang="ru-RU" spc="300" dirty="0" smtClean="0">
                <a:latin typeface="Gabriola" pitchFamily="82" charset="0"/>
                <a:hlinkClick r:id="rId13" tooltip="Повесть о разорении Рязани Батыем"/>
              </a:rPr>
              <a:t>Повести о разорении Рязани Батыем</a:t>
            </a:r>
            <a:r>
              <a:rPr lang="ru-RU" spc="300" dirty="0" smtClean="0">
                <a:latin typeface="Gabriola" pitchFamily="82" charset="0"/>
              </a:rPr>
              <a:t>».</a:t>
            </a:r>
            <a:endParaRPr lang="ru-RU" spc="300" dirty="0"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4008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spc="300" dirty="0">
                <a:latin typeface="Gabriola" pitchFamily="82" charset="0"/>
              </a:rPr>
              <a:t>И некий от </a:t>
            </a:r>
            <a:r>
              <a:rPr lang="ru-RU" sz="2000" spc="300" dirty="0" err="1">
                <a:latin typeface="Gabriola" pitchFamily="82" charset="0"/>
              </a:rPr>
              <a:t>велмож</a:t>
            </a:r>
            <a:r>
              <a:rPr lang="ru-RU" sz="2000" spc="300" dirty="0">
                <a:latin typeface="Gabriola" pitchFamily="82" charset="0"/>
              </a:rPr>
              <a:t> </a:t>
            </a:r>
            <a:r>
              <a:rPr lang="ru-RU" sz="2000" spc="300" dirty="0" err="1">
                <a:latin typeface="Gabriola" pitchFamily="82" charset="0"/>
              </a:rPr>
              <a:t>резанских</a:t>
            </a:r>
            <a:r>
              <a:rPr lang="ru-RU" sz="2000" spc="300" dirty="0">
                <a:latin typeface="Gabriola" pitchFamily="82" charset="0"/>
              </a:rPr>
              <a:t> </a:t>
            </a:r>
            <a:r>
              <a:rPr lang="ru-RU" sz="2000" spc="300" dirty="0" err="1">
                <a:latin typeface="Gabriola" pitchFamily="82" charset="0"/>
              </a:rPr>
              <a:t>имянем</a:t>
            </a:r>
            <a:r>
              <a:rPr lang="ru-RU" sz="2000" spc="300" dirty="0">
                <a:latin typeface="Gabriola" pitchFamily="82" charset="0"/>
              </a:rPr>
              <a:t> </a:t>
            </a:r>
            <a:r>
              <a:rPr lang="ru-RU" sz="2000" spc="300" dirty="0" err="1">
                <a:latin typeface="Gabriola" pitchFamily="82" charset="0"/>
              </a:rPr>
              <a:t>Еупатий</a:t>
            </a:r>
            <a:r>
              <a:rPr lang="ru-RU" sz="2000" spc="300" dirty="0">
                <a:latin typeface="Gabriola" pitchFamily="82" charset="0"/>
              </a:rPr>
              <a:t> </a:t>
            </a:r>
            <a:r>
              <a:rPr lang="ru-RU" sz="2000" spc="300" dirty="0" err="1">
                <a:latin typeface="Gabriola" pitchFamily="82" charset="0"/>
              </a:rPr>
              <a:t>Коловрат</a:t>
            </a:r>
            <a:r>
              <a:rPr lang="ru-RU" sz="2000" u="sng" spc="300" dirty="0">
                <a:latin typeface="Gabriola" pitchFamily="82" charset="0"/>
                <a:hlinkClick r:id="rId2"/>
              </a:rPr>
              <a:t>[28]</a:t>
            </a:r>
            <a:r>
              <a:rPr lang="ru-RU" sz="2000" spc="300" dirty="0">
                <a:latin typeface="Gabriola" pitchFamily="82" charset="0"/>
              </a:rPr>
              <a:t> в то время был в Чернигове со князем </a:t>
            </a:r>
            <a:r>
              <a:rPr lang="ru-RU" sz="2000" spc="300" dirty="0" err="1">
                <a:latin typeface="Gabriola" pitchFamily="82" charset="0"/>
              </a:rPr>
              <a:t>Ингварем</a:t>
            </a:r>
            <a:r>
              <a:rPr lang="ru-RU" sz="2000" spc="300" dirty="0">
                <a:latin typeface="Gabriola" pitchFamily="82" charset="0"/>
              </a:rPr>
              <a:t> </a:t>
            </a:r>
            <a:r>
              <a:rPr lang="ru-RU" sz="2000" spc="300" dirty="0" err="1">
                <a:latin typeface="Gabriola" pitchFamily="82" charset="0"/>
              </a:rPr>
              <a:t>Ингоревичем</a:t>
            </a:r>
            <a:r>
              <a:rPr lang="ru-RU" sz="2000" spc="300" dirty="0">
                <a:latin typeface="Gabriola" pitchFamily="82" charset="0"/>
              </a:rPr>
              <a:t>.</a:t>
            </a:r>
            <a:r>
              <a:rPr lang="ru-RU" sz="2000" u="sng" spc="300" dirty="0">
                <a:latin typeface="Gabriola" pitchFamily="82" charset="0"/>
                <a:hlinkClick r:id="rId2"/>
              </a:rPr>
              <a:t>[29]</a:t>
            </a:r>
            <a:r>
              <a:rPr lang="ru-RU" sz="2000" spc="300" dirty="0">
                <a:latin typeface="Gabriola" pitchFamily="82" charset="0"/>
              </a:rPr>
              <a:t> И </a:t>
            </a:r>
            <a:r>
              <a:rPr lang="ru-RU" sz="2000" spc="300" dirty="0" err="1">
                <a:latin typeface="Gabriola" pitchFamily="82" charset="0"/>
              </a:rPr>
              <a:t>услыша</a:t>
            </a:r>
            <a:r>
              <a:rPr lang="ru-RU" sz="2000" spc="300" dirty="0">
                <a:latin typeface="Gabriola" pitchFamily="82" charset="0"/>
              </a:rPr>
              <a:t> приход </a:t>
            </a:r>
            <a:r>
              <a:rPr lang="ru-RU" sz="2000" spc="300" dirty="0" err="1">
                <a:latin typeface="Gabriola" pitchFamily="82" charset="0"/>
              </a:rPr>
              <a:t>зловѣрнаго </a:t>
            </a:r>
            <a:r>
              <a:rPr lang="ru-RU" sz="2000" spc="300" dirty="0">
                <a:latin typeface="Gabriola" pitchFamily="82" charset="0"/>
              </a:rPr>
              <a:t>царя </a:t>
            </a:r>
            <a:r>
              <a:rPr lang="ru-RU" sz="2000" spc="300" dirty="0" err="1">
                <a:latin typeface="Gabriola" pitchFamily="82" charset="0"/>
              </a:rPr>
              <a:t>Батыа</a:t>
            </a:r>
            <a:r>
              <a:rPr lang="ru-RU" sz="2000" spc="300" dirty="0">
                <a:latin typeface="Gabriola" pitchFamily="82" charset="0"/>
              </a:rPr>
              <a:t>, и </a:t>
            </a:r>
            <a:r>
              <a:rPr lang="ru-RU" sz="2000" spc="300" dirty="0" err="1">
                <a:latin typeface="Gabriola" pitchFamily="82" charset="0"/>
              </a:rPr>
              <a:t>иде</a:t>
            </a:r>
            <a:r>
              <a:rPr lang="ru-RU" sz="2000" spc="300" dirty="0">
                <a:latin typeface="Gabriola" pitchFamily="82" charset="0"/>
              </a:rPr>
              <a:t> из Чернигова с малою дружиною, и </a:t>
            </a:r>
            <a:r>
              <a:rPr lang="ru-RU" sz="2000" spc="300" dirty="0" err="1">
                <a:latin typeface="Gabriola" pitchFamily="82" charset="0"/>
              </a:rPr>
              <a:t>гнаша</a:t>
            </a:r>
            <a:r>
              <a:rPr lang="ru-RU" sz="2000" spc="300" dirty="0">
                <a:latin typeface="Gabriola" pitchFamily="82" charset="0"/>
              </a:rPr>
              <a:t> скоро. </a:t>
            </a:r>
            <a:r>
              <a:rPr lang="ru-RU" sz="2000" spc="300" dirty="0" smtClean="0">
                <a:latin typeface="Gabriola" pitchFamily="82" charset="0"/>
              </a:rPr>
              <a:t>И </a:t>
            </a:r>
            <a:r>
              <a:rPr lang="ru-RU" sz="2000" spc="300" dirty="0" err="1">
                <a:latin typeface="Gabriola" pitchFamily="82" charset="0"/>
              </a:rPr>
              <a:t>приѣха </a:t>
            </a:r>
            <a:r>
              <a:rPr lang="ru-RU" sz="2000" spc="300" dirty="0">
                <a:latin typeface="Gabriola" pitchFamily="82" charset="0"/>
              </a:rPr>
              <a:t>в землю </a:t>
            </a:r>
            <a:r>
              <a:rPr lang="ru-RU" sz="2000" spc="300" dirty="0" err="1">
                <a:latin typeface="Gabriola" pitchFamily="82" charset="0"/>
              </a:rPr>
              <a:t>Резаньскую</a:t>
            </a:r>
            <a:r>
              <a:rPr lang="ru-RU" sz="2000" spc="300" dirty="0">
                <a:latin typeface="Gabriola" pitchFamily="82" charset="0"/>
              </a:rPr>
              <a:t>, и </a:t>
            </a:r>
            <a:r>
              <a:rPr lang="ru-RU" sz="2000" spc="300" dirty="0" err="1">
                <a:latin typeface="Gabriola" pitchFamily="82" charset="0"/>
              </a:rPr>
              <a:t>видѣ ея</a:t>
            </a:r>
            <a:r>
              <a:rPr lang="ru-RU" sz="2000" spc="300" dirty="0">
                <a:latin typeface="Gabriola" pitchFamily="82" charset="0"/>
              </a:rPr>
              <a:t> </a:t>
            </a:r>
            <a:r>
              <a:rPr lang="ru-RU" sz="2000" spc="300" dirty="0" err="1">
                <a:latin typeface="Gabriola" pitchFamily="82" charset="0"/>
              </a:rPr>
              <a:t>опустѣвшую</a:t>
            </a:r>
            <a:r>
              <a:rPr lang="ru-RU" sz="2000" spc="300" dirty="0">
                <a:latin typeface="Gabriola" pitchFamily="82" charset="0"/>
              </a:rPr>
              <a:t>: грады разорены, церкви </a:t>
            </a:r>
            <a:r>
              <a:rPr lang="ru-RU" sz="2000" spc="300" dirty="0" err="1">
                <a:latin typeface="Gabriola" pitchFamily="82" charset="0"/>
              </a:rPr>
              <a:t>пожены</a:t>
            </a:r>
            <a:r>
              <a:rPr lang="ru-RU" sz="2000" spc="300" dirty="0">
                <a:latin typeface="Gabriola" pitchFamily="82" charset="0"/>
              </a:rPr>
              <a:t>, люди </a:t>
            </a:r>
            <a:r>
              <a:rPr lang="ru-RU" sz="2000" spc="300" dirty="0" err="1">
                <a:latin typeface="Gabriola" pitchFamily="82" charset="0"/>
              </a:rPr>
              <a:t>побьены</a:t>
            </a:r>
            <a:r>
              <a:rPr lang="ru-RU" sz="2000" spc="300" dirty="0" smtClean="0">
                <a:latin typeface="Gabriola" pitchFamily="82" charset="0"/>
              </a:rPr>
              <a:t>.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</a:t>
            </a:r>
            <a:r>
              <a:rPr lang="ru-RU" sz="2000" spc="300" dirty="0" smtClean="0">
                <a:latin typeface="Gabriola" pitchFamily="82" charset="0"/>
              </a:rPr>
              <a:t>И </a:t>
            </a:r>
            <a:r>
              <a:rPr lang="ru-RU" sz="2000" spc="300" dirty="0" err="1" smtClean="0">
                <a:latin typeface="Gabriola" pitchFamily="82" charset="0"/>
              </a:rPr>
              <a:t>пригна</a:t>
            </a:r>
            <a:r>
              <a:rPr lang="ru-RU" sz="2000" spc="300" dirty="0" smtClean="0">
                <a:latin typeface="Gabriola" pitchFamily="82" charset="0"/>
              </a:rPr>
              <a:t> во град </a:t>
            </a:r>
            <a:r>
              <a:rPr lang="ru-RU" sz="2000" spc="300" dirty="0" err="1" smtClean="0">
                <a:latin typeface="Gabriola" pitchFamily="82" charset="0"/>
              </a:rPr>
              <a:t>Резань</a:t>
            </a:r>
            <a:r>
              <a:rPr lang="ru-RU" sz="2000" spc="300" dirty="0" smtClean="0">
                <a:latin typeface="Gabriola" pitchFamily="82" charset="0"/>
              </a:rPr>
              <a:t>, и </a:t>
            </a:r>
            <a:r>
              <a:rPr lang="ru-RU" sz="2000" spc="300" dirty="0" err="1" smtClean="0">
                <a:latin typeface="Gabriola" pitchFamily="82" charset="0"/>
              </a:rPr>
              <a:t>видѣ </a:t>
            </a:r>
            <a:r>
              <a:rPr lang="ru-RU" sz="2000" spc="300" dirty="0" smtClean="0">
                <a:latin typeface="Gabriola" pitchFamily="82" charset="0"/>
              </a:rPr>
              <a:t>град </a:t>
            </a:r>
            <a:r>
              <a:rPr lang="ru-RU" sz="2000" spc="300" dirty="0" err="1" smtClean="0">
                <a:latin typeface="Gabriola" pitchFamily="82" charset="0"/>
              </a:rPr>
              <a:t>разоренъ</a:t>
            </a:r>
            <a:r>
              <a:rPr lang="ru-RU" sz="2000" spc="300" dirty="0" smtClean="0">
                <a:latin typeface="Gabriola" pitchFamily="82" charset="0"/>
              </a:rPr>
              <a:t>, государи побиты, и множества народа </a:t>
            </a:r>
            <a:r>
              <a:rPr lang="ru-RU" sz="2000" spc="300" dirty="0" err="1" smtClean="0">
                <a:latin typeface="Gabriola" pitchFamily="82" charset="0"/>
              </a:rPr>
              <a:t>лежаща</a:t>
            </a:r>
            <a:r>
              <a:rPr lang="ru-RU" sz="2000" spc="300" dirty="0" smtClean="0">
                <a:latin typeface="Gabriola" pitchFamily="82" charset="0"/>
              </a:rPr>
              <a:t>: </a:t>
            </a:r>
            <a:r>
              <a:rPr lang="ru-RU" sz="2000" spc="300" dirty="0" err="1" smtClean="0">
                <a:latin typeface="Gabriola" pitchFamily="82" charset="0"/>
              </a:rPr>
              <a:t>ови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побьены</a:t>
            </a:r>
            <a:r>
              <a:rPr lang="ru-RU" sz="2000" spc="300" dirty="0" smtClean="0">
                <a:latin typeface="Gabriola" pitchFamily="82" charset="0"/>
              </a:rPr>
              <a:t> и </a:t>
            </a:r>
            <a:r>
              <a:rPr lang="ru-RU" sz="2000" spc="300" dirty="0" err="1" smtClean="0">
                <a:latin typeface="Gabriola" pitchFamily="82" charset="0"/>
              </a:rPr>
              <a:t>посѣчены</a:t>
            </a:r>
            <a:r>
              <a:rPr lang="ru-RU" sz="2000" spc="300" dirty="0" smtClean="0">
                <a:latin typeface="Gabriola" pitchFamily="82" charset="0"/>
              </a:rPr>
              <a:t>, а </a:t>
            </a:r>
            <a:r>
              <a:rPr lang="ru-RU" sz="2000" spc="300" dirty="0" err="1" smtClean="0">
                <a:latin typeface="Gabriola" pitchFamily="82" charset="0"/>
              </a:rPr>
              <a:t>ины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позжены</a:t>
            </a:r>
            <a:r>
              <a:rPr lang="ru-RU" sz="2000" spc="300" dirty="0" smtClean="0">
                <a:latin typeface="Gabriola" pitchFamily="82" charset="0"/>
              </a:rPr>
              <a:t>, </a:t>
            </a:r>
            <a:r>
              <a:rPr lang="ru-RU" sz="2000" spc="300" dirty="0" err="1" smtClean="0">
                <a:latin typeface="Gabriola" pitchFamily="82" charset="0"/>
              </a:rPr>
              <a:t>ины</a:t>
            </a:r>
            <a:r>
              <a:rPr lang="ru-RU" sz="2000" spc="300" dirty="0" smtClean="0">
                <a:latin typeface="Gabriola" pitchFamily="82" charset="0"/>
              </a:rPr>
              <a:t> в </a:t>
            </a:r>
            <a:r>
              <a:rPr lang="ru-RU" sz="2000" spc="300" dirty="0" err="1" smtClean="0">
                <a:latin typeface="Gabriola" pitchFamily="82" charset="0"/>
              </a:rPr>
              <a:t>рецѣ </a:t>
            </a:r>
            <a:r>
              <a:rPr lang="ru-RU" sz="2000" spc="300" dirty="0" smtClean="0">
                <a:latin typeface="Gabriola" pitchFamily="82" charset="0"/>
              </a:rPr>
              <a:t>истоплены. </a:t>
            </a:r>
            <a:r>
              <a:rPr lang="ru-RU" sz="2000" spc="300" dirty="0" err="1" smtClean="0">
                <a:latin typeface="Gabriola" pitchFamily="82" charset="0"/>
              </a:rPr>
              <a:t>Еупатий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воскрича</a:t>
            </a:r>
            <a:r>
              <a:rPr lang="ru-RU" sz="2000" spc="300" dirty="0" smtClean="0">
                <a:latin typeface="Gabriola" pitchFamily="82" charset="0"/>
              </a:rPr>
              <a:t> в горести душа </a:t>
            </a:r>
            <a:r>
              <a:rPr lang="ru-RU" sz="2000" spc="300" dirty="0" err="1" smtClean="0">
                <a:latin typeface="Gabriola" pitchFamily="82" charset="0"/>
              </a:rPr>
              <a:t>своея</a:t>
            </a:r>
            <a:r>
              <a:rPr lang="ru-RU" sz="2000" spc="300" dirty="0" smtClean="0">
                <a:latin typeface="Gabriola" pitchFamily="82" charset="0"/>
              </a:rPr>
              <a:t> и </a:t>
            </a:r>
            <a:r>
              <a:rPr lang="ru-RU" sz="2000" spc="300" dirty="0" err="1" smtClean="0">
                <a:latin typeface="Gabriola" pitchFamily="82" charset="0"/>
              </a:rPr>
              <a:t>разпалаяся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въ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сердцы</a:t>
            </a:r>
            <a:r>
              <a:rPr lang="ru-RU" sz="2000" spc="300" dirty="0" smtClean="0">
                <a:latin typeface="Gabriola" pitchFamily="82" charset="0"/>
              </a:rPr>
              <a:t> своем. И </a:t>
            </a:r>
            <a:r>
              <a:rPr lang="ru-RU" sz="2000" spc="300" dirty="0" err="1" smtClean="0">
                <a:latin typeface="Gabriola" pitchFamily="82" charset="0"/>
              </a:rPr>
              <a:t>собра</a:t>
            </a:r>
            <a:r>
              <a:rPr lang="ru-RU" sz="2000" spc="300" dirty="0" smtClean="0">
                <a:latin typeface="Gabriola" pitchFamily="82" charset="0"/>
              </a:rPr>
              <a:t> мало дружины </a:t>
            </a:r>
            <a:r>
              <a:rPr lang="ru-RU" sz="2000" spc="300" dirty="0" err="1" smtClean="0">
                <a:latin typeface="Gabriola" pitchFamily="82" charset="0"/>
              </a:rPr>
              <a:t>тысящу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семсот</a:t>
            </a:r>
            <a:r>
              <a:rPr lang="ru-RU" sz="2000" spc="300" dirty="0" smtClean="0">
                <a:latin typeface="Gabriola" pitchFamily="82" charset="0"/>
              </a:rPr>
              <a:t> человек, которых </a:t>
            </a:r>
            <a:r>
              <a:rPr lang="ru-RU" sz="2000" spc="300" dirty="0" err="1" smtClean="0">
                <a:latin typeface="Gabriola" pitchFamily="82" charset="0"/>
              </a:rPr>
              <a:t>Богъ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соблюде</a:t>
            </a:r>
            <a:r>
              <a:rPr lang="ru-RU" sz="2000" spc="300" dirty="0" smtClean="0">
                <a:latin typeface="Gabriola" pitchFamily="82" charset="0"/>
              </a:rPr>
              <a:t> — </a:t>
            </a:r>
            <a:r>
              <a:rPr lang="ru-RU" sz="2000" spc="300" dirty="0" err="1" smtClean="0">
                <a:latin typeface="Gabriola" pitchFamily="82" charset="0"/>
              </a:rPr>
              <a:t>быша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внѣ </a:t>
            </a:r>
            <a:r>
              <a:rPr lang="ru-RU" sz="2000" spc="300" dirty="0" smtClean="0">
                <a:latin typeface="Gabriola" pitchFamily="82" charset="0"/>
              </a:rPr>
              <a:t>града.</a:t>
            </a:r>
            <a:br>
              <a:rPr lang="ru-RU" sz="2000" spc="300" dirty="0" smtClean="0">
                <a:latin typeface="Gabriola" pitchFamily="82" charset="0"/>
              </a:rPr>
            </a:br>
            <a:r>
              <a:rPr lang="ru-RU" sz="2000" spc="300" dirty="0" smtClean="0">
                <a:latin typeface="Gabriola" pitchFamily="82" charset="0"/>
              </a:rPr>
              <a:t/>
            </a:r>
            <a:br>
              <a:rPr lang="ru-RU" sz="2000" spc="300" dirty="0" smtClean="0">
                <a:latin typeface="Gabriola" pitchFamily="82" charset="0"/>
              </a:rPr>
            </a:b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И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погнаша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во след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безбожнаго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царя, и едва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угнаша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его в земли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Суздалстей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. И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внезапу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нападоша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на станы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Батыевы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, и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начаша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сѣчи 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без милости, и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сметоша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яко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всѣ полкы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татарскыа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. Татарове же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сташа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яко пианы или неистовы.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Еупатию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тако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их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бьяше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нещадно, яко и мечи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притупишася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, и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емля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татарскыа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мечи и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сѣчаша 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их. </a:t>
            </a:r>
            <a:br>
              <a:rPr lang="ru-RU" sz="2000" spc="300" dirty="0" smtClean="0">
                <a:latin typeface="Gabriola" pitchFamily="82" charset="0"/>
                <a:cs typeface="DilleniaUPC" pitchFamily="18" charset="-34"/>
              </a:rPr>
            </a:b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Татарове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мняша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, яко мертви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восташа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!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Еупатий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силныа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полкы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татарьскыа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проеждяя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,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бьяше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их нещадно. И ездя полком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татарскым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 храбро и мужественно, яко и самому царю </a:t>
            </a:r>
            <a:r>
              <a:rPr lang="ru-RU" sz="2000" spc="300" dirty="0" err="1" smtClean="0">
                <a:latin typeface="Gabriola" pitchFamily="82" charset="0"/>
                <a:cs typeface="DilleniaUPC" pitchFamily="18" charset="-34"/>
              </a:rPr>
              <a:t>возбоятися</a:t>
            </a:r>
            <a:r>
              <a:rPr lang="ru-RU" sz="2000" spc="300" dirty="0" smtClean="0">
                <a:latin typeface="Gabriola" pitchFamily="82" charset="0"/>
                <a:cs typeface="DilleniaUPC" pitchFamily="18" charset="-34"/>
              </a:rPr>
              <a:t>.</a:t>
            </a:r>
            <a:r>
              <a:rPr lang="ru-RU" sz="2000" spc="300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 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chemeClr val="accent2"/>
                </a:solidFill>
                <a:latin typeface="Monotype Corsiva" pitchFamily="66" charset="0"/>
              </a:rPr>
              <a:t>Повесть о </a:t>
            </a:r>
            <a:r>
              <a:rPr lang="ru-RU" sz="2400" b="1" i="1" u="sng" dirty="0" err="1" smtClean="0">
                <a:solidFill>
                  <a:schemeClr val="accent2"/>
                </a:solidFill>
                <a:latin typeface="Monotype Corsiva" pitchFamily="66" charset="0"/>
              </a:rPr>
              <a:t>Евпатии</a:t>
            </a:r>
            <a:r>
              <a:rPr lang="ru-RU" sz="2400" b="1" i="1" u="sng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400" b="1" i="1" u="sng" dirty="0" err="1" smtClean="0">
                <a:solidFill>
                  <a:schemeClr val="accent2"/>
                </a:solidFill>
                <a:latin typeface="Monotype Corsiva" pitchFamily="66" charset="0"/>
              </a:rPr>
              <a:t>Коловрате</a:t>
            </a:r>
            <a:r>
              <a:rPr lang="ru-RU" sz="2000" b="1" i="1" u="sng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2000" b="1" i="1" u="sng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И один из вельмож рязанских по имени Евпатий Коловрат был в то время в Чернигове вместе с князем </a:t>
            </a:r>
            <a:r>
              <a:rPr lang="ru-RU" sz="2000" dirty="0" err="1" smtClean="0">
                <a:latin typeface="Monotype Corsiva" pitchFamily="66" charset="0"/>
              </a:rPr>
              <a:t>Ингварем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Ингоревичем</a:t>
            </a:r>
            <a:r>
              <a:rPr lang="ru-RU" sz="2000" dirty="0" smtClean="0">
                <a:latin typeface="Monotype Corsiva" pitchFamily="66" charset="0"/>
              </a:rPr>
              <a:t>. И услышал он о нашествии верного злу царя Батыя, и уехал из Чернигова с малою дружиною, и мчался быстро. И приехал в землю Рязанскую, и увидел ее опустошенной: грады </a:t>
            </a:r>
            <a:r>
              <a:rPr lang="ru-RU" sz="2000" dirty="0" err="1" smtClean="0">
                <a:latin typeface="Monotype Corsiva" pitchFamily="66" charset="0"/>
              </a:rPr>
              <a:t>раззорены</a:t>
            </a:r>
            <a:r>
              <a:rPr lang="ru-RU" sz="2000" dirty="0" smtClean="0">
                <a:latin typeface="Monotype Corsiva" pitchFamily="66" charset="0"/>
              </a:rPr>
              <a:t>, церкви сожжены, люди убиты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  <a:cs typeface="DilleniaUPC" pitchFamily="18" charset="-34"/>
              </a:rPr>
              <a:t>И примчался в город Рязань и увидел, что город разорен, государи убиты и множество народа полегло: одни убиты мечом, а другие сожжены, иные в реке утоплены. Евпатий закричал в горести души своей и разгораясь сердцем. И собрал небольшую дружину — тысячу семьсот человек, которые Богом сохранены были вне города.</a:t>
            </a:r>
            <a:br>
              <a:rPr lang="ru-RU" sz="2000" dirty="0" smtClean="0">
                <a:latin typeface="Monotype Corsiva" pitchFamily="66" charset="0"/>
                <a:cs typeface="DilleniaUPC" pitchFamily="18" charset="-34"/>
              </a:rPr>
            </a:br>
            <a:r>
              <a:rPr lang="ru-RU" sz="2000" dirty="0" smtClean="0">
                <a:latin typeface="Monotype Corsiva" pitchFamily="66" charset="0"/>
                <a:cs typeface="DilleniaUPC" pitchFamily="18" charset="-34"/>
              </a:rPr>
              <a:t> </a:t>
            </a:r>
            <a:br>
              <a:rPr lang="ru-RU" sz="2000" dirty="0" smtClean="0">
                <a:latin typeface="Monotype Corsiva" pitchFamily="66" charset="0"/>
                <a:cs typeface="DilleniaUPC" pitchFamily="18" charset="-34"/>
              </a:rPr>
            </a:br>
            <a:r>
              <a:rPr lang="ru-RU" sz="2000" dirty="0" smtClean="0">
                <a:latin typeface="Monotype Corsiva" pitchFamily="66" charset="0"/>
                <a:cs typeface="DilleniaUPC" pitchFamily="18" charset="-34"/>
              </a:rPr>
              <a:t>И помчались вслед за безбожным царем, и едва смогли догнать его в Суздальской земле. И внезапно напали на отдыхавшее войско </a:t>
            </a:r>
            <a:r>
              <a:rPr lang="ru-RU" sz="2000" dirty="0" err="1" smtClean="0">
                <a:latin typeface="Monotype Corsiva" pitchFamily="66" charset="0"/>
                <a:cs typeface="DilleniaUPC" pitchFamily="18" charset="-34"/>
              </a:rPr>
              <a:t>Батыево</a:t>
            </a:r>
            <a:r>
              <a:rPr lang="ru-RU" sz="2000" dirty="0" smtClean="0">
                <a:latin typeface="Monotype Corsiva" pitchFamily="66" charset="0"/>
                <a:cs typeface="DilleniaUPC" pitchFamily="18" charset="-34"/>
              </a:rPr>
              <a:t>, и начали сечь без милости, и внесли смятение во все полки татарские. Татары стали как пьяные или обезумевшие. Евпатий так бился беспощадно, что и мечи притупились, и выхватывал &lt;он мечи&gt; татарские, и рубился ими. Татары думали, что это мертвые воскресли! Евпатий на полном скаку сражался с сильными полками и бил их беспощадно. И сражался с войсками татарскими так храбро и мужественно, что и сам царь испугался.</a:t>
            </a:r>
            <a:endParaRPr lang="ru-RU" sz="2000" dirty="0">
              <a:latin typeface="Monotype Corsiva" pitchFamily="66" charset="0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ontent.foto.my.mail.ru/community/otrok-krasnickij/rusdraw/i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6" y="152400"/>
            <a:ext cx="8812242" cy="6477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</a:rPr>
              <a:t>В Васнецов «Гусляры»</a:t>
            </a:r>
            <a:endParaRPr lang="ru-RU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Gabriola" pitchFamily="82" charset="0"/>
                <a:ea typeface="MS Gothic" pitchFamily="49" charset="-128"/>
              </a:rPr>
              <a:t>Александр</a:t>
            </a:r>
            <a:r>
              <a:rPr lang="ru-RU" sz="9600" dirty="0" smtClean="0">
                <a:solidFill>
                  <a:srgbClr val="FF0000"/>
                </a:solidFill>
                <a:latin typeface="Gabriola" pitchFamily="82" charset="0"/>
              </a:rPr>
              <a:t> Невский</a:t>
            </a:r>
            <a:endParaRPr lang="ru-RU" sz="9600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Файл:Alexander Nevsky 1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94982"/>
            <a:ext cx="9144000" cy="65106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ru-RU" b="1" spc="300" dirty="0" smtClean="0">
                <a:latin typeface="Gabriola" pitchFamily="82" charset="0"/>
              </a:rPr>
              <a:t>Н. Рерих «Александр Невский»</a:t>
            </a:r>
            <a:endParaRPr lang="ru-RU" b="1" spc="300" dirty="0">
              <a:latin typeface="Gabriola" pitchFamily="82" charset="0"/>
            </a:endParaRPr>
          </a:p>
        </p:txBody>
      </p:sp>
      <p:pic>
        <p:nvPicPr>
          <p:cNvPr id="4" name="Nevskyi_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briola" pitchFamily="82" charset="0"/>
              </a:rPr>
              <a:t>Н. Рерих «Александр Невский поражает Ярла </a:t>
            </a:r>
            <a:r>
              <a:rPr lang="ru-RU" b="1" dirty="0" err="1" smtClean="0">
                <a:latin typeface="Gabriola" pitchFamily="82" charset="0"/>
              </a:rPr>
              <a:t>Биргера</a:t>
            </a:r>
            <a:r>
              <a:rPr lang="ru-RU" b="1" spc="300" dirty="0" smtClean="0">
                <a:latin typeface="Gabriola" pitchFamily="82" charset="0"/>
              </a:rPr>
              <a:t>»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" name="Picture 4" descr="File:Alexander Nevsky Striking Birger Ja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0714"/>
            <a:ext cx="9144000" cy="6027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1295400"/>
            <a:ext cx="3886200" cy="4191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abriola" pitchFamily="82" charset="0"/>
              </a:rPr>
              <a:t>В Боровиковский «Александр Невский»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59394" name="Picture 2" descr="Фото  Боровиковский В.Л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4800600" cy="653142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abriola" pitchFamily="82" charset="0"/>
              </a:rPr>
              <a:t>В.Серов Въезд Александра Невского</a:t>
            </a:r>
            <a:r>
              <a:rPr lang="ru-RU" sz="4000" dirty="0" smtClean="0"/>
              <a:t> 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58370" name="Picture 2" descr="Фото В.Серов. Въезд Александра Невс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929244"/>
            <a:ext cx="8672713" cy="577635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abriola" pitchFamily="82" charset="0"/>
              </a:rPr>
              <a:t>В.Серов. Ледовое побоище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7346" name="Picture 2" descr="Фото В.Серов. Ледовое побоищ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7239000" cy="58881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581400" cy="39925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abriola" pitchFamily="82" charset="0"/>
              </a:rPr>
              <a:t>Г. Семирадский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«</a:t>
            </a:r>
            <a:r>
              <a:rPr lang="ru-RU" sz="4000" b="1" dirty="0" smtClean="0">
                <a:latin typeface="Gabriola" pitchFamily="82" charset="0"/>
              </a:rPr>
              <a:t>Александр </a:t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>Невский в Орде»</a:t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> 1876  </a:t>
            </a:r>
            <a:r>
              <a:rPr lang="ru-RU" sz="4000" dirty="0" smtClean="0">
                <a:latin typeface="Gabriola" pitchFamily="82" charset="0"/>
              </a:rPr>
              <a:t/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/>
            </a:r>
            <a:br>
              <a:rPr lang="ru-RU" sz="4000" dirty="0" smtClean="0">
                <a:latin typeface="Gabriola" pitchFamily="82" charset="0"/>
              </a:rPr>
            </a:br>
            <a:endParaRPr lang="ru-RU" sz="4000" dirty="0">
              <a:latin typeface="Gabriola" pitchFamily="82" charset="0"/>
            </a:endParaRPr>
          </a:p>
        </p:txBody>
      </p:sp>
      <p:pic>
        <p:nvPicPr>
          <p:cNvPr id="2060" name="Picture 12" descr=" (563x700, 91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5362575" cy="666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685800"/>
            <a:ext cx="3048000" cy="5105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abriola" pitchFamily="82" charset="0"/>
              </a:rPr>
              <a:t>Семирадский Г.</a:t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>«Александр Невский принимает папских легатов» 1876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latin typeface="Gabriola" pitchFamily="82" charset="0"/>
            </a:endParaRPr>
          </a:p>
        </p:txBody>
      </p:sp>
      <p:pic>
        <p:nvPicPr>
          <p:cNvPr id="56322" name="Picture 2" descr=" (615x700, 101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5857875" cy="666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Gabriola" pitchFamily="82" charset="0"/>
              </a:rPr>
              <a:t>П. </a:t>
            </a:r>
            <a:r>
              <a:rPr lang="ru-RU" sz="4000" dirty="0" err="1" smtClean="0">
                <a:latin typeface="Gabriola" pitchFamily="82" charset="0"/>
              </a:rPr>
              <a:t>Корин</a:t>
            </a:r>
            <a:r>
              <a:rPr lang="ru-RU" sz="4000" dirty="0" smtClean="0">
                <a:latin typeface="Gabriola" pitchFamily="82" charset="0"/>
              </a:rPr>
              <a:t> Триптих «Александр Невский»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1026" name="Picture 2" descr="Корин П. Д. Триптих «Александр Невский»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296400" cy="48768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6019800"/>
          <a:ext cx="8991600" cy="533400"/>
        </p:xfrm>
        <a:graphic>
          <a:graphicData uri="http://schemas.openxmlformats.org/drawingml/2006/table">
            <a:tbl>
              <a:tblPr/>
              <a:tblGrid>
                <a:gridCol w="3408701"/>
                <a:gridCol w="2072858"/>
                <a:gridCol w="351004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abriola" pitchFamily="82" charset="0"/>
                        </a:rPr>
                        <a:t>Северная баллада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Gabriola" pitchFamily="82" charset="0"/>
                      </a:endParaRPr>
                    </a:p>
                  </a:txBody>
                  <a:tcPr marL="59961" marR="59961" marT="29980" marB="299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abriola" pitchFamily="82" charset="0"/>
                        </a:rPr>
                        <a:t>Александр Невский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Gabriola" pitchFamily="82" charset="0"/>
                      </a:endParaRPr>
                    </a:p>
                  </a:txBody>
                  <a:tcPr marL="59961" marR="59961" marT="29980" marB="299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abriola" pitchFamily="82" charset="0"/>
                        </a:rPr>
                        <a:t>Старинный сказ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Gabriola" pitchFamily="82" charset="0"/>
                      </a:endParaRPr>
                    </a:p>
                  </a:txBody>
                  <a:tcPr marL="59961" marR="59961" marT="29980" marB="299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abriola" pitchFamily="82" charset="0"/>
              </a:rPr>
              <a:t>Житие Александра Невского</a:t>
            </a:r>
            <a:endParaRPr lang="ru-RU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838201"/>
            <a:ext cx="84582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300" dirty="0" smtClean="0">
                <a:latin typeface="Gabriola" pitchFamily="82" charset="0"/>
              </a:rPr>
              <a:t>Уже </a:t>
            </a:r>
            <a:r>
              <a:rPr lang="ru-RU" sz="2000" spc="300" dirty="0" err="1" smtClean="0">
                <a:latin typeface="Gabriola" pitchFamily="82" charset="0"/>
              </a:rPr>
              <a:t>бо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бяше</a:t>
            </a:r>
            <a:r>
              <a:rPr lang="ru-RU" sz="2000" spc="300" dirty="0" smtClean="0">
                <a:latin typeface="Gabriola" pitchFamily="82" charset="0"/>
              </a:rPr>
              <a:t> град Псков взят</a:t>
            </a:r>
            <a:r>
              <a:rPr lang="ru-RU" sz="2000" u="sng" spc="300" dirty="0" smtClean="0">
                <a:latin typeface="Gabriola" pitchFamily="82" charset="0"/>
                <a:hlinkClick r:id="rId2"/>
              </a:rPr>
              <a:t>[23]</a:t>
            </a:r>
            <a:r>
              <a:rPr lang="ru-RU" sz="2000" spc="300" dirty="0" smtClean="0">
                <a:latin typeface="Gabriola" pitchFamily="82" charset="0"/>
              </a:rPr>
              <a:t> и </a:t>
            </a:r>
            <a:r>
              <a:rPr lang="ru-RU" sz="2000" spc="300" dirty="0" err="1" smtClean="0">
                <a:latin typeface="Gabriola" pitchFamily="82" charset="0"/>
              </a:rPr>
              <a:t>намѣстникы </a:t>
            </a:r>
            <a:r>
              <a:rPr lang="ru-RU" sz="2000" spc="300" dirty="0" smtClean="0">
                <a:latin typeface="Gabriola" pitchFamily="82" charset="0"/>
              </a:rPr>
              <a:t>от </a:t>
            </a:r>
            <a:r>
              <a:rPr lang="ru-RU" sz="2000" spc="300" dirty="0" err="1" smtClean="0">
                <a:latin typeface="Gabriola" pitchFamily="82" charset="0"/>
              </a:rPr>
              <a:t>немець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посажени</a:t>
            </a:r>
            <a:r>
              <a:rPr lang="ru-RU" sz="2000" spc="300" dirty="0" smtClean="0">
                <a:latin typeface="Gabriola" pitchFamily="82" charset="0"/>
              </a:rPr>
              <a:t>. Он же </a:t>
            </a:r>
            <a:r>
              <a:rPr lang="ru-RU" sz="2000" spc="300" dirty="0" err="1" smtClean="0">
                <a:latin typeface="Gabriola" pitchFamily="82" charset="0"/>
              </a:rPr>
              <a:t>въскорѣ градъ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Псковъ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изгна</a:t>
            </a:r>
            <a:r>
              <a:rPr lang="ru-RU" sz="2000" spc="300" dirty="0" smtClean="0">
                <a:latin typeface="Gabriola" pitchFamily="82" charset="0"/>
              </a:rPr>
              <a:t> и </a:t>
            </a:r>
            <a:r>
              <a:rPr lang="ru-RU" sz="2000" spc="300" dirty="0" err="1" smtClean="0">
                <a:latin typeface="Gabriola" pitchFamily="82" charset="0"/>
              </a:rPr>
              <a:t>немець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изсѣче</a:t>
            </a:r>
            <a:r>
              <a:rPr lang="ru-RU" sz="2000" spc="300" dirty="0" smtClean="0">
                <a:latin typeface="Gabriola" pitchFamily="82" charset="0"/>
              </a:rPr>
              <a:t>, а </a:t>
            </a:r>
            <a:r>
              <a:rPr lang="ru-RU" sz="2000" spc="300" dirty="0" err="1" smtClean="0">
                <a:latin typeface="Gabriola" pitchFamily="82" charset="0"/>
              </a:rPr>
              <a:t>инѣх повяза</a:t>
            </a:r>
            <a:r>
              <a:rPr lang="ru-RU" sz="2000" spc="300" dirty="0" smtClean="0">
                <a:latin typeface="Gabriola" pitchFamily="82" charset="0"/>
              </a:rPr>
              <a:t> и град </a:t>
            </a:r>
            <a:r>
              <a:rPr lang="ru-RU" sz="2000" spc="300" dirty="0" err="1" smtClean="0">
                <a:latin typeface="Gabriola" pitchFamily="82" charset="0"/>
              </a:rPr>
              <a:t>свободи</a:t>
            </a:r>
            <a:r>
              <a:rPr lang="ru-RU" sz="2000" spc="300" dirty="0" smtClean="0">
                <a:latin typeface="Gabriola" pitchFamily="82" charset="0"/>
              </a:rPr>
              <a:t> от безбожных </a:t>
            </a:r>
            <a:r>
              <a:rPr lang="ru-RU" sz="2000" spc="300" dirty="0" err="1" smtClean="0">
                <a:latin typeface="Gabriola" pitchFamily="82" charset="0"/>
              </a:rPr>
              <a:t>немецъ</a:t>
            </a:r>
            <a:r>
              <a:rPr lang="ru-RU" sz="2000" spc="300" dirty="0" smtClean="0">
                <a:latin typeface="Gabriola" pitchFamily="82" charset="0"/>
              </a:rPr>
              <a:t>, а землю их </a:t>
            </a:r>
            <a:r>
              <a:rPr lang="ru-RU" sz="2000" spc="300" dirty="0" err="1" smtClean="0">
                <a:latin typeface="Gabriola" pitchFamily="82" charset="0"/>
              </a:rPr>
              <a:t>повоева</a:t>
            </a:r>
            <a:r>
              <a:rPr lang="ru-RU" sz="2000" spc="300" dirty="0" smtClean="0">
                <a:latin typeface="Gabriola" pitchFamily="82" charset="0"/>
              </a:rPr>
              <a:t> и </a:t>
            </a:r>
            <a:r>
              <a:rPr lang="ru-RU" sz="2000" spc="300" dirty="0" err="1" smtClean="0">
                <a:latin typeface="Gabriola" pitchFamily="82" charset="0"/>
              </a:rPr>
              <a:t>пожже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и</a:t>
            </a:r>
            <a:r>
              <a:rPr lang="ru-RU" sz="2000" spc="300" dirty="0" smtClean="0">
                <a:latin typeface="Gabriola" pitchFamily="82" charset="0"/>
              </a:rPr>
              <a:t> полона </a:t>
            </a:r>
            <a:r>
              <a:rPr lang="ru-RU" sz="2000" spc="300" dirty="0" err="1" smtClean="0">
                <a:latin typeface="Gabriola" pitchFamily="82" charset="0"/>
              </a:rPr>
              <a:t>взя</a:t>
            </a:r>
            <a:r>
              <a:rPr lang="ru-RU" sz="2000" spc="300" dirty="0" smtClean="0">
                <a:latin typeface="Gabriola" pitchFamily="82" charset="0"/>
              </a:rPr>
              <a:t> бес числа, а </a:t>
            </a:r>
            <a:r>
              <a:rPr lang="ru-RU" sz="2000" spc="300" dirty="0" err="1" smtClean="0">
                <a:latin typeface="Gabriola" pitchFamily="82" charset="0"/>
              </a:rPr>
              <a:t>овѣх иссече</a:t>
            </a:r>
            <a:r>
              <a:rPr lang="ru-RU" sz="2000" spc="300" dirty="0" smtClean="0">
                <a:latin typeface="Gabriola" pitchFamily="82" charset="0"/>
              </a:rPr>
              <a:t>. Они же, </a:t>
            </a:r>
            <a:r>
              <a:rPr lang="ru-RU" sz="2000" spc="300" dirty="0" err="1" smtClean="0">
                <a:latin typeface="Gabriola" pitchFamily="82" charset="0"/>
              </a:rPr>
              <a:t>гордии</a:t>
            </a:r>
            <a:r>
              <a:rPr lang="ru-RU" sz="2000" spc="300" dirty="0" smtClean="0">
                <a:latin typeface="Gabriola" pitchFamily="82" charset="0"/>
              </a:rPr>
              <a:t>, </a:t>
            </a:r>
            <a:r>
              <a:rPr lang="ru-RU" sz="2000" spc="300" dirty="0" err="1" smtClean="0">
                <a:latin typeface="Gabriola" pitchFamily="82" charset="0"/>
              </a:rPr>
              <a:t>совокупишася</a:t>
            </a:r>
            <a:r>
              <a:rPr lang="ru-RU" sz="2000" spc="300" dirty="0" smtClean="0">
                <a:latin typeface="Gabriola" pitchFamily="82" charset="0"/>
              </a:rPr>
              <a:t> и </a:t>
            </a:r>
            <a:r>
              <a:rPr lang="ru-RU" sz="2000" spc="300" dirty="0" err="1" smtClean="0">
                <a:latin typeface="Gabriola" pitchFamily="82" charset="0"/>
              </a:rPr>
              <a:t>рекоша</a:t>
            </a:r>
            <a:r>
              <a:rPr lang="ru-RU" sz="2000" spc="300" dirty="0" smtClean="0">
                <a:latin typeface="Gabriola" pitchFamily="82" charset="0"/>
              </a:rPr>
              <a:t>: «</a:t>
            </a:r>
            <a:r>
              <a:rPr lang="ru-RU" sz="2000" spc="300" dirty="0" err="1" smtClean="0">
                <a:latin typeface="Gabriola" pitchFamily="82" charset="0"/>
              </a:rPr>
              <a:t>Поидемъ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и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побѣдим </a:t>
            </a:r>
            <a:r>
              <a:rPr lang="ru-RU" sz="2000" spc="300" dirty="0" smtClean="0">
                <a:latin typeface="Gabriola" pitchFamily="82" charset="0"/>
              </a:rPr>
              <a:t>Александра и </a:t>
            </a:r>
            <a:r>
              <a:rPr lang="ru-RU" sz="2000" spc="300" dirty="0" err="1" smtClean="0">
                <a:latin typeface="Gabriola" pitchFamily="82" charset="0"/>
              </a:rPr>
              <a:t>имемъ</a:t>
            </a:r>
            <a:r>
              <a:rPr lang="ru-RU" sz="2000" spc="300" dirty="0" smtClean="0">
                <a:latin typeface="Gabriola" pitchFamily="82" charset="0"/>
              </a:rPr>
              <a:t> его </a:t>
            </a:r>
            <a:r>
              <a:rPr lang="ru-RU" sz="2000" spc="300" dirty="0" err="1" smtClean="0">
                <a:latin typeface="Gabriola" pitchFamily="82" charset="0"/>
              </a:rPr>
              <a:t>рукама</a:t>
            </a:r>
            <a:r>
              <a:rPr lang="ru-RU" sz="2000" spc="300" dirty="0" smtClean="0">
                <a:latin typeface="Gabriola" pitchFamily="82" charset="0"/>
              </a:rPr>
              <a:t>».</a:t>
            </a:r>
          </a:p>
          <a:p>
            <a:r>
              <a:rPr lang="ru-RU" sz="2000" spc="300" dirty="0" smtClean="0">
                <a:latin typeface="Gabriola" pitchFamily="82" charset="0"/>
              </a:rPr>
              <a:t> </a:t>
            </a:r>
          </a:p>
          <a:p>
            <a:r>
              <a:rPr lang="ru-RU" sz="2000" spc="300" dirty="0" err="1" smtClean="0">
                <a:latin typeface="Gabriola" pitchFamily="82" charset="0"/>
              </a:rPr>
              <a:t>Егда</a:t>
            </a:r>
            <a:r>
              <a:rPr lang="ru-RU" sz="2000" spc="300" dirty="0" smtClean="0">
                <a:latin typeface="Gabriola" pitchFamily="82" charset="0"/>
              </a:rPr>
              <a:t> же </a:t>
            </a:r>
            <a:r>
              <a:rPr lang="ru-RU" sz="2000" spc="300" dirty="0" err="1" smtClean="0">
                <a:latin typeface="Gabriola" pitchFamily="82" charset="0"/>
              </a:rPr>
              <a:t>приближишяся</a:t>
            </a:r>
            <a:r>
              <a:rPr lang="ru-RU" sz="2000" spc="300" dirty="0" smtClean="0">
                <a:latin typeface="Gabriola" pitchFamily="82" charset="0"/>
              </a:rPr>
              <a:t>, и </a:t>
            </a:r>
            <a:r>
              <a:rPr lang="ru-RU" sz="2000" spc="300" dirty="0" err="1" smtClean="0">
                <a:latin typeface="Gabriola" pitchFamily="82" charset="0"/>
              </a:rPr>
              <a:t>очютиша</a:t>
            </a:r>
            <a:r>
              <a:rPr lang="ru-RU" sz="2000" spc="300" dirty="0" smtClean="0">
                <a:latin typeface="Gabriola" pitchFamily="82" charset="0"/>
              </a:rPr>
              <a:t> я </a:t>
            </a:r>
            <a:r>
              <a:rPr lang="ru-RU" sz="2000" spc="300" dirty="0" err="1" smtClean="0">
                <a:latin typeface="Gabriola" pitchFamily="82" charset="0"/>
              </a:rPr>
              <a:t>стражие</a:t>
            </a:r>
            <a:r>
              <a:rPr lang="ru-RU" sz="2000" spc="300" dirty="0" smtClean="0">
                <a:latin typeface="Gabriola" pitchFamily="82" charset="0"/>
              </a:rPr>
              <a:t>. Князь же </a:t>
            </a:r>
            <a:r>
              <a:rPr lang="ru-RU" sz="2000" spc="300" dirty="0" err="1" smtClean="0">
                <a:latin typeface="Gabriola" pitchFamily="82" charset="0"/>
              </a:rPr>
              <a:t>Александръ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оплъчися</a:t>
            </a:r>
            <a:r>
              <a:rPr lang="ru-RU" sz="2000" spc="300" dirty="0" smtClean="0">
                <a:latin typeface="Gabriola" pitchFamily="82" charset="0"/>
              </a:rPr>
              <a:t>, и </a:t>
            </a:r>
            <a:r>
              <a:rPr lang="ru-RU" sz="2000" spc="300" dirty="0" err="1" smtClean="0">
                <a:latin typeface="Gabriola" pitchFamily="82" charset="0"/>
              </a:rPr>
              <a:t>поидоша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противу</a:t>
            </a:r>
            <a:r>
              <a:rPr lang="ru-RU" sz="2000" spc="300" dirty="0" smtClean="0">
                <a:latin typeface="Gabriola" pitchFamily="82" charset="0"/>
              </a:rPr>
              <a:t> себе, и </a:t>
            </a:r>
            <a:r>
              <a:rPr lang="ru-RU" sz="2000" spc="300" dirty="0" err="1" smtClean="0">
                <a:latin typeface="Gabriola" pitchFamily="82" charset="0"/>
              </a:rPr>
              <a:t>покриша</a:t>
            </a:r>
            <a:r>
              <a:rPr lang="ru-RU" sz="2000" spc="300" dirty="0" smtClean="0">
                <a:latin typeface="Gabriola" pitchFamily="82" charset="0"/>
              </a:rPr>
              <a:t> озеро </a:t>
            </a:r>
            <a:r>
              <a:rPr lang="ru-RU" sz="2000" spc="300" dirty="0" err="1" smtClean="0">
                <a:latin typeface="Gabriola" pitchFamily="82" charset="0"/>
              </a:rPr>
              <a:t>Чюдьское</a:t>
            </a:r>
            <a:r>
              <a:rPr lang="ru-RU" sz="2000" spc="300" dirty="0" smtClean="0">
                <a:latin typeface="Gabriola" pitchFamily="82" charset="0"/>
              </a:rPr>
              <a:t> обои от множества вои. </a:t>
            </a:r>
            <a:r>
              <a:rPr lang="ru-RU" sz="2000" spc="300" dirty="0" err="1" smtClean="0">
                <a:latin typeface="Gabriola" pitchFamily="82" charset="0"/>
              </a:rPr>
              <a:t>Отець</a:t>
            </a:r>
            <a:r>
              <a:rPr lang="ru-RU" sz="2000" spc="300" dirty="0" smtClean="0">
                <a:latin typeface="Gabriola" pitchFamily="82" charset="0"/>
              </a:rPr>
              <a:t> же его </a:t>
            </a:r>
            <a:r>
              <a:rPr lang="ru-RU" sz="2000" spc="300" dirty="0" err="1" smtClean="0">
                <a:latin typeface="Gabriola" pitchFamily="82" charset="0"/>
              </a:rPr>
              <a:t>Ярославъ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прислалъ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бѣ </a:t>
            </a:r>
            <a:r>
              <a:rPr lang="ru-RU" sz="2000" spc="300" dirty="0" smtClean="0">
                <a:latin typeface="Gabriola" pitchFamily="82" charset="0"/>
              </a:rPr>
              <a:t>ему брата </a:t>
            </a:r>
            <a:r>
              <a:rPr lang="ru-RU" sz="2000" spc="300" dirty="0" err="1" smtClean="0">
                <a:latin typeface="Gabriola" pitchFamily="82" charset="0"/>
              </a:rPr>
              <a:t>меньшаго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Андрѣя </a:t>
            </a:r>
            <a:r>
              <a:rPr lang="ru-RU" sz="2000" spc="300" dirty="0" smtClean="0">
                <a:latin typeface="Gabriola" pitchFamily="82" charset="0"/>
              </a:rPr>
              <a:t>на помощь </a:t>
            </a:r>
            <a:r>
              <a:rPr lang="ru-RU" sz="2000" spc="300" dirty="0" err="1" smtClean="0">
                <a:latin typeface="Gabriola" pitchFamily="82" charset="0"/>
              </a:rPr>
              <a:t>въ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множествѣ дружинѣ</a:t>
            </a:r>
            <a:r>
              <a:rPr lang="ru-RU" sz="2000" spc="300" dirty="0" smtClean="0">
                <a:latin typeface="Gabriola" pitchFamily="82" charset="0"/>
              </a:rPr>
              <a:t>. </a:t>
            </a:r>
            <a:r>
              <a:rPr lang="ru-RU" sz="2000" spc="300" dirty="0" err="1" smtClean="0">
                <a:latin typeface="Gabriola" pitchFamily="82" charset="0"/>
              </a:rPr>
              <a:t>Тако</a:t>
            </a:r>
            <a:r>
              <a:rPr lang="ru-RU" sz="2000" spc="300" dirty="0" smtClean="0">
                <a:latin typeface="Gabriola" pitchFamily="82" charset="0"/>
              </a:rPr>
              <a:t> же и у князя Александра множество храбрых, яко же </a:t>
            </a:r>
            <a:r>
              <a:rPr lang="ru-RU" sz="2000" spc="300" dirty="0" err="1" smtClean="0">
                <a:latin typeface="Gabriola" pitchFamily="82" charset="0"/>
              </a:rPr>
              <a:t>древле</a:t>
            </a:r>
            <a:r>
              <a:rPr lang="ru-RU" sz="2000" spc="300" dirty="0" smtClean="0">
                <a:latin typeface="Gabriola" pitchFamily="82" charset="0"/>
              </a:rPr>
              <a:t> у </a:t>
            </a:r>
            <a:r>
              <a:rPr lang="ru-RU" sz="2000" spc="300" dirty="0" err="1" smtClean="0">
                <a:latin typeface="Gabriola" pitchFamily="82" charset="0"/>
              </a:rPr>
              <a:t>Давыда</a:t>
            </a:r>
            <a:r>
              <a:rPr lang="ru-RU" sz="2000" spc="300" dirty="0" smtClean="0">
                <a:latin typeface="Gabriola" pitchFamily="82" charset="0"/>
              </a:rPr>
              <a:t> царя </a:t>
            </a:r>
            <a:r>
              <a:rPr lang="ru-RU" sz="2000" spc="300" dirty="0" err="1" smtClean="0">
                <a:latin typeface="Gabriola" pitchFamily="82" charset="0"/>
              </a:rPr>
              <a:t>силнии</a:t>
            </a:r>
            <a:r>
              <a:rPr lang="ru-RU" sz="2000" spc="300" dirty="0" smtClean="0">
                <a:latin typeface="Gabriola" pitchFamily="82" charset="0"/>
              </a:rPr>
              <a:t>, </a:t>
            </a:r>
            <a:r>
              <a:rPr lang="ru-RU" sz="2000" spc="300" dirty="0" err="1" smtClean="0">
                <a:latin typeface="Gabriola" pitchFamily="82" charset="0"/>
              </a:rPr>
              <a:t>крѣпции</a:t>
            </a:r>
            <a:r>
              <a:rPr lang="ru-RU" sz="2000" spc="300" dirty="0" smtClean="0">
                <a:latin typeface="Gabriola" pitchFamily="82" charset="0"/>
              </a:rPr>
              <a:t>. </a:t>
            </a:r>
            <a:r>
              <a:rPr lang="ru-RU" sz="2000" spc="300" dirty="0" err="1" smtClean="0">
                <a:latin typeface="Gabriola" pitchFamily="82" charset="0"/>
              </a:rPr>
              <a:t>Тако</a:t>
            </a:r>
            <a:r>
              <a:rPr lang="ru-RU" sz="2000" spc="300" dirty="0" smtClean="0">
                <a:latin typeface="Gabriola" pitchFamily="82" charset="0"/>
              </a:rPr>
              <a:t> и мужи Александровы </a:t>
            </a:r>
            <a:r>
              <a:rPr lang="ru-RU" sz="2000" spc="300" dirty="0" err="1" smtClean="0">
                <a:latin typeface="Gabriola" pitchFamily="82" charset="0"/>
              </a:rPr>
              <a:t>исполнишася</a:t>
            </a:r>
            <a:r>
              <a:rPr lang="ru-RU" sz="2000" spc="300" dirty="0" smtClean="0">
                <a:latin typeface="Gabriola" pitchFamily="82" charset="0"/>
              </a:rPr>
              <a:t> духом </a:t>
            </a:r>
            <a:r>
              <a:rPr lang="ru-RU" sz="2000" spc="300" dirty="0" err="1" smtClean="0">
                <a:latin typeface="Gabriola" pitchFamily="82" charset="0"/>
              </a:rPr>
              <a:t>ратнымъ</a:t>
            </a:r>
            <a:r>
              <a:rPr lang="ru-RU" sz="2000" spc="300" dirty="0" smtClean="0">
                <a:latin typeface="Gabriola" pitchFamily="82" charset="0"/>
              </a:rPr>
              <a:t>, </a:t>
            </a:r>
            <a:r>
              <a:rPr lang="ru-RU" sz="2000" spc="300" dirty="0" err="1" smtClean="0">
                <a:latin typeface="Gabriola" pitchFamily="82" charset="0"/>
              </a:rPr>
              <a:t>бяху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бо</a:t>
            </a:r>
            <a:r>
              <a:rPr lang="ru-RU" sz="2000" spc="300" dirty="0" smtClean="0">
                <a:latin typeface="Gabriola" pitchFamily="82" charset="0"/>
              </a:rPr>
              <a:t> сердца их, </a:t>
            </a:r>
            <a:r>
              <a:rPr lang="ru-RU" sz="2000" spc="300" dirty="0" err="1" smtClean="0">
                <a:latin typeface="Gabriola" pitchFamily="82" charset="0"/>
              </a:rPr>
              <a:t>акы</a:t>
            </a:r>
            <a:r>
              <a:rPr lang="ru-RU" sz="2000" spc="300" dirty="0" smtClean="0">
                <a:latin typeface="Gabriola" pitchFamily="82" charset="0"/>
              </a:rPr>
              <a:t> сердца </a:t>
            </a:r>
            <a:r>
              <a:rPr lang="ru-RU" sz="2000" spc="300" dirty="0" err="1" smtClean="0">
                <a:latin typeface="Gabriola" pitchFamily="82" charset="0"/>
              </a:rPr>
              <a:t>лвомъ</a:t>
            </a:r>
            <a:r>
              <a:rPr lang="ru-RU" sz="2000" spc="300" dirty="0" smtClean="0">
                <a:latin typeface="Gabriola" pitchFamily="82" charset="0"/>
              </a:rPr>
              <a:t>, и </a:t>
            </a:r>
            <a:r>
              <a:rPr lang="ru-RU" sz="2000" spc="300" dirty="0" err="1" smtClean="0">
                <a:latin typeface="Gabriola" pitchFamily="82" charset="0"/>
              </a:rPr>
              <a:t>рѣшя</a:t>
            </a:r>
            <a:r>
              <a:rPr lang="ru-RU" sz="2000" spc="300" dirty="0" smtClean="0">
                <a:latin typeface="Gabriola" pitchFamily="82" charset="0"/>
              </a:rPr>
              <a:t>: «О </a:t>
            </a:r>
            <a:r>
              <a:rPr lang="ru-RU" sz="2000" spc="300" dirty="0" err="1" smtClean="0">
                <a:latin typeface="Gabriola" pitchFamily="82" charset="0"/>
              </a:rPr>
              <a:t>княже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нашь</a:t>
            </a:r>
            <a:r>
              <a:rPr lang="ru-RU" sz="2000" spc="300" dirty="0" smtClean="0">
                <a:latin typeface="Gabriola" pitchFamily="82" charset="0"/>
              </a:rPr>
              <a:t> честный! </a:t>
            </a:r>
            <a:r>
              <a:rPr lang="ru-RU" sz="2000" spc="300" dirty="0" err="1" smtClean="0">
                <a:latin typeface="Gabriola" pitchFamily="82" charset="0"/>
              </a:rPr>
              <a:t>Нынѣ приспѣ врѣмя </a:t>
            </a:r>
            <a:r>
              <a:rPr lang="ru-RU" sz="2000" spc="300" dirty="0" smtClean="0">
                <a:latin typeface="Gabriola" pitchFamily="82" charset="0"/>
              </a:rPr>
              <a:t>нам </a:t>
            </a:r>
            <a:r>
              <a:rPr lang="ru-RU" sz="2000" spc="300" dirty="0" err="1" smtClean="0">
                <a:latin typeface="Gabriola" pitchFamily="82" charset="0"/>
              </a:rPr>
              <a:t>положити</a:t>
            </a:r>
            <a:r>
              <a:rPr lang="ru-RU" sz="2000" spc="300" dirty="0" smtClean="0">
                <a:latin typeface="Gabriola" pitchFamily="82" charset="0"/>
              </a:rPr>
              <a:t> главы своя за </a:t>
            </a:r>
            <a:r>
              <a:rPr lang="ru-RU" sz="2000" spc="300" dirty="0" err="1" smtClean="0">
                <a:latin typeface="Gabriola" pitchFamily="82" charset="0"/>
              </a:rPr>
              <a:t>тя</a:t>
            </a:r>
            <a:r>
              <a:rPr lang="ru-RU" sz="2000" spc="300" dirty="0" smtClean="0">
                <a:latin typeface="Gabriola" pitchFamily="82" charset="0"/>
              </a:rPr>
              <a:t>». Князь же </a:t>
            </a:r>
            <a:r>
              <a:rPr lang="ru-RU" sz="2000" spc="300" dirty="0" err="1" smtClean="0">
                <a:latin typeface="Gabriola" pitchFamily="82" charset="0"/>
              </a:rPr>
              <a:t>Александръ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воздѣвъ руцѣ </a:t>
            </a:r>
            <a:r>
              <a:rPr lang="ru-RU" sz="2000" spc="300" dirty="0" smtClean="0">
                <a:latin typeface="Gabriola" pitchFamily="82" charset="0"/>
              </a:rPr>
              <a:t>на небо и </a:t>
            </a:r>
            <a:r>
              <a:rPr lang="ru-RU" sz="2000" spc="300" dirty="0" err="1" smtClean="0">
                <a:latin typeface="Gabriola" pitchFamily="82" charset="0"/>
              </a:rPr>
              <a:t>рече</a:t>
            </a:r>
            <a:r>
              <a:rPr lang="ru-RU" sz="2000" spc="300" dirty="0" smtClean="0">
                <a:latin typeface="Gabriola" pitchFamily="82" charset="0"/>
              </a:rPr>
              <a:t>: «Суди ми, Боже, и </a:t>
            </a:r>
            <a:r>
              <a:rPr lang="ru-RU" sz="2000" spc="300" dirty="0" err="1" smtClean="0">
                <a:latin typeface="Gabriola" pitchFamily="82" charset="0"/>
              </a:rPr>
              <a:t>разсу</a:t>
            </a:r>
            <a:r>
              <a:rPr lang="ru-RU" sz="2000" i="1" spc="300" dirty="0" err="1" smtClean="0">
                <a:latin typeface="Gabriola" pitchFamily="82" charset="0"/>
              </a:rPr>
              <a:t>ди</a:t>
            </a:r>
            <a:r>
              <a:rPr lang="ru-RU" sz="2000" spc="300" dirty="0" smtClean="0">
                <a:latin typeface="Gabriola" pitchFamily="82" charset="0"/>
              </a:rPr>
              <a:t> прю мою от языка </a:t>
            </a:r>
            <a:r>
              <a:rPr lang="ru-RU" sz="2000" spc="300" dirty="0" err="1" smtClean="0">
                <a:latin typeface="Gabriola" pitchFamily="82" charset="0"/>
              </a:rPr>
              <a:t>непреподобна</a:t>
            </a:r>
            <a:r>
              <a:rPr lang="ru-RU" sz="2000" spc="300" dirty="0" smtClean="0">
                <a:latin typeface="Gabriola" pitchFamily="82" charset="0"/>
              </a:rPr>
              <a:t>, и </a:t>
            </a:r>
            <a:r>
              <a:rPr lang="ru-RU" sz="2000" spc="300" dirty="0" err="1" smtClean="0">
                <a:latin typeface="Gabriola" pitchFamily="82" charset="0"/>
              </a:rPr>
              <a:t>помози</a:t>
            </a:r>
            <a:r>
              <a:rPr lang="ru-RU" sz="2000" spc="300" dirty="0" smtClean="0">
                <a:latin typeface="Gabriola" pitchFamily="82" charset="0"/>
              </a:rPr>
              <a:t> ми, Господи, яко же </a:t>
            </a:r>
            <a:r>
              <a:rPr lang="ru-RU" sz="2000" spc="300" dirty="0" err="1" smtClean="0">
                <a:latin typeface="Gabriola" pitchFamily="82" charset="0"/>
              </a:rPr>
              <a:t>древле</a:t>
            </a:r>
            <a:r>
              <a:rPr lang="ru-RU" sz="2000" spc="300" dirty="0" smtClean="0">
                <a:latin typeface="Gabriola" pitchFamily="82" charset="0"/>
              </a:rPr>
              <a:t> </a:t>
            </a:r>
            <a:r>
              <a:rPr lang="ru-RU" sz="2000" spc="300" dirty="0" err="1" smtClean="0">
                <a:latin typeface="Gabriola" pitchFamily="82" charset="0"/>
              </a:rPr>
              <a:t>Моисию</a:t>
            </a:r>
            <a:r>
              <a:rPr lang="ru-RU" sz="2000" spc="300" dirty="0" smtClean="0">
                <a:latin typeface="Gabriola" pitchFamily="82" charset="0"/>
              </a:rPr>
              <a:t> на </a:t>
            </a:r>
            <a:r>
              <a:rPr lang="ru-RU" sz="2000" spc="300" dirty="0" err="1" smtClean="0">
                <a:latin typeface="Gabriola" pitchFamily="82" charset="0"/>
              </a:rPr>
              <a:t>Амалика</a:t>
            </a:r>
            <a:r>
              <a:rPr lang="ru-RU" sz="2000" spc="300" dirty="0" smtClean="0">
                <a:latin typeface="Gabriola" pitchFamily="82" charset="0"/>
              </a:rPr>
              <a:t> и </a:t>
            </a:r>
            <a:r>
              <a:rPr lang="ru-RU" sz="2000" spc="300" dirty="0" err="1" smtClean="0">
                <a:latin typeface="Gabriola" pitchFamily="82" charset="0"/>
              </a:rPr>
              <a:t>прадѣду </a:t>
            </a:r>
            <a:r>
              <a:rPr lang="ru-RU" sz="2000" spc="300" dirty="0" smtClean="0">
                <a:latin typeface="Gabriola" pitchFamily="82" charset="0"/>
              </a:rPr>
              <a:t>нашему Ярославу на </a:t>
            </a:r>
            <a:r>
              <a:rPr lang="ru-RU" sz="2000" spc="300" dirty="0" err="1" smtClean="0">
                <a:latin typeface="Gabriola" pitchFamily="82" charset="0"/>
              </a:rPr>
              <a:t>окааннаго</a:t>
            </a:r>
            <a:r>
              <a:rPr lang="ru-RU" sz="2000" spc="300" dirty="0" smtClean="0">
                <a:latin typeface="Gabriola" pitchFamily="82" charset="0"/>
              </a:rPr>
              <a:t> Святополка».</a:t>
            </a:r>
            <a:r>
              <a:rPr lang="ru-RU" sz="2000" u="sng" spc="300" dirty="0" smtClean="0">
                <a:latin typeface="Gabriola" pitchFamily="82" charset="0"/>
                <a:hlinkClick r:id="rId2"/>
              </a:rPr>
              <a:t>[24]</a:t>
            </a:r>
            <a:endParaRPr lang="ru-RU" sz="2000" spc="300" dirty="0" smtClean="0">
              <a:latin typeface="Gabriola" pitchFamily="82" charset="0"/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ontent.foto.my.mail.ru/community/otrok-krasnickij/rusdraw/i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686"/>
            <a:ext cx="8229600" cy="67345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86836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Васнецов «Баян»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674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 был ими уже взят город Псков и наместники немецкие посажены. Он же вскоре изгнал их из Пскова и немцев перебил, а иных связал и город освободил от безбожных немцев, а землю их разорил и пожег и пленных взял бесчисленное множество, а других перебил. Немцы же, гордые, собрались и сказали: «Пойдем, и победим Александра, и захватим его». Когда же приблизились немцы, то проведали о них стражи. Князь же Александр приготовился к бою, и пошли они друг против друга, и покрылось озеро Чудское множеством тех и других воинов. Отец же Александра Ярослав прислал ему на помощь младшего брата Андрея с большою дружиною. И у князя Александра тоже было много храбрых воинов, как в древности у Давида-царя, сильных и крепких. Так и мужи Александра исполнились духа ратного, ведь были сердца их как сердца львов, и воскликнули: «О </a:t>
            </a:r>
            <a:r>
              <a:rPr lang="ru-RU" sz="2000" dirty="0" err="1" smtClean="0"/>
              <a:t>княже</a:t>
            </a:r>
            <a:r>
              <a:rPr lang="ru-RU" sz="2000" dirty="0" smtClean="0"/>
              <a:t> наш славный! Ныне пришло нам время положить головы свои за тебя». Князь же Александр воздел руки к небу и сказал: «Суди меня, Боже, рассуди распрю мою с народом неправедным и помоги мне, Господи, как в древности помог Моисею одолеть </a:t>
            </a:r>
            <a:r>
              <a:rPr lang="ru-RU" sz="2000" dirty="0" err="1" smtClean="0"/>
              <a:t>Амалика</a:t>
            </a:r>
            <a:r>
              <a:rPr lang="ru-RU" sz="2000" dirty="0" smtClean="0"/>
              <a:t> и прадеду нашему Ярославу окаянного Святополка».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Nevskyi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Кто с мечом к нам войдет, тот от меча и погибнет. На том стояла, стоит и стоять будет земля Русская!</a:t>
            </a:r>
          </a:p>
        </p:txBody>
      </p:sp>
      <p:pic>
        <p:nvPicPr>
          <p:cNvPr id="90114" name="Picture 2" descr="Файл:Nevsk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57036"/>
            <a:ext cx="7924800" cy="57331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276600" cy="5821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abriola" pitchFamily="82" charset="0"/>
              </a:rPr>
              <a:t>Александро-Невский собор</a:t>
            </a:r>
            <a:br>
              <a:rPr lang="ru-RU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b="1" i="1" dirty="0" smtClean="0">
                <a:latin typeface="Gabriola" pitchFamily="82" charset="0"/>
              </a:rPr>
              <a:t>Собор во имя святого благоверного Великого князя Александра Невского  в  Екатеринбурге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60420" name="Picture 4" descr="http://img-fotki.yandex.ru/get/4513/serg-markov2010.59/0_605dc_e319b95b_-1-L"/>
          <p:cNvPicPr>
            <a:picLocks noChangeAspect="1" noChangeArrowheads="1"/>
          </p:cNvPicPr>
          <p:nvPr/>
        </p:nvPicPr>
        <p:blipFill>
          <a:blip r:embed="rId2"/>
          <a:srcRect b="9071"/>
          <a:stretch>
            <a:fillRect/>
          </a:stretch>
        </p:blipFill>
        <p:spPr bwMode="auto">
          <a:xfrm>
            <a:off x="3200400" y="304799"/>
            <a:ext cx="5814060" cy="63246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800" dirty="0" smtClean="0">
                <a:latin typeface="Gabriola" pitchFamily="82" charset="0"/>
              </a:rPr>
              <a:t>Сергий Радонежский</a:t>
            </a:r>
            <a:endParaRPr lang="ru-RU" sz="8800" dirty="0">
              <a:latin typeface="Gabriola" pitchFamily="82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mallbay.ru/images2/nesterov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"/>
            <a:ext cx="8382000" cy="67056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М. Нестеров </a:t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«Видение отроку Варфоломею»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2700" b="1" u="sng" spc="300" dirty="0" smtClean="0">
                <a:solidFill>
                  <a:srgbClr val="C00000"/>
                </a:solidFill>
                <a:latin typeface="Gabriola" pitchFamily="82" charset="0"/>
              </a:rPr>
              <a:t>Житие Сергия Радонежского</a:t>
            </a:r>
            <a:br>
              <a:rPr lang="ru-RU" sz="2700" b="1" u="sng" spc="300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2000" b="1" u="sng" spc="300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2000" b="1" u="sng" spc="300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2200" b="1" spc="300" dirty="0" smtClean="0">
                <a:latin typeface="Gabriola" pitchFamily="82" charset="0"/>
              </a:rPr>
              <a:t>И </a:t>
            </a:r>
            <a:r>
              <a:rPr lang="ru-RU" sz="2200" b="1" spc="300" dirty="0">
                <a:latin typeface="Gabriola" pitchFamily="82" charset="0"/>
              </a:rPr>
              <a:t>яко </a:t>
            </a:r>
            <a:r>
              <a:rPr lang="ru-RU" sz="2200" b="1" spc="300" dirty="0" err="1">
                <a:latin typeface="Gabriola" pitchFamily="82" charset="0"/>
              </a:rPr>
              <a:t>преста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старець</a:t>
            </a:r>
            <a:r>
              <a:rPr lang="ru-RU" sz="2200" b="1" spc="300" dirty="0">
                <a:latin typeface="Gabriola" pitchFamily="82" charset="0"/>
              </a:rPr>
              <a:t> и </a:t>
            </a:r>
            <a:r>
              <a:rPr lang="ru-RU" sz="2200" b="1" spc="300" dirty="0" err="1">
                <a:latin typeface="Gabriola" pitchFamily="82" charset="0"/>
              </a:rPr>
              <a:t>възрѣвъ </a:t>
            </a:r>
            <a:r>
              <a:rPr lang="ru-RU" sz="2200" b="1" spc="300" dirty="0">
                <a:latin typeface="Gabriola" pitchFamily="82" charset="0"/>
              </a:rPr>
              <a:t>на отрока, и </a:t>
            </a:r>
            <a:r>
              <a:rPr lang="ru-RU" sz="2200" b="1" spc="300" dirty="0" err="1">
                <a:latin typeface="Gabriola" pitchFamily="82" charset="0"/>
              </a:rPr>
              <a:t>прозрѣ внутренима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очима</a:t>
            </a:r>
            <a:r>
              <a:rPr lang="ru-RU" sz="2200" b="1" spc="300" dirty="0">
                <a:latin typeface="Gabriola" pitchFamily="82" charset="0"/>
              </a:rPr>
              <a:t>, яко </a:t>
            </a:r>
            <a:r>
              <a:rPr lang="ru-RU" sz="2200" b="1" spc="300" dirty="0" err="1">
                <a:latin typeface="Gabriola" pitchFamily="82" charset="0"/>
              </a:rPr>
              <a:t>хощет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быти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съсуд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избранъ</a:t>
            </a:r>
            <a:r>
              <a:rPr lang="ru-RU" sz="2200" b="1" spc="300" dirty="0">
                <a:latin typeface="Gabriola" pitchFamily="82" charset="0"/>
              </a:rPr>
              <a:t> Святому Духу. И </a:t>
            </a:r>
            <a:r>
              <a:rPr lang="ru-RU" sz="2200" b="1" spc="300" dirty="0" err="1">
                <a:latin typeface="Gabriola" pitchFamily="82" charset="0"/>
              </a:rPr>
              <a:t>пригласивъ</a:t>
            </a:r>
            <a:r>
              <a:rPr lang="ru-RU" sz="2200" b="1" spc="300" dirty="0">
                <a:latin typeface="Gabriola" pitchFamily="82" charset="0"/>
              </a:rPr>
              <a:t>, </a:t>
            </a:r>
            <a:r>
              <a:rPr lang="ru-RU" sz="2200" b="1" spc="300" dirty="0" err="1">
                <a:latin typeface="Gabriola" pitchFamily="82" charset="0"/>
              </a:rPr>
              <a:t>призва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и</a:t>
            </a:r>
            <a:r>
              <a:rPr lang="ru-RU" sz="2200" b="1" spc="300" dirty="0">
                <a:latin typeface="Gabriola" pitchFamily="82" charset="0"/>
              </a:rPr>
              <a:t> к </a:t>
            </a:r>
            <a:r>
              <a:rPr lang="ru-RU" sz="2200" b="1" spc="300" dirty="0" err="1">
                <a:latin typeface="Gabriola" pitchFamily="82" charset="0"/>
              </a:rPr>
              <a:t>себѣ</a:t>
            </a:r>
            <a:r>
              <a:rPr lang="ru-RU" sz="2200" b="1" spc="300" dirty="0">
                <a:latin typeface="Gabriola" pitchFamily="82" charset="0"/>
              </a:rPr>
              <a:t>, и благослови его, и о </a:t>
            </a:r>
            <a:r>
              <a:rPr lang="ru-RU" sz="2200" b="1" spc="300" dirty="0" err="1">
                <a:latin typeface="Gabriola" pitchFamily="82" charset="0"/>
              </a:rPr>
              <a:t>Христѣ цѣлование дасть</a:t>
            </a:r>
            <a:r>
              <a:rPr lang="ru-RU" sz="2200" b="1" spc="300" dirty="0">
                <a:latin typeface="Gabriola" pitchFamily="82" charset="0"/>
              </a:rPr>
              <a:t> ему, и </a:t>
            </a:r>
            <a:r>
              <a:rPr lang="ru-RU" sz="2200" b="1" spc="300" dirty="0" err="1">
                <a:latin typeface="Gabriola" pitchFamily="82" charset="0"/>
              </a:rPr>
              <a:t>въпроси</a:t>
            </a:r>
            <a:r>
              <a:rPr lang="ru-RU" sz="2200" b="1" spc="300" dirty="0">
                <a:latin typeface="Gabriola" pitchFamily="82" charset="0"/>
              </a:rPr>
              <a:t> его, глаголя: «Да что </a:t>
            </a:r>
            <a:r>
              <a:rPr lang="ru-RU" sz="2200" b="1" spc="300" dirty="0" err="1">
                <a:latin typeface="Gabriola" pitchFamily="82" charset="0"/>
              </a:rPr>
              <a:t>ищеши</a:t>
            </a:r>
            <a:r>
              <a:rPr lang="ru-RU" sz="2200" b="1" spc="300" dirty="0">
                <a:latin typeface="Gabriola" pitchFamily="82" charset="0"/>
              </a:rPr>
              <a:t>, или что </a:t>
            </a:r>
            <a:r>
              <a:rPr lang="ru-RU" sz="2200" b="1" spc="300" dirty="0" err="1">
                <a:latin typeface="Gabriola" pitchFamily="82" charset="0"/>
              </a:rPr>
              <a:t>хощеши</a:t>
            </a:r>
            <a:r>
              <a:rPr lang="ru-RU" sz="2200" b="1" spc="300" dirty="0">
                <a:latin typeface="Gabriola" pitchFamily="82" charset="0"/>
              </a:rPr>
              <a:t>, чадо?» </a:t>
            </a:r>
            <a:r>
              <a:rPr lang="ru-RU" sz="2200" b="1" spc="300" dirty="0" err="1">
                <a:latin typeface="Gabriola" pitchFamily="82" charset="0"/>
              </a:rPr>
              <a:t>Отрокъ</a:t>
            </a:r>
            <a:r>
              <a:rPr lang="ru-RU" sz="2200" b="1" spc="300" dirty="0">
                <a:latin typeface="Gabriola" pitchFamily="82" charset="0"/>
              </a:rPr>
              <a:t> же </a:t>
            </a:r>
            <a:r>
              <a:rPr lang="ru-RU" sz="2200" b="1" spc="300" dirty="0" err="1">
                <a:latin typeface="Gabriola" pitchFamily="82" charset="0"/>
              </a:rPr>
              <a:t>рече</a:t>
            </a:r>
            <a:r>
              <a:rPr lang="ru-RU" sz="2200" b="1" spc="300" dirty="0">
                <a:latin typeface="Gabriola" pitchFamily="82" charset="0"/>
              </a:rPr>
              <a:t>: «</a:t>
            </a:r>
            <a:r>
              <a:rPr lang="ru-RU" sz="2200" b="1" spc="300" dirty="0" err="1">
                <a:latin typeface="Gabriola" pitchFamily="82" charset="0"/>
              </a:rPr>
              <a:t>Възлюби</a:t>
            </a:r>
            <a:r>
              <a:rPr lang="ru-RU" sz="2200" b="1" spc="300" dirty="0">
                <a:latin typeface="Gabriola" pitchFamily="82" charset="0"/>
              </a:rPr>
              <a:t> душа моя </a:t>
            </a:r>
            <a:r>
              <a:rPr lang="ru-RU" sz="2200" b="1" spc="300" dirty="0" err="1">
                <a:latin typeface="Gabriola" pitchFamily="82" charset="0"/>
              </a:rPr>
              <a:t>въжелѣти </a:t>
            </a:r>
            <a:r>
              <a:rPr lang="ru-RU" sz="2200" b="1" spc="300" dirty="0">
                <a:latin typeface="Gabriola" pitchFamily="82" charset="0"/>
              </a:rPr>
              <a:t>паче всего </a:t>
            </a:r>
            <a:r>
              <a:rPr lang="ru-RU" sz="2200" b="1" spc="300" dirty="0" err="1">
                <a:latin typeface="Gabriola" pitchFamily="82" charset="0"/>
              </a:rPr>
              <a:t>умѣти </a:t>
            </a:r>
            <a:r>
              <a:rPr lang="ru-RU" sz="2200" b="1" spc="300" dirty="0">
                <a:latin typeface="Gabriola" pitchFamily="82" charset="0"/>
              </a:rPr>
              <a:t>грамоту сию, еже и </a:t>
            </a:r>
            <a:r>
              <a:rPr lang="ru-RU" sz="2200" b="1" spc="300" dirty="0" err="1">
                <a:latin typeface="Gabriola" pitchFamily="82" charset="0"/>
              </a:rPr>
              <a:t>вданъ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бых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учитися</a:t>
            </a:r>
            <a:r>
              <a:rPr lang="ru-RU" sz="2200" b="1" spc="300" dirty="0">
                <a:latin typeface="Gabriola" pitchFamily="82" charset="0"/>
              </a:rPr>
              <a:t>, </a:t>
            </a:r>
            <a:r>
              <a:rPr lang="ru-RU" sz="2200" b="1" spc="300" dirty="0" err="1">
                <a:latin typeface="Gabriola" pitchFamily="82" charset="0"/>
              </a:rPr>
              <a:t>и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нынѣ зѣло прискоръбна</a:t>
            </a:r>
            <a:r>
              <a:rPr lang="ru-RU" sz="2200" b="1" spc="300" dirty="0">
                <a:latin typeface="Gabriola" pitchFamily="82" charset="0"/>
              </a:rPr>
              <a:t> есть душа моя, понеже </a:t>
            </a:r>
            <a:r>
              <a:rPr lang="ru-RU" sz="2200" b="1" spc="300" dirty="0" err="1">
                <a:latin typeface="Gabriola" pitchFamily="82" charset="0"/>
              </a:rPr>
              <a:t>учюся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грамотѣ </a:t>
            </a:r>
            <a:r>
              <a:rPr lang="ru-RU" sz="2200" b="1" spc="300" dirty="0">
                <a:latin typeface="Gabriola" pitchFamily="82" charset="0"/>
              </a:rPr>
              <a:t>и не </a:t>
            </a:r>
            <a:r>
              <a:rPr lang="ru-RU" sz="2200" b="1" spc="300" dirty="0" err="1">
                <a:latin typeface="Gabriola" pitchFamily="82" charset="0"/>
              </a:rPr>
              <a:t>умѣю</a:t>
            </a:r>
            <a:r>
              <a:rPr lang="ru-RU" sz="2200" b="1" spc="300" dirty="0">
                <a:latin typeface="Gabriola" pitchFamily="82" charset="0"/>
              </a:rPr>
              <a:t>. Ты же, отче </a:t>
            </a:r>
            <a:r>
              <a:rPr lang="ru-RU" sz="2200" b="1" spc="300" dirty="0" err="1">
                <a:latin typeface="Gabriola" pitchFamily="82" charset="0"/>
              </a:rPr>
              <a:t>святый</a:t>
            </a:r>
            <a:r>
              <a:rPr lang="ru-RU" sz="2200" b="1" spc="300" dirty="0">
                <a:latin typeface="Gabriola" pitchFamily="82" charset="0"/>
              </a:rPr>
              <a:t>, </a:t>
            </a:r>
            <a:r>
              <a:rPr lang="ru-RU" sz="2200" b="1" spc="300" dirty="0" err="1">
                <a:latin typeface="Gabriola" pitchFamily="82" charset="0"/>
              </a:rPr>
              <a:t>помолися</a:t>
            </a:r>
            <a:r>
              <a:rPr lang="ru-RU" sz="2200" b="1" spc="300" dirty="0">
                <a:latin typeface="Gabriola" pitchFamily="82" charset="0"/>
              </a:rPr>
              <a:t> за мя </a:t>
            </a:r>
            <a:r>
              <a:rPr lang="ru-RU" sz="2200" b="1" spc="300" dirty="0" err="1">
                <a:latin typeface="Gabriola" pitchFamily="82" charset="0"/>
              </a:rPr>
              <a:t>къ</a:t>
            </a:r>
            <a:r>
              <a:rPr lang="ru-RU" sz="2200" b="1" spc="300" dirty="0">
                <a:latin typeface="Gabriola" pitchFamily="82" charset="0"/>
              </a:rPr>
              <a:t> Богу, яко да </a:t>
            </a:r>
            <a:r>
              <a:rPr lang="ru-RU" sz="2200" b="1" spc="300" dirty="0" err="1">
                <a:latin typeface="Gabriola" pitchFamily="82" charset="0"/>
              </a:rPr>
              <a:t>бых</a:t>
            </a:r>
            <a:r>
              <a:rPr lang="ru-RU" sz="2200" b="1" spc="300" dirty="0">
                <a:latin typeface="Gabriola" pitchFamily="82" charset="0"/>
              </a:rPr>
              <a:t> </a:t>
            </a:r>
            <a:r>
              <a:rPr lang="ru-RU" sz="2200" b="1" spc="300" dirty="0" err="1">
                <a:latin typeface="Gabriola" pitchFamily="82" charset="0"/>
              </a:rPr>
              <a:t>умѣлъ </a:t>
            </a:r>
            <a:r>
              <a:rPr lang="ru-RU" sz="2200" b="1" spc="300" dirty="0">
                <a:latin typeface="Gabriola" pitchFamily="82" charset="0"/>
              </a:rPr>
              <a:t>грамоту».</a:t>
            </a:r>
            <a:r>
              <a:rPr lang="ru-RU" sz="2000" b="1" spc="300" dirty="0"/>
              <a:t/>
            </a:r>
            <a:br>
              <a:rPr lang="ru-RU" sz="2000" b="1" spc="3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2700" dirty="0" smtClean="0"/>
              <a:t>И </a:t>
            </a:r>
            <a:r>
              <a:rPr lang="ru-RU" sz="2700" dirty="0"/>
              <a:t>когда кончил молиться старец и посмотрел на отрока, увидел он духовным взором, что будет отрок сосудом избранным Святого Духа. Он обратился к Варфоломею, подозвал его к себе, и благословил его, и поцеловал его во имя Христа, и спросил его: «Что ищешь и чего хочешь, чадо?» Отрок же сказал: «Душа моя желает более всего знать грамоту, для чего я отдан был учиться. Ныне скорбит душа моя, так как учусь я грамоте, но не могу ее одолеть. Ты же, святой отче, помолись за меня Богу, чтобы смог я научиться грамоте</a:t>
            </a:r>
            <a:r>
              <a:rPr lang="ru-RU" sz="2700" dirty="0" smtClean="0"/>
              <a:t>».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smallbay.ru/images2/nesterov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858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0"/>
            <a:ext cx="69342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М. Нестеров «Преподобный Сергий Радонежский»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mallbay.ru/images9/01ro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52400"/>
            <a:ext cx="4543552" cy="6553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Н. Рерих «Святой Сергий»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content.foto.my.mail.ru/community/otrok-krasnickij/13/s-1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028" y="533400"/>
            <a:ext cx="9242028" cy="6324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В. Васнецов «Поединок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Пересвета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с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Челубеем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000" b="1" spc="300" dirty="0">
                <a:latin typeface="Gabriola" pitchFamily="82" charset="0"/>
              </a:rPr>
              <a:t>И </a:t>
            </a:r>
            <a:r>
              <a:rPr lang="ru-RU" sz="2000" b="1" spc="300" dirty="0" err="1">
                <a:latin typeface="Gabriola" pitchFamily="82" charset="0"/>
              </a:rPr>
              <a:t>тако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събравъ</a:t>
            </a:r>
            <a:r>
              <a:rPr lang="ru-RU" sz="2000" b="1" spc="300" dirty="0">
                <a:latin typeface="Gabriola" pitchFamily="82" charset="0"/>
              </a:rPr>
              <a:t> вся воя </a:t>
            </a:r>
            <a:r>
              <a:rPr lang="ru-RU" sz="2000" b="1" spc="300" dirty="0" err="1">
                <a:latin typeface="Gabriola" pitchFamily="82" charset="0"/>
              </a:rPr>
              <a:t>своа</a:t>
            </a:r>
            <a:r>
              <a:rPr lang="ru-RU" sz="2000" b="1" spc="300" dirty="0">
                <a:latin typeface="Gabriola" pitchFamily="82" charset="0"/>
              </a:rPr>
              <a:t>, </a:t>
            </a:r>
            <a:r>
              <a:rPr lang="ru-RU" sz="2000" b="1" spc="300" dirty="0" err="1">
                <a:latin typeface="Gabriola" pitchFamily="82" charset="0"/>
              </a:rPr>
              <a:t>приспѣ противу</a:t>
            </a:r>
            <a:r>
              <a:rPr lang="ru-RU" sz="2000" b="1" spc="300" dirty="0">
                <a:latin typeface="Gabriola" pitchFamily="82" charset="0"/>
              </a:rPr>
              <a:t> безбожных </a:t>
            </a:r>
            <a:r>
              <a:rPr lang="ru-RU" sz="2000" b="1" spc="300" dirty="0" err="1">
                <a:latin typeface="Gabriola" pitchFamily="82" charset="0"/>
              </a:rPr>
              <a:t>татаръ</a:t>
            </a:r>
            <a:r>
              <a:rPr lang="ru-RU" sz="2000" b="1" spc="300" dirty="0">
                <a:latin typeface="Gabriola" pitchFamily="82" charset="0"/>
              </a:rPr>
              <a:t>: и </a:t>
            </a:r>
            <a:r>
              <a:rPr lang="ru-RU" sz="2000" b="1" spc="300" dirty="0" err="1">
                <a:latin typeface="Gabriola" pitchFamily="82" charset="0"/>
              </a:rPr>
              <a:t>увидѣвъ </a:t>
            </a:r>
            <a:r>
              <a:rPr lang="ru-RU" sz="2000" b="1" spc="300" dirty="0">
                <a:latin typeface="Gabriola" pitchFamily="82" charset="0"/>
              </a:rPr>
              <a:t>силу их </a:t>
            </a:r>
            <a:r>
              <a:rPr lang="ru-RU" sz="2000" b="1" spc="300" dirty="0" err="1">
                <a:latin typeface="Gabriola" pitchFamily="82" charset="0"/>
              </a:rPr>
              <a:t>зѣло </a:t>
            </a:r>
            <a:r>
              <a:rPr lang="ru-RU" sz="2000" b="1" spc="300" dirty="0">
                <a:latin typeface="Gabriola" pitchFamily="82" charset="0"/>
              </a:rPr>
              <a:t>множество, </a:t>
            </a:r>
            <a:r>
              <a:rPr lang="ru-RU" sz="2000" b="1" spc="300" dirty="0" err="1">
                <a:latin typeface="Gabriola" pitchFamily="82" charset="0"/>
              </a:rPr>
              <a:t>сташа</a:t>
            </a:r>
            <a:r>
              <a:rPr lang="ru-RU" sz="2000" b="1" spc="300" dirty="0">
                <a:latin typeface="Gabriola" pitchFamily="82" charset="0"/>
              </a:rPr>
              <a:t> </a:t>
            </a:r>
            <a:r>
              <a:rPr lang="ru-RU" sz="2000" b="1" i="1" spc="300" dirty="0" err="1">
                <a:latin typeface="Gabriola" pitchFamily="82" charset="0"/>
              </a:rPr>
              <a:t>сомнящеся</a:t>
            </a:r>
            <a:r>
              <a:rPr lang="ru-RU" sz="2000" b="1" spc="300" dirty="0">
                <a:latin typeface="Gabriola" pitchFamily="82" charset="0"/>
              </a:rPr>
              <a:t>, </a:t>
            </a:r>
            <a:r>
              <a:rPr lang="ru-RU" sz="2000" b="1" spc="300" dirty="0" err="1">
                <a:latin typeface="Gabriola" pitchFamily="82" charset="0"/>
              </a:rPr>
              <a:t>страхомь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мнози</a:t>
            </a:r>
            <a:r>
              <a:rPr lang="ru-RU" sz="2000" b="1" spc="300" dirty="0">
                <a:latin typeface="Gabriola" pitchFamily="82" charset="0"/>
              </a:rPr>
              <a:t> от них </a:t>
            </a:r>
            <a:r>
              <a:rPr lang="ru-RU" sz="2000" b="1" spc="300" dirty="0" err="1">
                <a:latin typeface="Gabriola" pitchFamily="82" charset="0"/>
              </a:rPr>
              <a:t>обиати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быша</a:t>
            </a:r>
            <a:r>
              <a:rPr lang="ru-RU" sz="2000" b="1" spc="300" dirty="0">
                <a:latin typeface="Gabriola" pitchFamily="82" charset="0"/>
              </a:rPr>
              <a:t>, </a:t>
            </a:r>
            <a:r>
              <a:rPr lang="ru-RU" sz="2000" b="1" spc="300" dirty="0" err="1">
                <a:latin typeface="Gabriola" pitchFamily="82" charset="0"/>
              </a:rPr>
              <a:t>помышляюще</a:t>
            </a:r>
            <a:r>
              <a:rPr lang="ru-RU" sz="2000" b="1" spc="300" dirty="0">
                <a:latin typeface="Gabriola" pitchFamily="82" charset="0"/>
              </a:rPr>
              <a:t>, что </a:t>
            </a:r>
            <a:r>
              <a:rPr lang="ru-RU" sz="2000" b="1" spc="300" dirty="0" err="1">
                <a:latin typeface="Gabriola" pitchFamily="82" charset="0"/>
              </a:rPr>
              <a:t>сътворити</a:t>
            </a:r>
            <a:r>
              <a:rPr lang="ru-RU" sz="2000" b="1" spc="300" dirty="0">
                <a:latin typeface="Gabriola" pitchFamily="82" charset="0"/>
              </a:rPr>
              <a:t>. И се </a:t>
            </a:r>
            <a:r>
              <a:rPr lang="ru-RU" sz="2000" b="1" spc="300" dirty="0" err="1">
                <a:latin typeface="Gabriola" pitchFamily="82" charset="0"/>
              </a:rPr>
              <a:t>внезаапу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въ</a:t>
            </a:r>
            <a:r>
              <a:rPr lang="ru-RU" sz="2000" b="1" spc="300" dirty="0">
                <a:latin typeface="Gabriola" pitchFamily="82" charset="0"/>
              </a:rPr>
              <a:t> той час </a:t>
            </a:r>
            <a:r>
              <a:rPr lang="ru-RU" sz="2000" b="1" spc="300" dirty="0" err="1">
                <a:latin typeface="Gabriola" pitchFamily="82" charset="0"/>
              </a:rPr>
              <a:t>приспѣ борзоходець</a:t>
            </a:r>
            <a:r>
              <a:rPr lang="ru-RU" sz="2000" b="1" spc="300" dirty="0">
                <a:latin typeface="Gabriola" pitchFamily="82" charset="0"/>
              </a:rPr>
              <a:t> с посланием от святого, </a:t>
            </a:r>
            <a:r>
              <a:rPr lang="ru-RU" sz="2000" b="1" spc="300" dirty="0" err="1">
                <a:latin typeface="Gabriola" pitchFamily="82" charset="0"/>
              </a:rPr>
              <a:t>глаголюще</a:t>
            </a:r>
            <a:r>
              <a:rPr lang="ru-RU" sz="2000" b="1" spc="300" dirty="0">
                <a:latin typeface="Gabriola" pitchFamily="82" charset="0"/>
              </a:rPr>
              <a:t>: «Без всякого </a:t>
            </a:r>
            <a:r>
              <a:rPr lang="ru-RU" sz="2000" b="1" spc="300" dirty="0" err="1">
                <a:latin typeface="Gabriola" pitchFamily="82" charset="0"/>
              </a:rPr>
              <a:t>съмнѣния</a:t>
            </a:r>
            <a:r>
              <a:rPr lang="ru-RU" sz="2000" b="1" spc="300" dirty="0">
                <a:latin typeface="Gabriola" pitchFamily="82" charset="0"/>
              </a:rPr>
              <a:t>, господине, </a:t>
            </a:r>
            <a:r>
              <a:rPr lang="ru-RU" sz="2000" b="1" spc="300" dirty="0" err="1">
                <a:latin typeface="Gabriola" pitchFamily="82" charset="0"/>
              </a:rPr>
              <a:t>съ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дръзновениемь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поиди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противу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свирѣпьства </a:t>
            </a:r>
            <a:r>
              <a:rPr lang="ru-RU" sz="2000" b="1" spc="300" dirty="0">
                <a:latin typeface="Gabriola" pitchFamily="82" charset="0"/>
              </a:rPr>
              <a:t>их, </a:t>
            </a:r>
            <a:r>
              <a:rPr lang="ru-RU" sz="2000" b="1" spc="300" dirty="0" err="1">
                <a:latin typeface="Gabriola" pitchFamily="82" charset="0"/>
              </a:rPr>
              <a:t>никакоже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ужасатися</a:t>
            </a:r>
            <a:r>
              <a:rPr lang="ru-RU" sz="2000" b="1" spc="300" dirty="0">
                <a:latin typeface="Gabriola" pitchFamily="82" charset="0"/>
              </a:rPr>
              <a:t>, всяко поможет </a:t>
            </a:r>
            <a:r>
              <a:rPr lang="ru-RU" sz="2000" b="1" spc="300" dirty="0" err="1">
                <a:latin typeface="Gabriola" pitchFamily="82" charset="0"/>
              </a:rPr>
              <a:t>ти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Богъ</a:t>
            </a:r>
            <a:r>
              <a:rPr lang="ru-RU" sz="2000" b="1" spc="300" dirty="0">
                <a:latin typeface="Gabriola" pitchFamily="82" charset="0"/>
              </a:rPr>
              <a:t>». И </a:t>
            </a:r>
            <a:r>
              <a:rPr lang="ru-RU" sz="2000" b="1" spc="300" dirty="0" err="1">
                <a:latin typeface="Gabriola" pitchFamily="82" charset="0"/>
              </a:rPr>
              <a:t>абие</a:t>
            </a:r>
            <a:r>
              <a:rPr lang="ru-RU" sz="2000" b="1" spc="300" dirty="0">
                <a:latin typeface="Gabriola" pitchFamily="82" charset="0"/>
              </a:rPr>
              <a:t> князь </a:t>
            </a:r>
            <a:r>
              <a:rPr lang="ru-RU" sz="2000" b="1" spc="300" dirty="0" err="1">
                <a:latin typeface="Gabriola" pitchFamily="82" charset="0"/>
              </a:rPr>
              <a:t>великый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Дмитрие</a:t>
            </a:r>
            <a:r>
              <a:rPr lang="ru-RU" sz="2000" b="1" spc="300" dirty="0">
                <a:latin typeface="Gabriola" pitchFamily="82" charset="0"/>
              </a:rPr>
              <a:t> и все </a:t>
            </a:r>
            <a:r>
              <a:rPr lang="ru-RU" sz="2000" b="1" spc="300" dirty="0" err="1">
                <a:latin typeface="Gabriola" pitchFamily="82" charset="0"/>
              </a:rPr>
              <a:t>воиньство</a:t>
            </a:r>
            <a:r>
              <a:rPr lang="ru-RU" sz="2000" b="1" spc="300" dirty="0">
                <a:latin typeface="Gabriola" pitchFamily="82" charset="0"/>
              </a:rPr>
              <a:t> его, от сего </a:t>
            </a:r>
            <a:r>
              <a:rPr lang="ru-RU" sz="2000" b="1" spc="300" dirty="0" err="1">
                <a:latin typeface="Gabriola" pitchFamily="82" charset="0"/>
              </a:rPr>
              <a:t>велику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дръзость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въсприимше</a:t>
            </a:r>
            <a:r>
              <a:rPr lang="ru-RU" sz="2000" b="1" spc="300" dirty="0">
                <a:latin typeface="Gabriola" pitchFamily="82" charset="0"/>
              </a:rPr>
              <a:t>, </a:t>
            </a:r>
            <a:r>
              <a:rPr lang="ru-RU" sz="2000" b="1" spc="300" dirty="0" err="1">
                <a:latin typeface="Gabriola" pitchFamily="82" charset="0"/>
              </a:rPr>
              <a:t>изыдоша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противу</a:t>
            </a:r>
            <a:r>
              <a:rPr lang="ru-RU" sz="2000" b="1" spc="300" dirty="0">
                <a:latin typeface="Gabriola" pitchFamily="82" charset="0"/>
              </a:rPr>
              <a:t> поганых, сие слово </a:t>
            </a:r>
            <a:r>
              <a:rPr lang="ru-RU" sz="2000" b="1" spc="300" dirty="0" err="1">
                <a:latin typeface="Gabriola" pitchFamily="82" charset="0"/>
              </a:rPr>
              <a:t>рекь</a:t>
            </a:r>
            <a:r>
              <a:rPr lang="ru-RU" sz="2000" b="1" spc="300" dirty="0">
                <a:latin typeface="Gabriola" pitchFamily="82" charset="0"/>
              </a:rPr>
              <a:t>: «Боже </a:t>
            </a:r>
            <a:r>
              <a:rPr lang="ru-RU" sz="2000" b="1" spc="300" dirty="0" err="1">
                <a:latin typeface="Gabriola" pitchFamily="82" charset="0"/>
              </a:rPr>
              <a:t>великый</a:t>
            </a:r>
            <a:r>
              <a:rPr lang="ru-RU" sz="2000" b="1" spc="300" dirty="0">
                <a:latin typeface="Gabriola" pitchFamily="82" charset="0"/>
              </a:rPr>
              <a:t>, </a:t>
            </a:r>
            <a:r>
              <a:rPr lang="ru-RU" sz="2000" b="1" spc="300" dirty="0" err="1">
                <a:latin typeface="Gabriola" pitchFamily="82" charset="0"/>
              </a:rPr>
              <a:t>сътворивый</a:t>
            </a:r>
            <a:r>
              <a:rPr lang="ru-RU" sz="2000" b="1" spc="300" dirty="0">
                <a:latin typeface="Gabriola" pitchFamily="82" charset="0"/>
              </a:rPr>
              <a:t> небо и землю! </a:t>
            </a:r>
            <a:r>
              <a:rPr lang="ru-RU" sz="2000" b="1" spc="300" dirty="0" err="1">
                <a:latin typeface="Gabriola" pitchFamily="82" charset="0"/>
              </a:rPr>
              <a:t>Помощникь</a:t>
            </a:r>
            <a:r>
              <a:rPr lang="ru-RU" sz="2000" b="1" spc="300" dirty="0">
                <a:latin typeface="Gabriola" pitchFamily="82" charset="0"/>
              </a:rPr>
              <a:t> ми буди на </a:t>
            </a:r>
            <a:r>
              <a:rPr lang="ru-RU" sz="2000" b="1" spc="300" dirty="0" err="1">
                <a:latin typeface="Gabriola" pitchFamily="82" charset="0"/>
              </a:rPr>
              <a:t>противъникы</a:t>
            </a:r>
            <a:r>
              <a:rPr lang="ru-RU" sz="2000" b="1" spc="300" dirty="0">
                <a:latin typeface="Gabriola" pitchFamily="82" charset="0"/>
              </a:rPr>
              <a:t> святому </a:t>
            </a:r>
            <a:r>
              <a:rPr lang="ru-RU" sz="2000" b="1" spc="300" dirty="0" err="1">
                <a:latin typeface="Gabriola" pitchFamily="82" charset="0"/>
              </a:rPr>
              <a:t>ти</a:t>
            </a:r>
            <a:r>
              <a:rPr lang="ru-RU" sz="2000" b="1" spc="300" dirty="0">
                <a:latin typeface="Gabriola" pitchFamily="82" charset="0"/>
              </a:rPr>
              <a:t> имени». И </a:t>
            </a:r>
            <a:r>
              <a:rPr lang="ru-RU" sz="2000" b="1" spc="300" dirty="0" err="1">
                <a:latin typeface="Gabriola" pitchFamily="82" charset="0"/>
              </a:rPr>
              <a:t>тако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сразившеся</a:t>
            </a:r>
            <a:r>
              <a:rPr lang="ru-RU" sz="2000" b="1" spc="300" dirty="0">
                <a:latin typeface="Gabriola" pitchFamily="82" charset="0"/>
              </a:rPr>
              <a:t>, </a:t>
            </a:r>
            <a:r>
              <a:rPr lang="ru-RU" sz="2000" b="1" spc="300" dirty="0" err="1">
                <a:latin typeface="Gabriola" pitchFamily="82" charset="0"/>
              </a:rPr>
              <a:t>многа</a:t>
            </a:r>
            <a:r>
              <a:rPr lang="ru-RU" sz="2000" b="1" spc="300" dirty="0">
                <a:latin typeface="Gabriola" pitchFamily="82" charset="0"/>
              </a:rPr>
              <a:t> телеса </a:t>
            </a:r>
            <a:r>
              <a:rPr lang="ru-RU" sz="2000" b="1" spc="300" dirty="0" err="1">
                <a:latin typeface="Gabriola" pitchFamily="82" charset="0"/>
              </a:rPr>
              <a:t>падааху</a:t>
            </a:r>
            <a:r>
              <a:rPr lang="ru-RU" sz="2000" b="1" spc="300" dirty="0">
                <a:latin typeface="Gabriola" pitchFamily="82" charset="0"/>
              </a:rPr>
              <a:t>, и Богу </a:t>
            </a:r>
            <a:r>
              <a:rPr lang="ru-RU" sz="2000" b="1" spc="300" dirty="0" err="1">
                <a:latin typeface="Gabriola" pitchFamily="82" charset="0"/>
              </a:rPr>
              <a:t>помогшу</a:t>
            </a:r>
            <a:r>
              <a:rPr lang="ru-RU" sz="2000" b="1" spc="300" dirty="0">
                <a:latin typeface="Gabriola" pitchFamily="82" charset="0"/>
              </a:rPr>
              <a:t> великому </a:t>
            </a:r>
            <a:r>
              <a:rPr lang="ru-RU" sz="2000" b="1" spc="300" dirty="0" err="1">
                <a:latin typeface="Gabriola" pitchFamily="82" charset="0"/>
              </a:rPr>
              <a:t>побѣдоносному Дмитрею</a:t>
            </a:r>
            <a:r>
              <a:rPr lang="ru-RU" sz="2000" b="1" spc="300" dirty="0">
                <a:latin typeface="Gabriola" pitchFamily="82" charset="0"/>
              </a:rPr>
              <a:t>, и </a:t>
            </a:r>
            <a:r>
              <a:rPr lang="ru-RU" sz="2000" b="1" spc="300" dirty="0" err="1">
                <a:latin typeface="Gabriola" pitchFamily="82" charset="0"/>
              </a:rPr>
              <a:t>побѣждени быша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погании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татарове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и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конѣчнѣй пагубѣ предани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быша</a:t>
            </a:r>
            <a:r>
              <a:rPr lang="ru-RU" sz="2000" b="1" spc="300" dirty="0">
                <a:latin typeface="Gabriola" pitchFamily="82" charset="0"/>
              </a:rPr>
              <a:t>: </a:t>
            </a:r>
            <a:r>
              <a:rPr lang="ru-RU" sz="2000" b="1" spc="300" dirty="0" err="1">
                <a:latin typeface="Gabriola" pitchFamily="82" charset="0"/>
              </a:rPr>
              <a:t>видѣвше бо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окааннии</a:t>
            </a:r>
            <a:r>
              <a:rPr lang="ru-RU" sz="2000" b="1" spc="300" dirty="0">
                <a:latin typeface="Gabriola" pitchFamily="82" charset="0"/>
              </a:rPr>
              <a:t> на </a:t>
            </a:r>
            <a:r>
              <a:rPr lang="ru-RU" sz="2000" b="1" spc="300" dirty="0" err="1">
                <a:latin typeface="Gabriola" pitchFamily="82" charset="0"/>
              </a:rPr>
              <a:t>себѣ богопустный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гнѣвъ </a:t>
            </a:r>
            <a:r>
              <a:rPr lang="ru-RU" sz="2000" b="1" spc="300" dirty="0">
                <a:latin typeface="Gabriola" pitchFamily="82" charset="0"/>
              </a:rPr>
              <a:t>и Божие негодование, </a:t>
            </a:r>
            <a:r>
              <a:rPr lang="ru-RU" sz="2000" b="1" spc="300" dirty="0" err="1">
                <a:latin typeface="Gabriola" pitchFamily="82" charset="0"/>
              </a:rPr>
              <a:t>вси</a:t>
            </a:r>
            <a:r>
              <a:rPr lang="ru-RU" sz="2000" b="1" spc="300" dirty="0">
                <a:latin typeface="Gabriola" pitchFamily="82" charset="0"/>
              </a:rPr>
              <a:t> на </a:t>
            </a:r>
            <a:r>
              <a:rPr lang="ru-RU" sz="2000" b="1" spc="300" dirty="0" err="1">
                <a:latin typeface="Gabriola" pitchFamily="82" charset="0"/>
              </a:rPr>
              <a:t>бѣжание устремишася</a:t>
            </a:r>
            <a:r>
              <a:rPr lang="ru-RU" sz="2000" b="1" spc="300" dirty="0">
                <a:latin typeface="Gabriola" pitchFamily="82" charset="0"/>
              </a:rPr>
              <a:t>. Крестоносная же </a:t>
            </a:r>
            <a:r>
              <a:rPr lang="ru-RU" sz="2000" b="1" spc="300" dirty="0" err="1">
                <a:latin typeface="Gabriola" pitchFamily="82" charset="0"/>
              </a:rPr>
              <a:t>хоруговь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доволно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гнавъ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въслѣд спротивных</a:t>
            </a:r>
            <a:r>
              <a:rPr lang="ru-RU" sz="2000" b="1" spc="300" dirty="0">
                <a:latin typeface="Gabriola" pitchFamily="82" charset="0"/>
              </a:rPr>
              <a:t>, </a:t>
            </a:r>
            <a:r>
              <a:rPr lang="ru-RU" sz="2000" b="1" spc="300" dirty="0" err="1">
                <a:latin typeface="Gabriola" pitchFamily="82" charset="0"/>
              </a:rPr>
              <a:t>множьство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бесчислено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убиваше</a:t>
            </a:r>
            <a:r>
              <a:rPr lang="ru-RU" sz="2000" b="1" spc="300" dirty="0">
                <a:latin typeface="Gabriola" pitchFamily="82" charset="0"/>
              </a:rPr>
              <a:t>: </a:t>
            </a:r>
            <a:r>
              <a:rPr lang="ru-RU" sz="2000" b="1" spc="300" dirty="0" err="1">
                <a:latin typeface="Gabriola" pitchFamily="82" charset="0"/>
              </a:rPr>
              <a:t>овии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же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язвени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отбѣгоша</a:t>
            </a:r>
            <a:r>
              <a:rPr lang="ru-RU" sz="2000" b="1" spc="300" dirty="0">
                <a:latin typeface="Gabriola" pitchFamily="82" charset="0"/>
              </a:rPr>
              <a:t>, иных же живых руками </a:t>
            </a:r>
            <a:r>
              <a:rPr lang="ru-RU" sz="2000" b="1" spc="300" dirty="0" err="1">
                <a:latin typeface="Gabriola" pitchFamily="82" charset="0"/>
              </a:rPr>
              <a:t>яша</a:t>
            </a:r>
            <a:r>
              <a:rPr lang="ru-RU" sz="2000" b="1" spc="300" dirty="0">
                <a:latin typeface="Gabriola" pitchFamily="82" charset="0"/>
              </a:rPr>
              <a:t>. И </a:t>
            </a:r>
            <a:r>
              <a:rPr lang="ru-RU" sz="2000" b="1" spc="300" dirty="0" err="1">
                <a:latin typeface="Gabriola" pitchFamily="82" charset="0"/>
              </a:rPr>
              <a:t>бяше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чюдно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зрѣние и</a:t>
            </a:r>
            <a:r>
              <a:rPr lang="ru-RU" sz="2000" b="1" spc="300" dirty="0">
                <a:latin typeface="Gabriola" pitchFamily="82" charset="0"/>
              </a:rPr>
              <a:t> дивна </a:t>
            </a:r>
            <a:r>
              <a:rPr lang="ru-RU" sz="2000" b="1" spc="300" dirty="0" err="1">
                <a:latin typeface="Gabriola" pitchFamily="82" charset="0"/>
              </a:rPr>
              <a:t>побѣда</a:t>
            </a:r>
            <a:r>
              <a:rPr lang="ru-RU" sz="2000" b="1" spc="300" dirty="0">
                <a:latin typeface="Gabriola" pitchFamily="82" charset="0"/>
              </a:rPr>
              <a:t>; иже </a:t>
            </a:r>
            <a:r>
              <a:rPr lang="ru-RU" sz="2000" b="1" spc="300" dirty="0" err="1">
                <a:latin typeface="Gabriola" pitchFamily="82" charset="0"/>
              </a:rPr>
              <a:t>преже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блистающася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оружиа</a:t>
            </a:r>
            <a:r>
              <a:rPr lang="ru-RU" sz="2000" b="1" spc="300" dirty="0">
                <a:latin typeface="Gabriola" pitchFamily="82" charset="0"/>
              </a:rPr>
              <a:t>, тогда же вся окровавлена </a:t>
            </a:r>
            <a:r>
              <a:rPr lang="ru-RU" sz="2000" b="1" spc="300" dirty="0" err="1">
                <a:latin typeface="Gabriola" pitchFamily="82" charset="0"/>
              </a:rPr>
              <a:t>кровьми</a:t>
            </a:r>
            <a:r>
              <a:rPr lang="ru-RU" sz="2000" b="1" spc="300" dirty="0">
                <a:latin typeface="Gabriola" pitchFamily="82" charset="0"/>
              </a:rPr>
              <a:t> иноплеменных, и </a:t>
            </a:r>
            <a:r>
              <a:rPr lang="ru-RU" sz="2000" b="1" spc="300" dirty="0" err="1">
                <a:latin typeface="Gabriola" pitchFamily="82" charset="0"/>
              </a:rPr>
              <a:t>вси</a:t>
            </a:r>
            <a:r>
              <a:rPr lang="ru-RU" sz="2000" b="1" spc="300" dirty="0">
                <a:latin typeface="Gabriola" pitchFamily="82" charset="0"/>
              </a:rPr>
              <a:t> образы </a:t>
            </a:r>
            <a:r>
              <a:rPr lang="ru-RU" sz="2000" b="1" spc="300" dirty="0" err="1">
                <a:latin typeface="Gabriola" pitchFamily="82" charset="0"/>
              </a:rPr>
              <a:t>побѣды ношааху</a:t>
            </a:r>
            <a:r>
              <a:rPr lang="ru-RU" sz="2000" b="1" spc="300" dirty="0">
                <a:latin typeface="Gabriola" pitchFamily="82" charset="0"/>
              </a:rPr>
              <a:t>. И </a:t>
            </a:r>
            <a:r>
              <a:rPr lang="ru-RU" sz="2000" b="1" spc="300" dirty="0" err="1">
                <a:latin typeface="Gabriola" pitchFamily="82" charset="0"/>
              </a:rPr>
              <a:t>зде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збысться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пророчьское</a:t>
            </a:r>
            <a:r>
              <a:rPr lang="ru-RU" sz="2000" b="1" spc="300" dirty="0">
                <a:latin typeface="Gabriola" pitchFamily="82" charset="0"/>
              </a:rPr>
              <a:t> слово: «</a:t>
            </a:r>
            <a:r>
              <a:rPr lang="ru-RU" sz="2000" b="1" spc="300" dirty="0" err="1">
                <a:latin typeface="Gabriola" pitchFamily="82" charset="0"/>
              </a:rPr>
              <a:t>Единъ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гоняше</a:t>
            </a:r>
            <a:r>
              <a:rPr lang="ru-RU" sz="2000" b="1" spc="300" dirty="0">
                <a:latin typeface="Gabriola" pitchFamily="82" charset="0"/>
              </a:rPr>
              <a:t> </a:t>
            </a:r>
            <a:r>
              <a:rPr lang="ru-RU" sz="2000" b="1" spc="300" dirty="0" err="1">
                <a:latin typeface="Gabriola" pitchFamily="82" charset="0"/>
              </a:rPr>
              <a:t>тысящу</a:t>
            </a:r>
            <a:r>
              <a:rPr lang="ru-RU" sz="2000" b="1" spc="300" dirty="0">
                <a:latin typeface="Gabriola" pitchFamily="82" charset="0"/>
              </a:rPr>
              <a:t>, а два </a:t>
            </a:r>
            <a:r>
              <a:rPr lang="ru-RU" sz="2000" b="1" spc="300" dirty="0" err="1">
                <a:latin typeface="Gabriola" pitchFamily="82" charset="0"/>
              </a:rPr>
              <a:t>тму</a:t>
            </a:r>
            <a:r>
              <a:rPr lang="ru-RU" sz="2000" b="1" spc="300" dirty="0">
                <a:latin typeface="Gabriola" pitchFamily="82" charset="0"/>
              </a:rPr>
              <a:t>».</a:t>
            </a:r>
            <a:r>
              <a:rPr lang="ru-RU" sz="2000" b="1" u="sng" spc="300" dirty="0">
                <a:latin typeface="Gabriola" pitchFamily="82" charset="0"/>
                <a:hlinkClick r:id="rId2"/>
              </a:rPr>
              <a:t>[182</a:t>
            </a:r>
            <a:r>
              <a:rPr lang="ru-RU" sz="2000" b="1" u="sng" spc="300" dirty="0" smtClean="0">
                <a:latin typeface="Gabriola" pitchFamily="82" charset="0"/>
                <a:hlinkClick r:id="rId2"/>
              </a:rPr>
              <a:t>]</a:t>
            </a:r>
            <a:endParaRPr lang="ru-RU" sz="1200" b="1" spc="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e drei Bogat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803256" cy="58321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В. Васнецов «Богатыри»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Собрав всех воинов своих, выступил он против безбожных татар; увидев же войско татарское весьма многочисленное, они остановились в сомнении, страхом многие из них охвачены были, размышляя, что же делать. И вот внезапно в это время появился гонец с посланием от святого, гласящим: «Без всякого сомнения, господин, смело выступай против свирепости их, нисколько не устрашаясь, — обязательно поможет тебе Бог». Тогда князь великий Дмитрий и все войско его, от этого послания великой решимости исполнившись, пошли против поганых, и промолвил князь: «Боже великий, сотворивший небо и землю! Помощником мне будь на противников святого твоего имени». Так началось сражение, и многие пали, но помог Бог великому победоносному Дмитрию, и побеждены были поганые татары, и полному разгрому подверглись: ведь видели окаянные против себя посланный Богом гнев и Божье негодование, и все обратились в бегство. Крестоносная хоругвь долго гнала врагов, множество бесчисленное их убивая; и одни ранеными убежали, других же живыми в плен захватили. И было чудесное зрелище и удивительная победа; те, кто прежде блистали оружием, тогда все были окровавлены кровью иноплеменников, и все трофеи победные носили. И тут сбылось пророческое слово: «Один преследовал тысячу, а двое тьму».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content.foto.my.mail.ru/community/otrok-krasnickij/13/s-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63" y="299923"/>
            <a:ext cx="8996737" cy="640567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096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аснецов «Московский Кремль при Иване Калите»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Gabriola" pitchFamily="82" charset="0"/>
              </a:rPr>
              <a:t>Лавры России и Украины</a:t>
            </a:r>
            <a:br>
              <a:rPr lang="ru-RU" sz="8000" dirty="0" smtClean="0">
                <a:solidFill>
                  <a:srgbClr val="C00000"/>
                </a:solidFill>
                <a:latin typeface="Gabriola" pitchFamily="82" charset="0"/>
              </a:rPr>
            </a:br>
            <a:endParaRPr lang="ru-RU" sz="8000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айл:Trinity 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82" y="185166"/>
            <a:ext cx="8932102" cy="65204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spc="300" dirty="0" smtClean="0">
                <a:solidFill>
                  <a:srgbClr val="C00000"/>
                </a:solidFill>
              </a:rPr>
              <a:t/>
            </a:r>
            <a:br>
              <a:rPr lang="ru-RU" sz="2000" b="1" spc="300" dirty="0" smtClean="0">
                <a:solidFill>
                  <a:srgbClr val="C00000"/>
                </a:solidFill>
              </a:rPr>
            </a:br>
            <a:r>
              <a:rPr lang="ru-RU" sz="2000" b="1" i="1" spc="300" dirty="0" smtClean="0">
                <a:solidFill>
                  <a:srgbClr val="C00000"/>
                </a:solidFill>
              </a:rPr>
              <a:t>Свято-Троицкая Сергиева Лавра.</a:t>
            </a:r>
            <a:br>
              <a:rPr lang="ru-RU" sz="2000" b="1" i="1" spc="300" dirty="0" smtClean="0">
                <a:solidFill>
                  <a:srgbClr val="C00000"/>
                </a:solidFill>
              </a:rPr>
            </a:br>
            <a:r>
              <a:rPr lang="ru-RU" sz="2000" spc="300" dirty="0" smtClean="0">
                <a:solidFill>
                  <a:srgbClr val="C00000"/>
                </a:solidFill>
              </a:rPr>
              <a:t> Дата основания </a:t>
            </a:r>
            <a:r>
              <a:rPr lang="ru-RU" sz="2000" spc="300" dirty="0" smtClean="0">
                <a:solidFill>
                  <a:srgbClr val="C00000"/>
                </a:solidFill>
                <a:hlinkClick r:id="rId3" tooltip="1337 год"/>
              </a:rPr>
              <a:t>1337 год</a:t>
            </a:r>
            <a:endParaRPr lang="ru-RU" sz="2000" spc="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айл:Lissner TroiceSergievaLav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634721" cy="600113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sz="2400" b="1" spc="300" dirty="0" smtClean="0">
                <a:solidFill>
                  <a:srgbClr val="C00000"/>
                </a:solidFill>
                <a:hlinkClick r:id="rId3" tooltip="Лисснер, Эрнест Эрнестович"/>
              </a:rPr>
              <a:t>Эрнест </a:t>
            </a:r>
            <a:r>
              <a:rPr lang="ru-RU" sz="2400" b="1" spc="300" dirty="0" err="1" smtClean="0">
                <a:solidFill>
                  <a:srgbClr val="C00000"/>
                </a:solidFill>
                <a:hlinkClick r:id="rId3" tooltip="Лисснер, Эрнест Эрнестович"/>
              </a:rPr>
              <a:t>Лисснер</a:t>
            </a:r>
            <a:r>
              <a:rPr lang="ru-RU" sz="2400" b="1" spc="300" dirty="0" smtClean="0">
                <a:solidFill>
                  <a:srgbClr val="C00000"/>
                </a:solidFill>
              </a:rPr>
              <a:t>. «Троице-Сергиева лавра»</a:t>
            </a:r>
            <a:endParaRPr lang="ru-RU" sz="2400" b="1" spc="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2200" b="1" i="1" spc="300" dirty="0" smtClean="0">
                <a:solidFill>
                  <a:srgbClr val="C00000"/>
                </a:solidFill>
              </a:rPr>
              <a:t>Свято-Троицкая Александро-Невская лавра</a:t>
            </a:r>
            <a:br>
              <a:rPr lang="ru-RU" sz="2200" b="1" i="1" spc="300" dirty="0" smtClean="0">
                <a:solidFill>
                  <a:srgbClr val="C00000"/>
                </a:solidFill>
              </a:rPr>
            </a:br>
            <a:r>
              <a:rPr lang="ru-RU" sz="2200" b="1" spc="300" dirty="0" smtClean="0">
                <a:solidFill>
                  <a:srgbClr val="C00000"/>
                </a:solidFill>
              </a:rPr>
              <a:t> </a:t>
            </a:r>
            <a:r>
              <a:rPr lang="ru-RU" sz="2200" spc="300" dirty="0" smtClean="0">
                <a:solidFill>
                  <a:srgbClr val="C00000"/>
                </a:solidFill>
              </a:rPr>
              <a:t>Дата основания </a:t>
            </a:r>
            <a:r>
              <a:rPr lang="ru-RU" sz="2200" spc="300" dirty="0" smtClean="0">
                <a:solidFill>
                  <a:srgbClr val="C00000"/>
                </a:solidFill>
                <a:hlinkClick r:id="rId2" tooltip="1713 год"/>
              </a:rPr>
              <a:t>1713</a:t>
            </a:r>
            <a:r>
              <a:rPr lang="ru-RU" sz="2200" spc="300" dirty="0" smtClean="0">
                <a:solidFill>
                  <a:srgbClr val="C00000"/>
                </a:solidFill>
              </a:rPr>
              <a:t> год</a:t>
            </a:r>
            <a:endParaRPr lang="ru-RU" sz="2200" spc="3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Файл:Alexander Nevskij Kloster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899400" cy="59245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Файл:Kiev c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74" y="163831"/>
            <a:ext cx="8750626" cy="63988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000" b="1" spc="300" dirty="0" smtClean="0">
                <a:solidFill>
                  <a:srgbClr val="C00000"/>
                </a:solidFill>
              </a:rPr>
              <a:t>Киево-Печерская Лавра </a:t>
            </a:r>
            <a:br>
              <a:rPr lang="ru-RU" sz="2000" b="1" spc="300" dirty="0" smtClean="0">
                <a:solidFill>
                  <a:srgbClr val="C00000"/>
                </a:solidFill>
              </a:rPr>
            </a:br>
            <a:r>
              <a:rPr lang="ru-RU" sz="2000" spc="300" dirty="0" smtClean="0">
                <a:solidFill>
                  <a:srgbClr val="C00000"/>
                </a:solidFill>
              </a:rPr>
              <a:t>Дата основания </a:t>
            </a:r>
            <a:r>
              <a:rPr lang="ru-RU" sz="2000" spc="300" dirty="0" smtClean="0">
                <a:solidFill>
                  <a:srgbClr val="C00000"/>
                </a:solidFill>
                <a:hlinkClick r:id="rId3" tooltip="1051 год"/>
              </a:rPr>
              <a:t>1051 год</a:t>
            </a:r>
            <a:endParaRPr lang="ru-RU" sz="2000" spc="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0" y="1371600"/>
            <a:ext cx="3200400" cy="4038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hlinkClick r:id="rId2" tooltip="Верещагин, Василий Васильевич"/>
              </a:rPr>
              <a:t>В. В. Верещагин</a:t>
            </a:r>
            <a:r>
              <a:rPr lang="ru-RU" sz="2000" dirty="0" smtClean="0">
                <a:solidFill>
                  <a:srgbClr val="C00000"/>
                </a:solidFill>
              </a:rPr>
              <a:t>. «Великая церковь Киево-Печерской лавры» (</a:t>
            </a:r>
            <a:r>
              <a:rPr lang="ru-RU" sz="2000" dirty="0" smtClean="0">
                <a:solidFill>
                  <a:srgbClr val="C00000"/>
                </a:solidFill>
                <a:hlinkClick r:id="rId3" tooltip="1905"/>
              </a:rPr>
              <a:t>1905</a:t>
            </a:r>
            <a:r>
              <a:rPr lang="ru-RU" sz="2000" dirty="0" smtClean="0">
                <a:solidFill>
                  <a:srgbClr val="C00000"/>
                </a:solidFill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upload.wikimedia.org/wikipedia/ru/thumb/9/91/Kievo_pe4erskaja_Lavra.jpg/300px-Kievo_pe4erskaja_Lav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"/>
            <a:ext cx="4953000" cy="65214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Файл:PochaevIn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72662" cy="4038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71600" y="52578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C00000"/>
                </a:solidFill>
              </a:rPr>
              <a:t>Успе́нская Поча́евская ла́вра</a:t>
            </a:r>
            <a:r>
              <a:rPr lang="vi-VN" sz="2000" dirty="0" smtClean="0">
                <a:solidFill>
                  <a:srgbClr val="C00000"/>
                </a:solidFill>
              </a:rPr>
              <a:t> 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Дата основания 1240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800" dirty="0" smtClean="0">
                <a:latin typeface="Gabriola" pitchFamily="82" charset="0"/>
              </a:rPr>
              <a:t>Древнерусские книги</a:t>
            </a:r>
            <a:endParaRPr lang="ru-RU" sz="8800" dirty="0">
              <a:latin typeface="Gabriola" pitchFamily="82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В.Суриков «Покорение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ибири Ермаком»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0418" name="Picture 2" descr="http://smallbay.ru/images3/surikov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051"/>
            <a:ext cx="9094936" cy="56186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53000" y="152400"/>
            <a:ext cx="3963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</a:rPr>
              <a:t>Кирилл и </a:t>
            </a:r>
            <a:r>
              <a:rPr lang="ru-RU" sz="2000" b="1" dirty="0" err="1">
                <a:solidFill>
                  <a:srgbClr val="800000"/>
                </a:solidFill>
              </a:rPr>
              <a:t>Мефодий</a:t>
            </a:r>
            <a:r>
              <a:rPr lang="ru-RU" sz="2000" b="1" dirty="0">
                <a:solidFill>
                  <a:srgbClr val="800000"/>
                </a:solidFill>
              </a:rPr>
              <a:t> – </a:t>
            </a:r>
          </a:p>
          <a:p>
            <a:pPr algn="ctr"/>
            <a:r>
              <a:rPr lang="ru-RU" sz="2000" b="1" dirty="0">
                <a:solidFill>
                  <a:srgbClr val="800000"/>
                </a:solidFill>
              </a:rPr>
              <a:t>создатели славянской азбуки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lum contrast="46000"/>
          </a:blip>
          <a:srcRect r="-27" b="43"/>
          <a:stretch>
            <a:fillRect/>
          </a:stretch>
        </p:blipFill>
        <p:spPr bwMode="auto">
          <a:xfrm>
            <a:off x="228600" y="152400"/>
            <a:ext cx="4010025" cy="610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47800" y="6248400"/>
            <a:ext cx="186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</a:rPr>
              <a:t>Кириллица</a:t>
            </a:r>
          </a:p>
        </p:txBody>
      </p:sp>
      <p:pic>
        <p:nvPicPr>
          <p:cNvPr id="11" name="Picture 8" descr="bin_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096" y="762000"/>
            <a:ext cx="4215618" cy="59293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салтирь рукописная (580 листов). Москва, конец XVI 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33400"/>
            <a:ext cx="37068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псалтырь"/>
          <p:cNvPicPr>
            <a:picLocks noChangeAspect="1" noChangeArrowheads="1"/>
          </p:cNvPicPr>
          <p:nvPr/>
        </p:nvPicPr>
        <p:blipFill>
          <a:blip r:embed="rId3"/>
          <a:srcRect b="-78"/>
          <a:stretch>
            <a:fillRect/>
          </a:stretch>
        </p:blipFill>
        <p:spPr bwMode="auto">
          <a:xfrm>
            <a:off x="609600" y="3429000"/>
            <a:ext cx="3594100" cy="2806700"/>
          </a:xfrm>
          <a:prstGeom prst="rect">
            <a:avLst/>
          </a:prstGeo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76400" y="62484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66"/>
                </a:solidFill>
              </a:rPr>
              <a:t>Псалтырь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14963" y="5918200"/>
            <a:ext cx="312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0066"/>
                </a:solidFill>
              </a:rPr>
              <a:t>Так выглядели первые</a:t>
            </a:r>
          </a:p>
          <a:p>
            <a:pPr algn="ctr"/>
            <a:r>
              <a:rPr lang="ru-RU" sz="2000" b="1">
                <a:solidFill>
                  <a:srgbClr val="000066"/>
                </a:solidFill>
              </a:rPr>
              <a:t>книги</a:t>
            </a:r>
          </a:p>
        </p:txBody>
      </p:sp>
      <p:pic>
        <p:nvPicPr>
          <p:cNvPr id="6" name="Picture 8" descr="pic7"/>
          <p:cNvPicPr>
            <a:picLocks noChangeAspect="1" noChangeArrowheads="1"/>
          </p:cNvPicPr>
          <p:nvPr/>
        </p:nvPicPr>
        <p:blipFill>
          <a:blip r:embed="rId4"/>
          <a:srcRect b="-41"/>
          <a:stretch>
            <a:fillRect/>
          </a:stretch>
        </p:blipFill>
        <p:spPr bwMode="auto">
          <a:xfrm>
            <a:off x="381000" y="228600"/>
            <a:ext cx="4114800" cy="2763838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90600" y="2971800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66"/>
                </a:solidFill>
              </a:rPr>
              <a:t>Берестяная грамота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Фотографии  Раритетные и древние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01" y="82615"/>
            <a:ext cx="8978499" cy="673746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Раритетные и древние книги - Сара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072" y="113995"/>
            <a:ext cx="8784120" cy="65916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 (700x422, 76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  <a:effectLst>
            <a:softEdge rad="635000"/>
          </a:effec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Древняя 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56970">
            <a:off x="354336" y="1961351"/>
            <a:ext cx="4233331" cy="3200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3732" name="Picture 4" descr="Берестяная грамота. Так выглядели первые книги. Псалтырь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251" y="-11749"/>
            <a:ext cx="4650349" cy="686974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Сергий Радонеж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0340" y="914400"/>
            <a:ext cx="2781300" cy="3962400"/>
          </a:xfrm>
          <a:prstGeom prst="rect">
            <a:avLst/>
          </a:prstGeom>
          <a:noFill/>
        </p:spPr>
      </p:pic>
      <p:pic>
        <p:nvPicPr>
          <p:cNvPr id="4" name="Picture 7" descr="BE_05fp0047"/>
          <p:cNvPicPr>
            <a:picLocks noChangeAspect="1" noChangeArrowheads="1"/>
          </p:cNvPicPr>
          <p:nvPr/>
        </p:nvPicPr>
        <p:blipFill>
          <a:blip r:embed="rId3"/>
          <a:srcRect r="194"/>
          <a:stretch>
            <a:fillRect/>
          </a:stretch>
        </p:blipFill>
        <p:spPr bwMode="auto">
          <a:xfrm>
            <a:off x="176172" y="990600"/>
            <a:ext cx="2894134" cy="342900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47800" y="228600"/>
            <a:ext cx="6391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/>
              <a:t>Житие – описание жизни святого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7200" y="4724400"/>
            <a:ext cx="234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Протопоп Аввакум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00400" y="60198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Петр и Феврония</a:t>
            </a:r>
          </a:p>
          <a:p>
            <a:pPr algn="ctr"/>
            <a:r>
              <a:rPr lang="ru-RU" b="1" dirty="0"/>
              <a:t>Муромские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324600" y="5105400"/>
            <a:ext cx="257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Сергий Радонежский</a:t>
            </a:r>
          </a:p>
        </p:txBody>
      </p:sp>
      <p:pic>
        <p:nvPicPr>
          <p:cNvPr id="10" name="Picture 13" descr="pe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976" y="2209800"/>
            <a:ext cx="3065096" cy="3802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sz="3200" b="1" dirty="0" smtClean="0">
                <a:solidFill>
                  <a:srgbClr val="800040"/>
                </a:solidFill>
                <a:latin typeface="Times New Roman" pitchFamily="18" charset="0"/>
                <a:cs typeface="Times New Roman" pitchFamily="18" charset="0"/>
              </a:rPr>
              <a:t>Древнерусская словесность </a:t>
            </a:r>
            <a:r>
              <a:rPr lang="en-US" sz="3200" b="1" dirty="0" smtClean="0">
                <a:solidFill>
                  <a:srgbClr val="80004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80004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800040"/>
                </a:solidFill>
                <a:latin typeface="Times New Roman" pitchFamily="18" charset="0"/>
                <a:cs typeface="Times New Roman" pitchFamily="18" charset="0"/>
              </a:rPr>
              <a:t>«Житие Сергия Радонежского», </a:t>
            </a:r>
            <a:r>
              <a:rPr lang="en-US" sz="3200" b="1" dirty="0" smtClean="0">
                <a:solidFill>
                  <a:srgbClr val="80004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80004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800040"/>
                </a:solidFill>
                <a:latin typeface="Times New Roman" pitchFamily="18" charset="0"/>
                <a:cs typeface="Times New Roman" pitchFamily="18" charset="0"/>
              </a:rPr>
              <a:t>«Повесть о Петре и Февронии Муромских»</a:t>
            </a:r>
            <a:br>
              <a:rPr lang="ru-RU" sz="3200" b="1" dirty="0" smtClean="0">
                <a:solidFill>
                  <a:srgbClr val="80004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E2BDB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ru-RU" sz="2800" b="1" dirty="0" smtClean="0">
                <a:solidFill>
                  <a:srgbClr val="4E2BDB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4E2BDB"/>
                </a:solidFill>
                <a:latin typeface="Verdana" pitchFamily="34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304800"/>
            <a:ext cx="8534400" cy="6324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 Неизвестен год рождения святого, но Церковь отмечает 7 октября как день преподобного Сергия Радонежского, потому что он: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а) в этот день родился;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б) принял постриг в монастыре;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в) скончался.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 Какое имя носил Сергий до пострига?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а) Варфоломей;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б) Еремей;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в) Птолемей.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 Сергий Радонежский в лесах Подмосковья в середине XIV века основал лавру (мужской православный монастырь), который позже получил название: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а) Александро-Невская лавра;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б) Киево-Печерская лавра;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в) Троице-Сергиева лавра.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 Перед Куликовской битвой с татарами Сергий Радонежский благословил Дмитрия Донского, предрёк ему победу и подарил: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а) икону;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б) крест;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в) просфору (пресный белый хлебец).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477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 В “похвалу” Сергию Андрей Рублёв написал знаменитую икону, которая много лет находилась над могилой великого старца: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«Благовещение»;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«Вознесение»;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«Троица».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 Сохранилось только вышитое изображение Сергия Радонежского. Многие художники пытаются изобразить его в разном возрасте. Кто является автором картины «Видение отроку Варфоломею» (1889–1890)?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Михаил Врубель;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Михаил Нестеров;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Николай Рерих.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 Назовите жанр духовной литературы, к которому можно отнести «Повесть о Петре и Февронии Муромских»: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житие;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молитва;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притча.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 Кто автор «Повести...»?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Владимир Мономах;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Ермолай-Еразм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Илья Муромец.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latin typeface="Gabriola" pitchFamily="82" charset="0"/>
              </a:rPr>
              <a:t>Летописи</a:t>
            </a:r>
            <a:endParaRPr lang="ru-RU" sz="9600" dirty="0">
              <a:latin typeface="Gabriola" pitchFamily="82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477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 В каком городе княжили Пётр и Феврония?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Мурманск;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Муром;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Муромцево.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10.В   словосочетаниях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преблаженные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супруги”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прославленный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Пётр”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дивная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Феврония”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выделенные прилагательные являются: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метафорами;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гиперболами;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эпитетами.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 Что попросила Феврония взамен излечения Петра от болезни?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много денег;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дворянский титул;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стать женой Петра.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 Кому были присущи такие качества, как ум, смекалка, умение творить чудеса?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Павлу;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Петру;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Февронии.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 Кому были присущи такие качества, как религиозность, мужество, доброта?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Павлу;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Петру;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Февронии.</a:t>
            </a:r>
            <a:endParaRPr lang="ru-RU" sz="18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3">
            <a:normAutofit/>
          </a:bodyPr>
          <a:lstStyle/>
          <a:p>
            <a:pPr marL="457200" indent="-45720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Ключи к тесту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б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а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б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а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б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б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в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в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в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б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mallbay.ru/images2/vasneztov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4495800" cy="681988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3962400" cy="33528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В. Васнецов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«Летописец Нестор»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ontent.foto.my.mail.ru/community/otrok-krasnickij/13/s-1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5045"/>
            <a:ext cx="5867400" cy="65484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72200" y="274638"/>
            <a:ext cx="2895600" cy="5973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К. Лебедев «Князь Игорь собирает дань с древлян»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ontent.foto.my.mail.ru/community/otrok-krasnickij/13/s-1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43" y="152400"/>
            <a:ext cx="8767327" cy="6172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В Васнецов «Встреча Олега с кудесником»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1101</Words>
  <PresentationFormat>Экран (4:3)</PresentationFormat>
  <Paragraphs>94</Paragraphs>
  <Slides>61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Древняя Русь  в искусстве</vt:lpstr>
      <vt:lpstr>В Васнецов «Гусляры»</vt:lpstr>
      <vt:lpstr>В Васнецов «Баян»</vt:lpstr>
      <vt:lpstr>В. Васнецов «Богатыри»</vt:lpstr>
      <vt:lpstr>В.Суриков «Покорение Сибири Ермаком»</vt:lpstr>
      <vt:lpstr>Летописи</vt:lpstr>
      <vt:lpstr>В. Васнецов  «Летописец Нестор»</vt:lpstr>
      <vt:lpstr>К. Лебедев «Князь Игорь собирает дань с древлян»</vt:lpstr>
      <vt:lpstr>В Васнецов «Встреча Олега с кудесником»</vt:lpstr>
      <vt:lpstr>И живяше Олегъ, миръ имѣя къ всѣмъ странамъ, княжа въ Киевѣ. И приспѣ осень, и помяну Олегъ конь свой, иже бѣ поставилъ кормити, не всѣдати на нь. Бѣ бо преже въпрошалъ волъхвовъ и кудесникъ: «От чего ми есть умьрети?». И рече ему одинъ кудесникъ:[103] «Княже! Конь, егоже любиши и ѣздиши на немъ, от того ти умрети». Олегъ же приимъ въ умѣ, си рече: «Николи же всяду на конь, ни вижю его боле того». И повѣлѣ кормити и́ и не водити его к нему, и пребывъ нѣколко лѣтъ не дѣя его, дондеже и на грѣкы иде. И пришедшю ему къ Киеву и пребысть 4 лѣта, на 5 лѣто помяну конь свой, от негоже бяху рекъли волъсви умрети Ольгови. И призва старѣйшину конюхомъ, ркя: «Кде есть конь мой, егоже бѣхъ поставилъ кормити и блюсти его?». Онъ же рече: «Умерлъ есть». Олегъ же посмѣяся и укори кудесника, ркя: «То ть неправо молвять волъсви, но все то лъжа есть: конь умерлъ, а я живъ». И повелѣ осѣдлати конь: «Да ть вижю кости его». И приѣха на мѣсто, идеже бяху лежаще кости его голы и лобъ голъ, и слѣзъ с коня, посмѣяся, ркя: «От сего ли лъба смерть мнѣ взяти»?» И въступи ногою на лобъ, и выникнучи змѣя и уклюну ̀и в ногу. И с того разболѣвся, умьре. И плакашася по немъ вси людие плачем великом, и несоша ̀и, и погребоша ̀и на горѣ, иже глаголеться Щековица; есть же могила его до сего дни, словеть могила Олгова.[104] И бысть всѣхъ лѣтъ его княжения 33.  </vt:lpstr>
      <vt:lpstr>И жил Олег, мир имея со всеми странами, княжа в Киеве. И пришла осень, и вспомнил Олег коня своего, которого прежде поставил кормить, решив никогда на него не садиться. Ибо спрашивал он когда-то волхвов и кудесников: «От чего я умру?» И сказал ему один кудесник: «Князь! От коня твоего любимого, на котором ты ездишь, — от него тебе и умереть!» Запали слова эти в душу Олегу, и сказал он: «Никогда не сяду на него и не увижу его больше». И повелел кормить его и не водить его к нему, и прожил несколько лет, не пользуясь им, пока не пошел на греков. А когда вернулся в Киев и прошло четыре года, — на пятый год помянул он своего коня, от которого тогда волхвы предсказали ему смерть. И призвал он старейшину конюхов и сказал: «Где конь мой, которого приказал я кормить и беречь?» Тот же ответил: «Умер». Олег же посмеялся и укорил того кудесника, сказав: «Неверно говорят волхвы, но все то ложь: конь умер, а я жив». И приказал оседлать коня: «Да увижу кости его». И приехал на то место, где лежали его голые кости и череп голый, слез с коня, посмеялся и сказал: «От этого ли черепа смерть мне принять?» И наступил он ногою на череп, и выползла из черепа змея, и ужалила его в ногу. И от того разболелся и умер. Оплакивали его все люди плачем великим, и понесли его, и похоронили на горе, называемою Щековица; есть же могила его и доныне, слывет могилой Олеговой. И было всех лет княжения его тридцать и три.   </vt:lpstr>
      <vt:lpstr>Н. Рерих «Город строят»</vt:lpstr>
      <vt:lpstr>Н. Рерих «Строят ладьи»</vt:lpstr>
      <vt:lpstr>Аполлинарий Васнецов «Гонцы в Кремле»</vt:lpstr>
      <vt:lpstr>Н. Рерих «Гонец»</vt:lpstr>
      <vt:lpstr>Евпатий Коловрат</vt:lpstr>
      <vt:lpstr>Слайд 17</vt:lpstr>
      <vt:lpstr>И некий от велмож резанских имянем Еупатий Коловрат[28] в то время был в Чернигове со князем Ингварем Ингоревичем.[29] И услыша приход зловѣрнаго царя Батыа, и иде из Чернигова с малою дружиною, и гнаша скоро. И приѣха в землю Резаньскую, и видѣ ея опустѣвшую: грады разорены, церкви пожены, люди побьены. И пригна во град Резань, и видѣ град разоренъ, государи побиты, и множества народа лежаща: ови побьены и посѣчены, а ины позжены, ины в рецѣ истоплены. Еупатий воскрича в горести душа своея и разпалаяся въ сердцы своем. И собра мало дружины тысящу семсот человек, которых Богъ соблюде — быша внѣ града.  И погнаша во след безбожнаго царя, и едва угнаша его в земли Суздалстей. И внезапу нападоша на станы Батыевы, и начаша сѣчи без милости, и сметоша яко всѣ полкы татарскыа. Татарове же сташа яко пианы или неистовы. Еупатию тако их бьяше нещадно, яко и мечи притупишася, и емля татарскыа мечи и сѣчаша их.  Татарове мняша, яко мертви восташа! Еупатий силныа полкы татарьскыа проеждяя, бьяше их нещадно. И ездя полком татарскым храбро и мужественно, яко и самому царю возбоятися. </vt:lpstr>
      <vt:lpstr>Повесть о Евпатии Коловрате И один из вельмож рязанских по имени Евпатий Коловрат был в то время в Чернигове вместе с князем Ингварем Ингоревичем. И услышал он о нашествии верного злу царя Батыя, и уехал из Чернигова с малою дружиною, и мчался быстро. И приехал в землю Рязанскую, и увидел ее опустошенной: грады раззорены, церкви сожжены, люди убиты И примчался в город Рязань и увидел, что город разорен, государи убиты и множество народа полегло: одни убиты мечом, а другие сожжены, иные в реке утоплены. Евпатий закричал в горести души своей и разгораясь сердцем. И собрал небольшую дружину — тысячу семьсот человек, которые Богом сохранены были вне города.   И помчались вслед за безбожным царем, и едва смогли догнать его в Суздальской земле. И внезапно напали на отдыхавшее войско Батыево, и начали сечь без милости, и внесли смятение во все полки татарские. Татары стали как пьяные или обезумевшие. Евпатий так бился беспощадно, что и мечи притупились, и выхватывал &lt;он мечи&gt; татарские, и рубился ими. Татары думали, что это мертвые воскресли! Евпатий на полном скаку сражался с сильными полками и бил их беспощадно. И сражался с войсками татарскими так храбро и мужественно, что и сам царь испугался.</vt:lpstr>
      <vt:lpstr>Александр Невский</vt:lpstr>
      <vt:lpstr>Н. Рерих «Александр Невский»</vt:lpstr>
      <vt:lpstr>Н. Рерих «Александр Невский поражает Ярла Биргера»</vt:lpstr>
      <vt:lpstr>В Боровиковский «Александр Невский»</vt:lpstr>
      <vt:lpstr>В.Серов Въезд Александра Невского </vt:lpstr>
      <vt:lpstr>В.Серов. Ледовое побоище </vt:lpstr>
      <vt:lpstr>Г. Семирадский «Александр  Невский в Орде»  1876    </vt:lpstr>
      <vt:lpstr>Семирадский Г. «Александр Невский принимает папских легатов» 1876 </vt:lpstr>
      <vt:lpstr>П. Корин Триптих «Александр Невский»</vt:lpstr>
      <vt:lpstr>Житие Александра Невского</vt:lpstr>
      <vt:lpstr>А был ими уже взят город Псков и наместники немецкие посажены. Он же вскоре изгнал их из Пскова и немцев перебил, а иных связал и город освободил от безбожных немцев, а землю их разорил и пожег и пленных взял бесчисленное множество, а других перебил. Немцы же, гордые, собрались и сказали: «Пойдем, и победим Александра, и захватим его». Когда же приблизились немцы, то проведали о них стражи. Князь же Александр приготовился к бою, и пошли они друг против друга, и покрылось озеро Чудское множеством тех и других воинов. Отец же Александра Ярослав прислал ему на помощь младшего брата Андрея с большою дружиною. И у князя Александра тоже было много храбрых воинов, как в древности у Давида-царя, сильных и крепких. Так и мужи Александра исполнились духа ратного, ведь были сердца их как сердца львов, и воскликнули: «О княже наш славный! Ныне пришло нам время положить головы свои за тебя». Князь же Александр воздел руки к небу и сказал: «Суди меня, Боже, рассуди распрю мою с народом неправедным и помоги мне, Господи, как в древности помог Моисею одолеть Амалика и прадеду нашему Ярославу окаянного Святополка».  </vt:lpstr>
      <vt:lpstr>Кто с мечом к нам войдет, тот от меча и погибнет. На том стояла, стоит и стоять будет земля Русская!</vt:lpstr>
      <vt:lpstr>Александро-Невский собор Собор во имя святого благоверного Великого князя Александра Невского  в  Екатеринбурге</vt:lpstr>
      <vt:lpstr>Сергий Радонежский</vt:lpstr>
      <vt:lpstr>М. Нестеров  «Видение отроку Варфоломею»</vt:lpstr>
      <vt:lpstr>Житие Сергия Радонежского  И яко преста старець и възрѣвъ на отрока, и прозрѣ внутренима очима, яко хощет быти съсуд избранъ Святому Духу. И пригласивъ, призва и к себѣ, и благослови его, и о Христѣ цѣлование дасть ему, и въпроси его, глаголя: «Да что ищеши, или что хощеши, чадо?» Отрокъ же рече: «Възлюби душа моя въжелѣти паче всего умѣти грамоту сию, еже и вданъ бых учитися, и нынѣ зѣло прискоръбна есть душа моя, понеже учюся грамотѣ и не умѣю. Ты же, отче святый, помолися за мя къ Богу, яко да бых умѣлъ грамоту».  И когда кончил молиться старец и посмотрел на отрока, увидел он духовным взором, что будет отрок сосудом избранным Святого Духа. Он обратился к Варфоломею, подозвал его к себе, и благословил его, и поцеловал его во имя Христа, и спросил его: «Что ищешь и чего хочешь, чадо?» Отрок же сказал: «Душа моя желает более всего знать грамоту, для чего я отдан был учиться. Ныне скорбит душа моя, так как учусь я грамоте, но не могу ее одолеть. Ты же, святой отче, помолись за меня Богу, чтобы смог я научиться грамоте». </vt:lpstr>
      <vt:lpstr>М. Нестеров «Преподобный Сергий Радонежский»</vt:lpstr>
      <vt:lpstr>Н. Рерих «Святой Сергий»</vt:lpstr>
      <vt:lpstr>В. Васнецов «Поединок Пересвета с Челубеем»</vt:lpstr>
      <vt:lpstr>И тако събравъ вся воя своа, приспѣ противу безбожных татаръ: и увидѣвъ силу их зѣло множество, сташа сомнящеся, страхомь мнози от них обиати быша, помышляюще, что сътворити. И се внезаапу въ той час приспѣ борзоходець с посланием от святого, глаголюще: «Без всякого съмнѣния, господине, съ дръзновениемь поиди противу свирѣпьства их, никакоже ужасатися, всяко поможет ти Богъ». И абие князь великый Дмитрие и все воиньство его, от сего велику дръзость въсприимше, изыдоша противу поганых, сие слово рекь: «Боже великый, сътворивый небо и землю! Помощникь ми буди на противъникы святому ти имени». И тако сразившеся, многа телеса падааху, и Богу помогшу великому побѣдоносному Дмитрею, и побѣждени быша погании татарове и конѣчнѣй пагубѣ предани быша: видѣвше бо окааннии на себѣ богопустный гнѣвъ и Божие негодование, вси на бѣжание устремишася. Крестоносная же хоруговь доволно гнавъ въслѣд спротивных, множьство бесчислено убиваше: овии же язвени отбѣгоша, иных же живых руками яша. И бяше чюдно зрѣние и дивна побѣда; иже преже блистающася оружиа, тогда же вся окровавлена кровьми иноплеменных, и вси образы побѣды ношааху. И зде збысться пророчьское слово: «Единъ гоняше тысящу, а два тму».[182]</vt:lpstr>
      <vt:lpstr>Собрав всех воинов своих, выступил он против безбожных татар; увидев же войско татарское весьма многочисленное, они остановились в сомнении, страхом многие из них охвачены были, размышляя, что же делать. И вот внезапно в это время появился гонец с посланием от святого, гласящим: «Без всякого сомнения, господин, смело выступай против свирепости их, нисколько не устрашаясь, — обязательно поможет тебе Бог». Тогда князь великий Дмитрий и все войско его, от этого послания великой решимости исполнившись, пошли против поганых, и промолвил князь: «Боже великий, сотворивший небо и землю! Помощником мне будь на противников святого твоего имени». Так началось сражение, и многие пали, но помог Бог великому победоносному Дмитрию, и побеждены были поганые татары, и полному разгрому подверглись: ведь видели окаянные против себя посланный Богом гнев и Божье негодование, и все обратились в бегство. Крестоносная хоругвь долго гнала врагов, множество бесчисленное их убивая; и одни ранеными убежали, других же живыми в плен захватили. И было чудесное зрелище и удивительная победа; те, кто прежде блистали оружием, тогда все были окровавлены кровью иноплеменников, и все трофеи победные носили. И тут сбылось пророческое слово: «Один преследовал тысячу, а двое тьму».</vt:lpstr>
      <vt:lpstr>А. Васнецов «Московский Кремль при Иване Калите»</vt:lpstr>
      <vt:lpstr>Лавры России и Украины </vt:lpstr>
      <vt:lpstr> Свято-Троицкая Сергиева Лавра.  Дата основания 1337 год</vt:lpstr>
      <vt:lpstr>Эрнест Лисснер. «Троице-Сергиева лавра»</vt:lpstr>
      <vt:lpstr>Свято-Троицкая Александро-Невская лавра  Дата основания 1713 год</vt:lpstr>
      <vt:lpstr>Киево-Печерская Лавра  Дата основания 1051 год</vt:lpstr>
      <vt:lpstr>В. В. Верещагин. «Великая церковь Киево-Печерской лавры» (1905)</vt:lpstr>
      <vt:lpstr>Слайд 48</vt:lpstr>
      <vt:lpstr>Древнерусские книги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Древнерусская словесность  «Житие Сергия Радонежского»,  «Повесть о Петре и Февронии Муромских» Тест </vt:lpstr>
      <vt:lpstr>Слайд 58</vt:lpstr>
      <vt:lpstr>5. В “похвалу” Сергию Андрей Рублёв написал знаменитую икону, которая много лет находилась над могилой великого старца: а) «Благовещение»; б) «Вознесение»; в) «Троица». 6. Сохранилось только вышитое изображение Сергия Радонежского. Многие художники пытаются изобразить его в разном возрасте. Кто является автором картины «Видение отроку Варфоломею» (1889–1890)? а) Михаил Врубель; б) Михаил Нестеров; в) Николай Рерих. 7. Назовите жанр духовной литературы, к которому можно отнести «Повесть о Петре и Февронии Муромских»: а) житие; б) молитва; в) притча. 8. Кто автор «Повести...»? а) Владимир Мономах; б) Ермолай-Еразм; в) Илья Муромец. </vt:lpstr>
      <vt:lpstr>9. В каком городе княжили Пётр и Феврония? а) Мурманск; б) Муром; в) Муромцево. 10.В   словосочетаниях“преблаженные супруги”, “прославленный Пётр” и “дивная Феврония” выделенные прилагательные являются: а) метафорами; б) гиперболами; в) эпитетами. 11. Что попросила Феврония взамен излечения Петра от болезни? а) много денег; б) дворянский титул; в) стать женой Петра. 12. Кому были присущи такие качества, как ум, смекалка, умение творить чудеса? а) Павлу; б) Петру; в) Февронии. 13. Кому были присущи такие качества, как религиозность, мужество, доброта? а) Павлу; б) Петру; в) Февронии.</vt:lpstr>
      <vt:lpstr>    Ключи к тесту   1. б 2. а 3. в 4. в 5. в 6. б 7. а  8. б 9. б 10. в 11. в 12. в 13. 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Marika</dc:creator>
  <cp:lastModifiedBy>Marika</cp:lastModifiedBy>
  <cp:revision>110</cp:revision>
  <dcterms:created xsi:type="dcterms:W3CDTF">2011-07-09T08:43:03Z</dcterms:created>
  <dcterms:modified xsi:type="dcterms:W3CDTF">2011-07-22T08:34:10Z</dcterms:modified>
</cp:coreProperties>
</file>