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B329F-51BE-4597-BB92-BAFD152AAEA6}" type="datetimeFigureOut">
              <a:rPr lang="ru-RU"/>
              <a:pPr>
                <a:defRPr/>
              </a:pPr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B31DB-FDEB-4B0B-9358-6802C2DFE9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0714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02D90-1AD9-4A74-AF5C-6D74CDDD6D81}" type="datetimeFigureOut">
              <a:rPr lang="ru-RU"/>
              <a:pPr>
                <a:defRPr/>
              </a:pPr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482CC-4B0A-4D8B-89B9-8DC7D9CDE1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0276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DCD65-1277-4C70-BC98-5FB9E5ABF931}" type="datetimeFigureOut">
              <a:rPr lang="ru-RU"/>
              <a:pPr>
                <a:defRPr/>
              </a:pPr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8A8CE-A92D-4E32-960A-D4ACAD99FD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6382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5CF4B-AC99-4BDF-A92B-872F15A530A5}" type="datetimeFigureOut">
              <a:rPr lang="ru-RU"/>
              <a:pPr>
                <a:defRPr/>
              </a:pPr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A7317-8EE6-4113-BE75-6DC4F48699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173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6DC53-03A0-4502-AD9B-A3F49A75D49A}" type="datetimeFigureOut">
              <a:rPr lang="ru-RU"/>
              <a:pPr>
                <a:defRPr/>
              </a:pPr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B4A1B-7D7B-498E-A561-744D006231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5066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E9BA7-18CA-430D-B8A7-BAE10F6EFB62}" type="datetimeFigureOut">
              <a:rPr lang="ru-RU"/>
              <a:pPr>
                <a:defRPr/>
              </a:pPr>
              <a:t>18.02.2013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E6F4A-1210-4077-9F6B-12519C2B55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732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32969-0085-409C-B9D7-26FA08D4DCBE}" type="datetimeFigureOut">
              <a:rPr lang="ru-RU"/>
              <a:pPr>
                <a:defRPr/>
              </a:pPr>
              <a:t>18.02.2013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C1D14-65CF-46C7-A063-873AAE5BAD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2679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D3E28-4A48-49F1-BB28-32DA5FC9C8C9}" type="datetimeFigureOut">
              <a:rPr lang="ru-RU"/>
              <a:pPr>
                <a:defRPr/>
              </a:pPr>
              <a:t>18.02.2013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452AA-E931-4AC2-AEA9-5A369A30A7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124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0612E-8068-4D7C-B918-443F997CEE8E}" type="datetimeFigureOut">
              <a:rPr lang="ru-RU"/>
              <a:pPr>
                <a:defRPr/>
              </a:pPr>
              <a:t>18.02.2013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88974-31BB-4C89-B2DF-B9536BB81E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2384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91A8F-4882-43B0-A957-6F844D8C16E2}" type="datetimeFigureOut">
              <a:rPr lang="ru-RU"/>
              <a:pPr>
                <a:defRPr/>
              </a:pPr>
              <a:t>18.02.2013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D5294-7C34-40F2-8AB0-F07C310A28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45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3C713-FB87-4AC4-A942-073849A14F2C}" type="datetimeFigureOut">
              <a:rPr lang="ru-RU"/>
              <a:pPr>
                <a:defRPr/>
              </a:pPr>
              <a:t>18.02.2013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43E1A-A535-4D98-99E1-27C9F38F3F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81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">
              <a:srgbClr val="5E9EFF"/>
            </a:gs>
            <a:gs pos="39999">
              <a:srgbClr val="85C2FF"/>
            </a:gs>
            <a:gs pos="70000">
              <a:srgbClr val="C4D6EB"/>
            </a:gs>
            <a:gs pos="83000">
              <a:schemeClr val="accent2">
                <a:lumMod val="40000"/>
                <a:lumOff val="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50AB2FD-1224-4039-A0AA-6A71B9C4778F}" type="datetimeFigureOut">
              <a:rPr lang="ru-RU"/>
              <a:pPr>
                <a:defRPr/>
              </a:pPr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8CDC574-029D-4D60-820A-5BBB94E1C6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5"/>
          <p:cNvSpPr txBox="1">
            <a:spLocks noChangeArrowheads="1"/>
          </p:cNvSpPr>
          <p:nvPr/>
        </p:nvSpPr>
        <p:spPr bwMode="auto">
          <a:xfrm>
            <a:off x="285750" y="1428750"/>
            <a:ext cx="8501063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ru-RU" sz="1600"/>
              <a:t>1) Уже вечерело</a:t>
            </a:r>
            <a:r>
              <a:rPr lang="ru-RU" sz="1600" b="1">
                <a:solidFill>
                  <a:srgbClr val="FF0000"/>
                </a:solidFill>
              </a:rPr>
              <a:t> </a:t>
            </a:r>
            <a:r>
              <a:rPr lang="ru-RU" sz="1600" b="1"/>
              <a:t> </a:t>
            </a:r>
            <a:r>
              <a:rPr lang="ru-RU" sz="1600"/>
              <a:t>солнце скрылось за небольшую осиновую рощу</a:t>
            </a:r>
            <a:r>
              <a:rPr lang="ru-RU" sz="1600" b="1">
                <a:solidFill>
                  <a:srgbClr val="FF0000"/>
                </a:solidFill>
              </a:rPr>
              <a:t> </a:t>
            </a:r>
            <a:r>
              <a:rPr lang="ru-RU" sz="1600"/>
              <a:t>лежавшую в полуверсте от сада</a:t>
            </a:r>
            <a:r>
              <a:rPr lang="ru-RU" sz="1600" b="1">
                <a:solidFill>
                  <a:srgbClr val="FF0000"/>
                </a:solidFill>
              </a:rPr>
              <a:t> </a:t>
            </a:r>
            <a:r>
              <a:rPr lang="ru-RU" sz="1600"/>
              <a:t> тень от неё без конца тянулась через неподвижные поля.</a:t>
            </a:r>
          </a:p>
          <a:p>
            <a:pPr eaLnBrk="1" hangingPunct="1"/>
            <a:endParaRPr lang="ru-RU" sz="1600"/>
          </a:p>
          <a:p>
            <a:pPr eaLnBrk="1" hangingPunct="1">
              <a:buFont typeface="Arial" charset="0"/>
              <a:buChar char="•"/>
            </a:pPr>
            <a:r>
              <a:rPr lang="ru-RU" sz="1600"/>
              <a:t>2) Картина переменилась</a:t>
            </a:r>
            <a:r>
              <a:rPr lang="ru-RU" sz="1600" b="1">
                <a:solidFill>
                  <a:srgbClr val="FF0000"/>
                </a:solidFill>
              </a:rPr>
              <a:t> </a:t>
            </a:r>
            <a:r>
              <a:rPr lang="ru-RU" sz="1600"/>
              <a:t>уже на чёрной скатерти полей кое-где виднеются белые пятна и полосы снежных сугробов.</a:t>
            </a:r>
          </a:p>
          <a:p>
            <a:pPr eaLnBrk="1" hangingPunct="1"/>
            <a:endParaRPr lang="ru-RU" sz="1600"/>
          </a:p>
          <a:p>
            <a:pPr eaLnBrk="1" hangingPunct="1">
              <a:buFont typeface="Arial" charset="0"/>
              <a:buChar char="•"/>
            </a:pPr>
            <a:r>
              <a:rPr lang="ru-RU" sz="1600"/>
              <a:t>3) Я стал звать хозяина </a:t>
            </a:r>
            <a:r>
              <a:rPr lang="ru-RU" sz="1600" b="1">
                <a:solidFill>
                  <a:srgbClr val="FF0000"/>
                </a:solidFill>
              </a:rPr>
              <a:t> </a:t>
            </a:r>
            <a:r>
              <a:rPr lang="ru-RU" sz="1600"/>
              <a:t>молчат</a:t>
            </a:r>
            <a:r>
              <a:rPr lang="ru-RU" sz="1600" b="1">
                <a:solidFill>
                  <a:srgbClr val="FF0000"/>
                </a:solidFill>
              </a:rPr>
              <a:t> </a:t>
            </a:r>
            <a:r>
              <a:rPr lang="ru-RU" sz="1600"/>
              <a:t> стучу </a:t>
            </a:r>
            <a:r>
              <a:rPr lang="ru-RU" sz="1600" b="1">
                <a:solidFill>
                  <a:srgbClr val="FF0000"/>
                </a:solidFill>
              </a:rPr>
              <a:t>  </a:t>
            </a:r>
            <a:r>
              <a:rPr lang="ru-RU" sz="1600"/>
              <a:t>молчат.</a:t>
            </a:r>
          </a:p>
          <a:p>
            <a:pPr eaLnBrk="1" hangingPunct="1"/>
            <a:endParaRPr lang="ru-RU" sz="1600"/>
          </a:p>
          <a:p>
            <a:pPr eaLnBrk="1" hangingPunct="1">
              <a:buFont typeface="Arial" charset="0"/>
              <a:buChar char="•"/>
            </a:pPr>
            <a:r>
              <a:rPr lang="ru-RU" sz="1600"/>
              <a:t>4) Несчастья бояться </a:t>
            </a:r>
            <a:r>
              <a:rPr lang="ru-RU" sz="1600" b="1">
                <a:solidFill>
                  <a:srgbClr val="FF0000"/>
                </a:solidFill>
              </a:rPr>
              <a:t> </a:t>
            </a:r>
            <a:r>
              <a:rPr lang="ru-RU" sz="1600"/>
              <a:t>счастья не видать.</a:t>
            </a:r>
          </a:p>
          <a:p>
            <a:pPr eaLnBrk="1" hangingPunct="1"/>
            <a:endParaRPr lang="ru-RU" sz="1600"/>
          </a:p>
          <a:p>
            <a:pPr eaLnBrk="1" hangingPunct="1">
              <a:buFont typeface="Arial" charset="0"/>
              <a:buChar char="•"/>
            </a:pPr>
            <a:r>
              <a:rPr lang="ru-RU" sz="1600"/>
              <a:t>5) На мостике трудно было стоять</a:t>
            </a:r>
            <a:r>
              <a:rPr lang="ru-RU" sz="1600" b="1">
                <a:solidFill>
                  <a:srgbClr val="FF0000"/>
                </a:solidFill>
              </a:rPr>
              <a:t> </a:t>
            </a:r>
            <a:r>
              <a:rPr lang="ru-RU" sz="1600"/>
              <a:t>обливали волны</a:t>
            </a:r>
            <a:r>
              <a:rPr lang="ru-RU" sz="1600" b="1">
                <a:solidFill>
                  <a:srgbClr val="FF0000"/>
                </a:solidFill>
              </a:rPr>
              <a:t> </a:t>
            </a:r>
            <a:r>
              <a:rPr lang="ru-RU" sz="1600"/>
              <a:t> а ветер хлестал по лицу солёными брызгами</a:t>
            </a:r>
            <a:r>
              <a:rPr lang="ru-RU" sz="1600" b="1">
                <a:solidFill>
                  <a:srgbClr val="FF0000"/>
                </a:solidFill>
              </a:rPr>
              <a:t> </a:t>
            </a:r>
            <a:r>
              <a:rPr lang="ru-RU" sz="1600"/>
              <a:t>как плетью.</a:t>
            </a:r>
          </a:p>
          <a:p>
            <a:pPr eaLnBrk="1" hangingPunct="1"/>
            <a:endParaRPr lang="ru-RU" sz="1600"/>
          </a:p>
          <a:p>
            <a:pPr eaLnBrk="1" hangingPunct="1">
              <a:buFont typeface="Arial" charset="0"/>
              <a:buChar char="•"/>
            </a:pPr>
            <a:r>
              <a:rPr lang="ru-RU" sz="1600"/>
              <a:t>6) Мне страшно нравилось слушать девочку</a:t>
            </a:r>
            <a:r>
              <a:rPr lang="ru-RU" sz="1600" b="1">
                <a:solidFill>
                  <a:srgbClr val="FF0000"/>
                </a:solidFill>
              </a:rPr>
              <a:t> </a:t>
            </a:r>
            <a:r>
              <a:rPr lang="ru-RU" sz="1600"/>
              <a:t>она рассказывала о море</a:t>
            </a:r>
            <a:r>
              <a:rPr lang="ru-RU" sz="1600" b="1">
                <a:solidFill>
                  <a:srgbClr val="FF0000"/>
                </a:solidFill>
              </a:rPr>
              <a:t> </a:t>
            </a:r>
            <a:r>
              <a:rPr lang="ru-RU" sz="1600"/>
              <a:t>незнакомом мне.</a:t>
            </a:r>
          </a:p>
          <a:p>
            <a:pPr eaLnBrk="1" hangingPunct="1"/>
            <a:endParaRPr lang="ru-RU" sz="2400">
              <a:solidFill>
                <a:srgbClr val="C00000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smtClean="0">
                <a:solidFill>
                  <a:srgbClr val="FF0000"/>
                </a:solidFill>
              </a:rPr>
              <a:t>Расставить знаки препинания и пояснить их постановку.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61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61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61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3"/>
            <a:ext cx="8229600" cy="6429375"/>
          </a:xfrm>
        </p:spPr>
        <p:txBody>
          <a:bodyPr/>
          <a:lstStyle/>
          <a:p>
            <a:endParaRPr lang="ru-RU" sz="1600" smtClean="0"/>
          </a:p>
          <a:p>
            <a:r>
              <a:rPr lang="ru-RU" sz="1600" smtClean="0"/>
              <a:t>1) Счастливы сосны и ели</a:t>
            </a:r>
            <a:r>
              <a:rPr lang="ru-RU" sz="1600" b="1" smtClean="0">
                <a:solidFill>
                  <a:srgbClr val="FF0000"/>
                </a:solidFill>
              </a:rPr>
              <a:t> </a:t>
            </a:r>
            <a:r>
              <a:rPr lang="ru-RU" sz="1600" smtClean="0"/>
              <a:t> вечно они зеленеют</a:t>
            </a:r>
            <a:r>
              <a:rPr lang="ru-RU" sz="1600" b="1" smtClean="0">
                <a:solidFill>
                  <a:srgbClr val="FF0000"/>
                </a:solidFill>
              </a:rPr>
              <a:t> </a:t>
            </a:r>
            <a:r>
              <a:rPr lang="ru-RU" sz="1600" smtClean="0"/>
              <a:t> гибели им не приносят метели</a:t>
            </a:r>
            <a:r>
              <a:rPr lang="ru-RU" sz="1600" b="1" smtClean="0">
                <a:solidFill>
                  <a:srgbClr val="FF0000"/>
                </a:solidFill>
              </a:rPr>
              <a:t> </a:t>
            </a:r>
            <a:r>
              <a:rPr lang="ru-RU" sz="1600" smtClean="0"/>
              <a:t> смертью морозы не веют.</a:t>
            </a:r>
          </a:p>
          <a:p>
            <a:pPr>
              <a:buFont typeface="Arial" charset="0"/>
              <a:buNone/>
            </a:pPr>
            <a:r>
              <a:rPr lang="ru-RU" sz="1400" b="1" smtClean="0">
                <a:solidFill>
                  <a:srgbClr val="FF0000"/>
                </a:solidFill>
              </a:rPr>
              <a:t>         </a:t>
            </a:r>
            <a:endParaRPr lang="ru-RU" sz="1400" smtClean="0"/>
          </a:p>
          <a:p>
            <a:r>
              <a:rPr lang="ru-RU" sz="1600" smtClean="0"/>
              <a:t>2) Мне стало совестно</a:t>
            </a:r>
            <a:r>
              <a:rPr lang="ru-RU" sz="1600" b="1" smtClean="0">
                <a:solidFill>
                  <a:srgbClr val="FF0000"/>
                </a:solidFill>
              </a:rPr>
              <a:t> </a:t>
            </a:r>
            <a:r>
              <a:rPr lang="ru-RU" sz="1600" smtClean="0"/>
              <a:t> и я не мог докончить начатой речи.</a:t>
            </a:r>
          </a:p>
          <a:p>
            <a:pPr>
              <a:buFont typeface="Arial" charset="0"/>
              <a:buNone/>
            </a:pPr>
            <a:r>
              <a:rPr lang="ru-RU" sz="1400" smtClean="0"/>
              <a:t>         </a:t>
            </a:r>
            <a:endParaRPr lang="ru-RU" sz="1400" b="1" smtClean="0">
              <a:solidFill>
                <a:srgbClr val="FF0000"/>
              </a:solidFill>
            </a:endParaRPr>
          </a:p>
          <a:p>
            <a:r>
              <a:rPr lang="ru-RU" sz="1600" smtClean="0"/>
              <a:t>3) Это была песня. Прислушиваюсь</a:t>
            </a:r>
            <a:r>
              <a:rPr lang="ru-RU" sz="1600" b="1" smtClean="0">
                <a:solidFill>
                  <a:srgbClr val="FF0000"/>
                </a:solidFill>
              </a:rPr>
              <a:t> </a:t>
            </a:r>
            <a:r>
              <a:rPr lang="ru-RU" sz="1600" smtClean="0"/>
              <a:t> напев стройный</a:t>
            </a:r>
            <a:r>
              <a:rPr lang="ru-RU" sz="1600" b="1" smtClean="0">
                <a:solidFill>
                  <a:srgbClr val="FF0000"/>
                </a:solidFill>
              </a:rPr>
              <a:t> </a:t>
            </a:r>
            <a:r>
              <a:rPr lang="ru-RU" sz="1600" smtClean="0"/>
              <a:t> то протяжный и печальный</a:t>
            </a:r>
            <a:r>
              <a:rPr lang="ru-RU" sz="1600" b="1" smtClean="0">
                <a:solidFill>
                  <a:srgbClr val="FF0000"/>
                </a:solidFill>
              </a:rPr>
              <a:t> </a:t>
            </a:r>
            <a:r>
              <a:rPr lang="ru-RU" sz="1600" smtClean="0"/>
              <a:t> то быстрый и живой. Оглядываюсь </a:t>
            </a:r>
            <a:r>
              <a:rPr lang="ru-RU" sz="1600" b="1" smtClean="0">
                <a:solidFill>
                  <a:srgbClr val="FF0000"/>
                </a:solidFill>
              </a:rPr>
              <a:t> </a:t>
            </a:r>
            <a:r>
              <a:rPr lang="ru-RU" sz="1600" smtClean="0"/>
              <a:t>никого нет кругом</a:t>
            </a:r>
            <a:r>
              <a:rPr lang="ru-RU" sz="1600" b="1" smtClean="0">
                <a:solidFill>
                  <a:srgbClr val="FF0000"/>
                </a:solidFill>
              </a:rPr>
              <a:t>  </a:t>
            </a:r>
            <a:r>
              <a:rPr lang="ru-RU" sz="1600" smtClean="0"/>
              <a:t>прислушиваюсь </a:t>
            </a:r>
            <a:r>
              <a:rPr lang="ru-RU" sz="1600" b="1" smtClean="0">
                <a:solidFill>
                  <a:srgbClr val="FF0000"/>
                </a:solidFill>
              </a:rPr>
              <a:t> </a:t>
            </a:r>
            <a:r>
              <a:rPr lang="ru-RU" sz="1600" smtClean="0"/>
              <a:t>снова звуки как будто падают с неба.</a:t>
            </a:r>
          </a:p>
          <a:p>
            <a:pPr>
              <a:buFont typeface="Arial" charset="0"/>
              <a:buNone/>
            </a:pPr>
            <a:r>
              <a:rPr lang="ru-RU" sz="1400" smtClean="0"/>
              <a:t>         </a:t>
            </a:r>
          </a:p>
          <a:p>
            <a:r>
              <a:rPr lang="ru-RU" sz="1600" smtClean="0"/>
              <a:t>4) Взойдёт красно солнце </a:t>
            </a:r>
            <a:r>
              <a:rPr lang="ru-RU" sz="1600" b="1" smtClean="0">
                <a:solidFill>
                  <a:srgbClr val="FF0000"/>
                </a:solidFill>
              </a:rPr>
              <a:t>  </a:t>
            </a:r>
            <a:r>
              <a:rPr lang="ru-RU" sz="1600" smtClean="0"/>
              <a:t>прощай светел месяц!</a:t>
            </a:r>
          </a:p>
          <a:p>
            <a:pPr>
              <a:buFont typeface="Arial" charset="0"/>
              <a:buNone/>
            </a:pPr>
            <a:r>
              <a:rPr lang="ru-RU" sz="1400" smtClean="0"/>
              <a:t>         </a:t>
            </a:r>
          </a:p>
          <a:p>
            <a:r>
              <a:rPr lang="ru-RU" sz="1600" smtClean="0"/>
              <a:t>5) Я поглядел кругом</a:t>
            </a:r>
            <a:r>
              <a:rPr lang="ru-RU" sz="1600" b="1" smtClean="0">
                <a:solidFill>
                  <a:srgbClr val="FF0000"/>
                </a:solidFill>
              </a:rPr>
              <a:t> </a:t>
            </a:r>
            <a:r>
              <a:rPr lang="ru-RU" sz="1600" smtClean="0"/>
              <a:t>торжественно и царственно стояла ночь.</a:t>
            </a:r>
          </a:p>
          <a:p>
            <a:pPr>
              <a:buFont typeface="Arial" charset="0"/>
              <a:buNone/>
            </a:pPr>
            <a:r>
              <a:rPr lang="ru-RU" sz="1400" smtClean="0"/>
              <a:t>         </a:t>
            </a:r>
          </a:p>
          <a:p>
            <a:r>
              <a:rPr lang="ru-RU" sz="1600" smtClean="0"/>
              <a:t> 6) Успокойтесь</a:t>
            </a:r>
            <a:r>
              <a:rPr lang="ru-RU" sz="1600" b="1" smtClean="0">
                <a:solidFill>
                  <a:srgbClr val="FF0000"/>
                </a:solidFill>
              </a:rPr>
              <a:t> </a:t>
            </a:r>
            <a:r>
              <a:rPr lang="ru-RU" sz="1600" smtClean="0"/>
              <a:t> рана не опасная.</a:t>
            </a:r>
          </a:p>
          <a:p>
            <a:pPr>
              <a:buFont typeface="Arial" charset="0"/>
              <a:buNone/>
            </a:pPr>
            <a:r>
              <a:rPr lang="ru-RU" sz="1400" smtClean="0"/>
              <a:t>         </a:t>
            </a:r>
          </a:p>
          <a:p>
            <a:r>
              <a:rPr lang="ru-RU" sz="1600" smtClean="0"/>
              <a:t>7) Шестнадцать лет служу </a:t>
            </a:r>
            <a:r>
              <a:rPr lang="ru-RU" sz="1600" b="1" smtClean="0">
                <a:solidFill>
                  <a:srgbClr val="FF0000"/>
                </a:solidFill>
              </a:rPr>
              <a:t>  </a:t>
            </a:r>
            <a:r>
              <a:rPr lang="ru-RU" sz="1600" smtClean="0"/>
              <a:t>такого со мной не было.</a:t>
            </a:r>
          </a:p>
          <a:p>
            <a:pPr>
              <a:buFont typeface="Arial" charset="0"/>
              <a:buNone/>
            </a:pPr>
            <a:r>
              <a:rPr lang="ru-RU" sz="1400" smtClean="0"/>
              <a:t>        </a:t>
            </a:r>
            <a:r>
              <a:rPr lang="ru-RU" sz="1400" b="1" smtClean="0">
                <a:solidFill>
                  <a:srgbClr val="FF0000"/>
                </a:solidFill>
              </a:rPr>
              <a:t> </a:t>
            </a:r>
          </a:p>
          <a:p>
            <a:r>
              <a:rPr lang="ru-RU" sz="1600" smtClean="0"/>
              <a:t>8) Кузьма Кузьмич уселся в кресло</a:t>
            </a:r>
            <a:r>
              <a:rPr lang="ru-RU" sz="1600" b="1" smtClean="0">
                <a:solidFill>
                  <a:srgbClr val="FF0000"/>
                </a:solidFill>
              </a:rPr>
              <a:t> </a:t>
            </a:r>
            <a:r>
              <a:rPr lang="ru-RU" sz="1600" smtClean="0"/>
              <a:t> вынул из стола папку с бумагами и собрался было писать</a:t>
            </a:r>
            <a:r>
              <a:rPr lang="ru-RU" sz="1600" b="1" smtClean="0">
                <a:solidFill>
                  <a:srgbClr val="FF0000"/>
                </a:solidFill>
              </a:rPr>
              <a:t> </a:t>
            </a:r>
            <a:r>
              <a:rPr lang="ru-RU" sz="1600" smtClean="0"/>
              <a:t> но не смог</a:t>
            </a:r>
            <a:r>
              <a:rPr lang="ru-RU" sz="1600" b="1" smtClean="0">
                <a:solidFill>
                  <a:srgbClr val="FF0000"/>
                </a:solidFill>
              </a:rPr>
              <a:t> </a:t>
            </a:r>
            <a:r>
              <a:rPr lang="ru-RU" sz="1600" smtClean="0"/>
              <a:t> чернила замёрзли и выперли из чернильницы фиолетовым куском льда.</a:t>
            </a:r>
          </a:p>
          <a:p>
            <a:pPr>
              <a:buFont typeface="Arial" charset="0"/>
              <a:buNone/>
            </a:pPr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3"/>
            <a:ext cx="8229600" cy="6357937"/>
          </a:xfrm>
        </p:spPr>
        <p:txBody>
          <a:bodyPr/>
          <a:lstStyle/>
          <a:p>
            <a:endParaRPr lang="ru-RU" sz="1600" smtClean="0"/>
          </a:p>
          <a:p>
            <a:r>
              <a:rPr lang="ru-RU" sz="1600" smtClean="0"/>
              <a:t>1) И дни бегут</a:t>
            </a:r>
            <a:r>
              <a:rPr lang="ru-RU" sz="1600" b="1" smtClean="0">
                <a:solidFill>
                  <a:srgbClr val="FF0000"/>
                </a:solidFill>
              </a:rPr>
              <a:t> </a:t>
            </a:r>
            <a:r>
              <a:rPr lang="ru-RU" sz="1600" smtClean="0"/>
              <a:t> желтеют нивы</a:t>
            </a:r>
            <a:r>
              <a:rPr lang="ru-RU" sz="1600" b="1" smtClean="0">
                <a:solidFill>
                  <a:srgbClr val="FF0000"/>
                </a:solidFill>
              </a:rPr>
              <a:t> </a:t>
            </a:r>
            <a:r>
              <a:rPr lang="ru-RU" sz="1600" smtClean="0"/>
              <a:t> с дерев спадает дряхлый лист.</a:t>
            </a:r>
          </a:p>
          <a:p>
            <a:pPr>
              <a:buFont typeface="Arial" charset="0"/>
              <a:buNone/>
            </a:pPr>
            <a:r>
              <a:rPr lang="ru-RU" sz="1400" b="1" smtClean="0">
                <a:solidFill>
                  <a:srgbClr val="FF0000"/>
                </a:solidFill>
              </a:rPr>
              <a:t>         </a:t>
            </a:r>
          </a:p>
          <a:p>
            <a:r>
              <a:rPr lang="ru-RU" sz="1600" smtClean="0"/>
              <a:t>2) Поздней осенью</a:t>
            </a:r>
            <a:r>
              <a:rPr lang="ru-RU" sz="1600" b="1" smtClean="0">
                <a:solidFill>
                  <a:srgbClr val="FF0000"/>
                </a:solidFill>
              </a:rPr>
              <a:t> </a:t>
            </a:r>
            <a:r>
              <a:rPr lang="ru-RU" sz="1600" smtClean="0"/>
              <a:t> перед самой зимой</a:t>
            </a:r>
            <a:r>
              <a:rPr lang="ru-RU" sz="1600" b="1" smtClean="0">
                <a:solidFill>
                  <a:srgbClr val="FF0000"/>
                </a:solidFill>
              </a:rPr>
              <a:t> </a:t>
            </a:r>
            <a:r>
              <a:rPr lang="ru-RU" sz="1600" smtClean="0"/>
              <a:t> степь опять зеленеет. Наверху журавлиный крик </a:t>
            </a:r>
            <a:r>
              <a:rPr lang="ru-RU" sz="1600" b="1" smtClean="0">
                <a:solidFill>
                  <a:srgbClr val="FF0000"/>
                </a:solidFill>
              </a:rPr>
              <a:t>  </a:t>
            </a:r>
            <a:r>
              <a:rPr lang="ru-RU" sz="1600" smtClean="0"/>
              <a:t>птицы улетают на юг. Внизу блеют козлы и бараны</a:t>
            </a:r>
            <a:r>
              <a:rPr lang="ru-RU" sz="1600" b="1" smtClean="0">
                <a:solidFill>
                  <a:srgbClr val="FF0000"/>
                </a:solidFill>
              </a:rPr>
              <a:t> </a:t>
            </a:r>
            <a:r>
              <a:rPr lang="ru-RU" sz="1600" smtClean="0"/>
              <a:t> кочевники</a:t>
            </a:r>
            <a:r>
              <a:rPr lang="ru-RU" sz="1600" b="1" smtClean="0">
                <a:solidFill>
                  <a:srgbClr val="FF0000"/>
                </a:solidFill>
              </a:rPr>
              <a:t> </a:t>
            </a:r>
            <a:r>
              <a:rPr lang="ru-RU" sz="1600" smtClean="0"/>
              <a:t> едут на зимнее стойбище.</a:t>
            </a:r>
          </a:p>
          <a:p>
            <a:pPr>
              <a:buFont typeface="Arial" charset="0"/>
              <a:buNone/>
            </a:pPr>
            <a:r>
              <a:rPr lang="ru-RU" sz="1400" smtClean="0"/>
              <a:t>         </a:t>
            </a:r>
            <a:endParaRPr lang="ru-RU" sz="1400" b="1" smtClean="0">
              <a:solidFill>
                <a:srgbClr val="FF0000"/>
              </a:solidFill>
            </a:endParaRPr>
          </a:p>
          <a:p>
            <a:r>
              <a:rPr lang="ru-RU" sz="1600" smtClean="0"/>
              <a:t>3) Глубже пахать </a:t>
            </a:r>
            <a:r>
              <a:rPr lang="ru-RU" sz="1600" b="1" smtClean="0">
                <a:solidFill>
                  <a:srgbClr val="FF0000"/>
                </a:solidFill>
              </a:rPr>
              <a:t>  </a:t>
            </a:r>
            <a:r>
              <a:rPr lang="ru-RU" sz="1600" smtClean="0"/>
              <a:t>больше хлеба видать.</a:t>
            </a:r>
          </a:p>
          <a:p>
            <a:pPr>
              <a:buFont typeface="Arial" charset="0"/>
              <a:buNone/>
            </a:pPr>
            <a:r>
              <a:rPr lang="ru-RU" sz="1400" b="1" smtClean="0">
                <a:solidFill>
                  <a:srgbClr val="FF0000"/>
                </a:solidFill>
              </a:rPr>
              <a:t>          </a:t>
            </a:r>
          </a:p>
          <a:p>
            <a:r>
              <a:rPr lang="ru-RU" sz="1600" smtClean="0"/>
              <a:t>4) Я люблю лес</a:t>
            </a:r>
            <a:r>
              <a:rPr lang="ru-RU" sz="1600" b="1" smtClean="0">
                <a:solidFill>
                  <a:srgbClr val="FF0000"/>
                </a:solidFill>
              </a:rPr>
              <a:t> </a:t>
            </a:r>
            <a:r>
              <a:rPr lang="ru-RU" sz="1600" smtClean="0"/>
              <a:t> как бродяга</a:t>
            </a:r>
            <a:r>
              <a:rPr lang="ru-RU" sz="1600" b="1" smtClean="0">
                <a:solidFill>
                  <a:srgbClr val="FF0000"/>
                </a:solidFill>
              </a:rPr>
              <a:t> </a:t>
            </a:r>
            <a:r>
              <a:rPr lang="ru-RU" sz="1600" smtClean="0"/>
              <a:t> для меня он родной</a:t>
            </a:r>
            <a:r>
              <a:rPr lang="ru-RU" sz="1600" b="1" smtClean="0">
                <a:solidFill>
                  <a:srgbClr val="FF0000"/>
                </a:solidFill>
              </a:rPr>
              <a:t> </a:t>
            </a:r>
            <a:r>
              <a:rPr lang="ru-RU" sz="1600" smtClean="0"/>
              <a:t> он дороже мне всего</a:t>
            </a:r>
            <a:r>
              <a:rPr lang="ru-RU" sz="1600" b="1" smtClean="0">
                <a:solidFill>
                  <a:srgbClr val="FF0000"/>
                </a:solidFill>
              </a:rPr>
              <a:t> </a:t>
            </a:r>
            <a:r>
              <a:rPr lang="ru-RU" sz="1600" smtClean="0"/>
              <a:t> дороже моря и неба.</a:t>
            </a:r>
          </a:p>
          <a:p>
            <a:r>
              <a:rPr lang="ru-RU" sz="1600" smtClean="0"/>
              <a:t>5) По лопухам</a:t>
            </a:r>
            <a:r>
              <a:rPr lang="ru-RU" sz="1600" b="1" smtClean="0">
                <a:solidFill>
                  <a:srgbClr val="FF0000"/>
                </a:solidFill>
              </a:rPr>
              <a:t> </a:t>
            </a:r>
            <a:r>
              <a:rPr lang="ru-RU" sz="1600" smtClean="0"/>
              <a:t> по крапиве </a:t>
            </a:r>
            <a:r>
              <a:rPr lang="ru-RU" sz="1600" b="1" smtClean="0">
                <a:solidFill>
                  <a:srgbClr val="FF0000"/>
                </a:solidFill>
              </a:rPr>
              <a:t>  </a:t>
            </a:r>
            <a:r>
              <a:rPr lang="ru-RU" sz="1600" smtClean="0"/>
              <a:t>по всякой зелёной траве рассыпались белые лепестки</a:t>
            </a:r>
            <a:r>
              <a:rPr lang="ru-RU" sz="1600" b="1" smtClean="0">
                <a:solidFill>
                  <a:srgbClr val="FF0000"/>
                </a:solidFill>
              </a:rPr>
              <a:t> </a:t>
            </a:r>
            <a:r>
              <a:rPr lang="ru-RU" sz="1600" smtClean="0"/>
              <a:t> отцветает черёмуха.</a:t>
            </a:r>
          </a:p>
          <a:p>
            <a:r>
              <a:rPr lang="ru-RU" sz="1600" smtClean="0"/>
              <a:t> 6) Будешь книги читать </a:t>
            </a:r>
            <a:r>
              <a:rPr lang="ru-RU" sz="1600" b="1" smtClean="0">
                <a:solidFill>
                  <a:srgbClr val="FF0000"/>
                </a:solidFill>
              </a:rPr>
              <a:t>  </a:t>
            </a:r>
            <a:r>
              <a:rPr lang="ru-RU" sz="1600" smtClean="0"/>
              <a:t>будешь всё знать.</a:t>
            </a:r>
          </a:p>
          <a:p>
            <a:pPr>
              <a:buFont typeface="Arial" charset="0"/>
              <a:buNone/>
            </a:pPr>
            <a:r>
              <a:rPr lang="ru-RU" sz="1400" smtClean="0"/>
              <a:t>          </a:t>
            </a:r>
            <a:r>
              <a:rPr lang="ru-RU" sz="1400" b="1" smtClean="0">
                <a:solidFill>
                  <a:srgbClr val="FF0000"/>
                </a:solidFill>
              </a:rPr>
              <a:t> </a:t>
            </a:r>
            <a:endParaRPr lang="ru-RU" sz="1400" smtClean="0"/>
          </a:p>
          <a:p>
            <a:r>
              <a:rPr lang="ru-RU" sz="1600" smtClean="0"/>
              <a:t>7) Уля попыталась поймать вожжи</a:t>
            </a:r>
            <a:r>
              <a:rPr lang="ru-RU" sz="1600" b="1" smtClean="0">
                <a:solidFill>
                  <a:srgbClr val="FF0000"/>
                </a:solidFill>
              </a:rPr>
              <a:t> </a:t>
            </a:r>
            <a:r>
              <a:rPr lang="ru-RU" sz="1600" smtClean="0"/>
              <a:t> но не смогла дотянуться</a:t>
            </a:r>
            <a:r>
              <a:rPr lang="ru-RU" sz="1600" b="1" smtClean="0">
                <a:solidFill>
                  <a:srgbClr val="FF0000"/>
                </a:solidFill>
              </a:rPr>
              <a:t> </a:t>
            </a:r>
            <a:r>
              <a:rPr lang="ru-RU" sz="1600" smtClean="0"/>
              <a:t> кони</a:t>
            </a:r>
            <a:r>
              <a:rPr lang="ru-RU" sz="1600" b="1" smtClean="0">
                <a:solidFill>
                  <a:srgbClr val="FF0000"/>
                </a:solidFill>
              </a:rPr>
              <a:t> </a:t>
            </a:r>
            <a:r>
              <a:rPr lang="ru-RU" sz="1600" smtClean="0"/>
              <a:t> едва не налетев грудью на бричку впереди</a:t>
            </a:r>
            <a:r>
              <a:rPr lang="ru-RU" sz="1600" b="1" smtClean="0">
                <a:solidFill>
                  <a:srgbClr val="FF0000"/>
                </a:solidFill>
              </a:rPr>
              <a:t> </a:t>
            </a:r>
            <a:r>
              <a:rPr lang="ru-RU" sz="1600" smtClean="0"/>
              <a:t> взмыли на дыбы и рванули в сторону</a:t>
            </a:r>
            <a:r>
              <a:rPr lang="ru-RU" sz="1600" b="1" smtClean="0">
                <a:solidFill>
                  <a:srgbClr val="FF0000"/>
                </a:solidFill>
              </a:rPr>
              <a:t> </a:t>
            </a:r>
            <a:r>
              <a:rPr lang="ru-RU" sz="1600" smtClean="0"/>
              <a:t> чуть не оборвав постромки.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6143625"/>
          </a:xfrm>
        </p:spPr>
        <p:txBody>
          <a:bodyPr/>
          <a:lstStyle/>
          <a:p>
            <a:endParaRPr lang="ru-RU" sz="1600" smtClean="0"/>
          </a:p>
          <a:p>
            <a:r>
              <a:rPr lang="ru-RU" sz="1600" smtClean="0"/>
              <a:t>1) За мной гнались </a:t>
            </a:r>
            <a:r>
              <a:rPr lang="ru-RU" sz="1600" b="1" smtClean="0">
                <a:solidFill>
                  <a:srgbClr val="FF0000"/>
                </a:solidFill>
              </a:rPr>
              <a:t> </a:t>
            </a:r>
            <a:r>
              <a:rPr lang="ru-RU" sz="1600" smtClean="0"/>
              <a:t>я духом не смутился.</a:t>
            </a:r>
          </a:p>
          <a:p>
            <a:r>
              <a:rPr lang="ru-RU" sz="1600" smtClean="0"/>
              <a:t>2) Равнина была пустынна и печальна </a:t>
            </a:r>
            <a:r>
              <a:rPr lang="ru-RU" sz="1600" b="1" smtClean="0">
                <a:solidFill>
                  <a:srgbClr val="FF0000"/>
                </a:solidFill>
              </a:rPr>
              <a:t>  </a:t>
            </a:r>
            <a:r>
              <a:rPr lang="ru-RU" sz="1600" smtClean="0"/>
              <a:t>сжималось сердце.</a:t>
            </a:r>
          </a:p>
          <a:p>
            <a:pPr>
              <a:buFont typeface="Arial" charset="0"/>
              <a:buNone/>
            </a:pPr>
            <a:r>
              <a:rPr lang="ru-RU" sz="1400" smtClean="0"/>
              <a:t>         </a:t>
            </a:r>
          </a:p>
          <a:p>
            <a:r>
              <a:rPr lang="ru-RU" sz="1600" smtClean="0"/>
              <a:t>3) Везде тишь</a:t>
            </a:r>
            <a:r>
              <a:rPr lang="ru-RU" sz="1600" b="1" smtClean="0">
                <a:solidFill>
                  <a:srgbClr val="FF0000"/>
                </a:solidFill>
              </a:rPr>
              <a:t> </a:t>
            </a:r>
            <a:r>
              <a:rPr lang="ru-RU" sz="1600" smtClean="0"/>
              <a:t> ни собака не тявкнет</a:t>
            </a:r>
            <a:r>
              <a:rPr lang="ru-RU" sz="1600" b="1" smtClean="0">
                <a:solidFill>
                  <a:srgbClr val="FF0000"/>
                </a:solidFill>
              </a:rPr>
              <a:t> </a:t>
            </a:r>
            <a:r>
              <a:rPr lang="ru-RU" sz="1600" smtClean="0"/>
              <a:t> ни голос человеческий не откликнется.</a:t>
            </a:r>
          </a:p>
          <a:p>
            <a:pPr>
              <a:buFont typeface="Arial" charset="0"/>
              <a:buNone/>
            </a:pPr>
            <a:r>
              <a:rPr lang="ru-RU" sz="1400" b="1" smtClean="0">
                <a:solidFill>
                  <a:srgbClr val="FF0000"/>
                </a:solidFill>
              </a:rPr>
              <a:t>          </a:t>
            </a:r>
            <a:endParaRPr lang="ru-RU" sz="1400" smtClean="0"/>
          </a:p>
          <a:p>
            <a:r>
              <a:rPr lang="ru-RU" sz="1600" smtClean="0"/>
              <a:t>4) По сторонам дороги и вдали на горизонте змееобразные огни </a:t>
            </a:r>
            <a:r>
              <a:rPr lang="ru-RU" sz="1600" b="1" smtClean="0">
                <a:solidFill>
                  <a:srgbClr val="FF0000"/>
                </a:solidFill>
              </a:rPr>
              <a:t> </a:t>
            </a:r>
            <a:r>
              <a:rPr lang="ru-RU" sz="1600" smtClean="0"/>
              <a:t> это горит прошлогодняя трава.</a:t>
            </a:r>
          </a:p>
          <a:p>
            <a:pPr>
              <a:buFont typeface="Arial" charset="0"/>
              <a:buNone/>
            </a:pPr>
            <a:r>
              <a:rPr lang="ru-RU" sz="1400" b="1" smtClean="0">
                <a:solidFill>
                  <a:srgbClr val="FF0000"/>
                </a:solidFill>
              </a:rPr>
              <a:t>         </a:t>
            </a:r>
            <a:endParaRPr lang="ru-RU" sz="1400" smtClean="0"/>
          </a:p>
          <a:p>
            <a:r>
              <a:rPr lang="ru-RU" sz="1600" smtClean="0"/>
              <a:t>5) Пишу жизнь </a:t>
            </a:r>
            <a:r>
              <a:rPr lang="ru-RU" sz="1600" b="1" smtClean="0">
                <a:solidFill>
                  <a:srgbClr val="FF0000"/>
                </a:solidFill>
              </a:rPr>
              <a:t> </a:t>
            </a:r>
            <a:r>
              <a:rPr lang="ru-RU" sz="1600" smtClean="0"/>
              <a:t>выходит роман</a:t>
            </a:r>
            <a:r>
              <a:rPr lang="ru-RU" sz="1600" b="1" smtClean="0">
                <a:solidFill>
                  <a:srgbClr val="FF0000"/>
                </a:solidFill>
              </a:rPr>
              <a:t> </a:t>
            </a:r>
            <a:r>
              <a:rPr lang="ru-RU" sz="1600" smtClean="0"/>
              <a:t> пишу роман </a:t>
            </a:r>
            <a:r>
              <a:rPr lang="ru-RU" sz="1600" b="1" smtClean="0">
                <a:solidFill>
                  <a:srgbClr val="FF0000"/>
                </a:solidFill>
              </a:rPr>
              <a:t>  </a:t>
            </a:r>
            <a:r>
              <a:rPr lang="ru-RU" sz="1600" smtClean="0"/>
              <a:t>выходит жизнь.</a:t>
            </a:r>
          </a:p>
          <a:p>
            <a:pPr>
              <a:buFont typeface="Arial" charset="0"/>
              <a:buNone/>
            </a:pPr>
            <a:r>
              <a:rPr lang="ru-RU" sz="1400" smtClean="0"/>
              <a:t>         </a:t>
            </a:r>
          </a:p>
          <a:p>
            <a:r>
              <a:rPr lang="ru-RU" sz="1600" smtClean="0"/>
              <a:t>6) Снег падал медленно</a:t>
            </a:r>
            <a:r>
              <a:rPr lang="ru-RU" sz="1600" b="1" smtClean="0">
                <a:solidFill>
                  <a:srgbClr val="FF0000"/>
                </a:solidFill>
              </a:rPr>
              <a:t> </a:t>
            </a:r>
            <a:r>
              <a:rPr lang="ru-RU" sz="1600" smtClean="0"/>
              <a:t> тяжёлыми пушистыми хлопьями</a:t>
            </a:r>
            <a:r>
              <a:rPr lang="ru-RU" sz="1600" b="1" smtClean="0">
                <a:solidFill>
                  <a:srgbClr val="FF0000"/>
                </a:solidFill>
              </a:rPr>
              <a:t> </a:t>
            </a:r>
            <a:r>
              <a:rPr lang="ru-RU" sz="1600" smtClean="0"/>
              <a:t> превращая дорогу в сугробы</a:t>
            </a:r>
            <a:r>
              <a:rPr lang="ru-RU" sz="1600" b="1" smtClean="0">
                <a:solidFill>
                  <a:srgbClr val="FF0000"/>
                </a:solidFill>
              </a:rPr>
              <a:t> </a:t>
            </a:r>
            <a:r>
              <a:rPr lang="ru-RU" sz="1600" smtClean="0"/>
              <a:t>он наклонял своею тяжестью деревья.</a:t>
            </a:r>
          </a:p>
          <a:p>
            <a:pPr>
              <a:buFont typeface="Arial" charset="0"/>
              <a:buNone/>
            </a:pPr>
            <a:r>
              <a:rPr lang="ru-RU" sz="1400" smtClean="0"/>
              <a:t>          </a:t>
            </a:r>
            <a:endParaRPr lang="ru-RU" sz="1400" b="1" smtClean="0">
              <a:solidFill>
                <a:srgbClr val="FF0000"/>
              </a:solidFill>
            </a:endParaRPr>
          </a:p>
          <a:p>
            <a:r>
              <a:rPr lang="ru-RU" sz="1600" smtClean="0"/>
              <a:t>7) Было так </a:t>
            </a:r>
            <a:r>
              <a:rPr lang="ru-RU" sz="1600" b="1" smtClean="0">
                <a:solidFill>
                  <a:srgbClr val="FF0000"/>
                </a:solidFill>
              </a:rPr>
              <a:t>  </a:t>
            </a:r>
            <a:r>
              <a:rPr lang="ru-RU" sz="1600" smtClean="0"/>
              <a:t>из тьмы  глубокой</a:t>
            </a:r>
            <a:r>
              <a:rPr lang="ru-RU" sz="1600" b="1" smtClean="0">
                <a:solidFill>
                  <a:srgbClr val="FF0000"/>
                </a:solidFill>
              </a:rPr>
              <a:t> </a:t>
            </a:r>
            <a:r>
              <a:rPr lang="ru-RU" sz="1600" smtClean="0"/>
              <a:t> огненный взметнув клинок</a:t>
            </a:r>
            <a:r>
              <a:rPr lang="ru-RU" sz="1600" b="1" smtClean="0">
                <a:solidFill>
                  <a:srgbClr val="FF0000"/>
                </a:solidFill>
              </a:rPr>
              <a:t> </a:t>
            </a:r>
            <a:r>
              <a:rPr lang="ru-RU" sz="1600" smtClean="0"/>
              <a:t> луч прожектора протоку пересёк наискосок.</a:t>
            </a:r>
          </a:p>
          <a:p>
            <a:pPr>
              <a:buFont typeface="Arial" charset="0"/>
              <a:buNone/>
            </a:pPr>
            <a:r>
              <a:rPr lang="ru-RU" sz="1400" smtClean="0"/>
              <a:t>         </a:t>
            </a:r>
          </a:p>
          <a:p>
            <a:r>
              <a:rPr lang="ru-RU" sz="1600" smtClean="0"/>
              <a:t>8) Есть закон </a:t>
            </a:r>
            <a:r>
              <a:rPr lang="ru-RU" sz="1600" b="1" smtClean="0">
                <a:solidFill>
                  <a:srgbClr val="FF0000"/>
                </a:solidFill>
              </a:rPr>
              <a:t>  </a:t>
            </a:r>
            <a:r>
              <a:rPr lang="ru-RU" sz="1600" smtClean="0"/>
              <a:t>служить до срока службы</a:t>
            </a:r>
            <a:r>
              <a:rPr lang="ru-RU" sz="1600" smtClean="0">
                <a:solidFill>
                  <a:srgbClr val="FF0000"/>
                </a:solidFill>
              </a:rPr>
              <a:t> </a:t>
            </a:r>
            <a:r>
              <a:rPr lang="ru-RU" sz="1600" smtClean="0"/>
              <a:t> труд солдат не гость. Есть отбой </a:t>
            </a:r>
            <a:r>
              <a:rPr lang="ru-RU" sz="1600" b="1" smtClean="0">
                <a:solidFill>
                  <a:srgbClr val="FF0000"/>
                </a:solidFill>
              </a:rPr>
              <a:t>  </a:t>
            </a:r>
            <a:r>
              <a:rPr lang="ru-RU" sz="1600" smtClean="0"/>
              <a:t>уснул глубоко есть подъём </a:t>
            </a:r>
            <a:r>
              <a:rPr lang="ru-RU" sz="1600" b="1" smtClean="0">
                <a:solidFill>
                  <a:srgbClr val="FF0000"/>
                </a:solidFill>
              </a:rPr>
              <a:t>  </a:t>
            </a:r>
            <a:r>
              <a:rPr lang="ru-RU" sz="1600" smtClean="0"/>
              <a:t>вскочил как гвоздь.</a:t>
            </a:r>
          </a:p>
          <a:p>
            <a:pPr>
              <a:buFont typeface="Arial" charset="0"/>
              <a:buNone/>
            </a:pPr>
            <a:r>
              <a:rPr lang="ru-RU" sz="1400" smtClean="0"/>
              <a:t>         </a:t>
            </a:r>
          </a:p>
          <a:p>
            <a:endParaRPr lang="ru-RU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5"/>
          <p:cNvSpPr txBox="1">
            <a:spLocks noChangeArrowheads="1"/>
          </p:cNvSpPr>
          <p:nvPr/>
        </p:nvSpPr>
        <p:spPr bwMode="auto">
          <a:xfrm>
            <a:off x="285750" y="285750"/>
            <a:ext cx="8501063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endParaRPr lang="ru-RU" sz="2400"/>
          </a:p>
          <a:p>
            <a:pPr eaLnBrk="1" hangingPunct="1">
              <a:buFont typeface="Arial" charset="0"/>
              <a:buChar char="•"/>
            </a:pPr>
            <a:r>
              <a:rPr lang="ru-RU" sz="1600"/>
              <a:t>1) Уже вечерело</a:t>
            </a:r>
            <a:r>
              <a:rPr lang="ru-RU" sz="1600" b="1">
                <a:solidFill>
                  <a:srgbClr val="FF0000"/>
                </a:solidFill>
              </a:rPr>
              <a:t>:</a:t>
            </a:r>
            <a:r>
              <a:rPr lang="ru-RU" sz="1600" b="1"/>
              <a:t> </a:t>
            </a:r>
            <a:r>
              <a:rPr lang="ru-RU" sz="1600"/>
              <a:t>солнце скрылось за небольшую осиновую рощу</a:t>
            </a:r>
            <a:r>
              <a:rPr lang="ru-RU" sz="1600" b="1">
                <a:solidFill>
                  <a:srgbClr val="FF0000"/>
                </a:solidFill>
              </a:rPr>
              <a:t>,</a:t>
            </a:r>
            <a:r>
              <a:rPr lang="ru-RU" sz="1600"/>
              <a:t> лежавшую в полуверсте от сада</a:t>
            </a:r>
            <a:r>
              <a:rPr lang="ru-RU" sz="1600" b="1">
                <a:solidFill>
                  <a:srgbClr val="FF0000"/>
                </a:solidFill>
              </a:rPr>
              <a:t>,</a:t>
            </a:r>
            <a:r>
              <a:rPr lang="ru-RU" sz="1600"/>
              <a:t> тень от неё без конца тянулась через неподвижные поля.</a:t>
            </a:r>
          </a:p>
          <a:p>
            <a:pPr eaLnBrk="1" hangingPunct="1"/>
            <a:r>
              <a:rPr lang="ru-RU" sz="1600" b="1">
                <a:solidFill>
                  <a:srgbClr val="FF0000"/>
                </a:solidFill>
              </a:rPr>
              <a:t>Второе предложение поясняет первое; причастный оборот.</a:t>
            </a:r>
          </a:p>
          <a:p>
            <a:pPr eaLnBrk="1" hangingPunct="1">
              <a:buFont typeface="Arial" charset="0"/>
              <a:buChar char="•"/>
            </a:pPr>
            <a:r>
              <a:rPr lang="ru-RU" sz="1600"/>
              <a:t>2) Картина переменилась</a:t>
            </a:r>
            <a:r>
              <a:rPr lang="ru-RU" sz="1600" b="1">
                <a:solidFill>
                  <a:srgbClr val="FF0000"/>
                </a:solidFill>
              </a:rPr>
              <a:t>:</a:t>
            </a:r>
            <a:r>
              <a:rPr lang="ru-RU" sz="1600"/>
              <a:t> уже на чёрной скатерти полей кое-где виднеются белые пятна и полосы снежных сугробов.</a:t>
            </a:r>
          </a:p>
          <a:p>
            <a:pPr eaLnBrk="1" hangingPunct="1"/>
            <a:r>
              <a:rPr lang="ru-RU" sz="1600" b="1">
                <a:solidFill>
                  <a:srgbClr val="FF0000"/>
                </a:solidFill>
              </a:rPr>
              <a:t>Второе предложение поясняет первое.</a:t>
            </a:r>
            <a:endParaRPr lang="ru-RU" sz="1600"/>
          </a:p>
          <a:p>
            <a:pPr eaLnBrk="1" hangingPunct="1">
              <a:buFont typeface="Arial" charset="0"/>
              <a:buChar char="•"/>
            </a:pPr>
            <a:r>
              <a:rPr lang="ru-RU" sz="1600"/>
              <a:t>3) Я стал звать хозяина </a:t>
            </a:r>
            <a:r>
              <a:rPr lang="ru-RU" sz="1600" b="1">
                <a:solidFill>
                  <a:srgbClr val="FF0000"/>
                </a:solidFill>
              </a:rPr>
              <a:t>– </a:t>
            </a:r>
            <a:r>
              <a:rPr lang="ru-RU" sz="1600"/>
              <a:t>молчат</a:t>
            </a:r>
            <a:r>
              <a:rPr lang="ru-RU" sz="1600" b="1">
                <a:solidFill>
                  <a:srgbClr val="FF0000"/>
                </a:solidFill>
              </a:rPr>
              <a:t>,</a:t>
            </a:r>
            <a:r>
              <a:rPr lang="ru-RU" sz="1600"/>
              <a:t> стучу </a:t>
            </a:r>
            <a:r>
              <a:rPr lang="ru-RU" sz="1600" b="1">
                <a:solidFill>
                  <a:srgbClr val="FF0000"/>
                </a:solidFill>
              </a:rPr>
              <a:t>- </a:t>
            </a:r>
            <a:r>
              <a:rPr lang="ru-RU" sz="1600"/>
              <a:t>молчат.</a:t>
            </a:r>
          </a:p>
          <a:p>
            <a:pPr eaLnBrk="1" hangingPunct="1"/>
            <a:r>
              <a:rPr lang="ru-RU" sz="1600" b="1">
                <a:solidFill>
                  <a:srgbClr val="FF0000"/>
                </a:solidFill>
              </a:rPr>
              <a:t>Содержание первого предложения противоречит содержанию второго.</a:t>
            </a:r>
          </a:p>
          <a:p>
            <a:pPr eaLnBrk="1" hangingPunct="1">
              <a:buFont typeface="Arial" charset="0"/>
              <a:buChar char="•"/>
            </a:pPr>
            <a:r>
              <a:rPr lang="ru-RU" sz="1600"/>
              <a:t>4) Несчастья бояться </a:t>
            </a:r>
            <a:r>
              <a:rPr lang="ru-RU" sz="1600" b="1">
                <a:solidFill>
                  <a:srgbClr val="FF0000"/>
                </a:solidFill>
              </a:rPr>
              <a:t>- </a:t>
            </a:r>
            <a:r>
              <a:rPr lang="ru-RU" sz="1600"/>
              <a:t>счастья не видать.</a:t>
            </a:r>
          </a:p>
          <a:p>
            <a:pPr eaLnBrk="1" hangingPunct="1"/>
            <a:r>
              <a:rPr lang="ru-RU" sz="1600" b="1">
                <a:solidFill>
                  <a:srgbClr val="FF0000"/>
                </a:solidFill>
              </a:rPr>
              <a:t>В первом предложение содержится условие (можно вставить союз ЕСЛИ)</a:t>
            </a:r>
          </a:p>
          <a:p>
            <a:pPr eaLnBrk="1" hangingPunct="1">
              <a:buFont typeface="Arial" charset="0"/>
              <a:buChar char="•"/>
            </a:pPr>
            <a:r>
              <a:rPr lang="ru-RU" sz="1600"/>
              <a:t>5) На мостике трудно было стоять</a:t>
            </a:r>
            <a:r>
              <a:rPr lang="ru-RU" sz="1600" b="1">
                <a:solidFill>
                  <a:srgbClr val="FF0000"/>
                </a:solidFill>
              </a:rPr>
              <a:t>:</a:t>
            </a:r>
            <a:r>
              <a:rPr lang="ru-RU" sz="1600"/>
              <a:t> обливали волны</a:t>
            </a:r>
            <a:r>
              <a:rPr lang="ru-RU" sz="1600" b="1">
                <a:solidFill>
                  <a:srgbClr val="FF0000"/>
                </a:solidFill>
              </a:rPr>
              <a:t>,</a:t>
            </a:r>
            <a:r>
              <a:rPr lang="ru-RU" sz="1600"/>
              <a:t> а ветер хлестал по лицу солёными брызгами</a:t>
            </a:r>
            <a:r>
              <a:rPr lang="ru-RU" sz="1600" b="1">
                <a:solidFill>
                  <a:srgbClr val="FF0000"/>
                </a:solidFill>
              </a:rPr>
              <a:t>,</a:t>
            </a:r>
            <a:r>
              <a:rPr lang="ru-RU" sz="1600"/>
              <a:t> как плетью.</a:t>
            </a:r>
          </a:p>
          <a:p>
            <a:pPr eaLnBrk="1" hangingPunct="1"/>
            <a:r>
              <a:rPr lang="ru-RU" sz="1600" b="1">
                <a:solidFill>
                  <a:srgbClr val="FF0000"/>
                </a:solidFill>
              </a:rPr>
              <a:t>Второе предложение поясняет первое, сложносочиненное предложение, сравнительный оборот.</a:t>
            </a:r>
            <a:endParaRPr lang="ru-RU" sz="1600"/>
          </a:p>
          <a:p>
            <a:pPr eaLnBrk="1" hangingPunct="1">
              <a:buFont typeface="Arial" charset="0"/>
              <a:buChar char="•"/>
            </a:pPr>
            <a:r>
              <a:rPr lang="ru-RU" sz="1600"/>
              <a:t>6) Мне страшно нравилось слушать девочку</a:t>
            </a:r>
            <a:r>
              <a:rPr lang="ru-RU" sz="1600" b="1">
                <a:solidFill>
                  <a:srgbClr val="FF0000"/>
                </a:solidFill>
              </a:rPr>
              <a:t>:</a:t>
            </a:r>
            <a:r>
              <a:rPr lang="ru-RU" sz="1600"/>
              <a:t> она рассказывала о море</a:t>
            </a:r>
            <a:r>
              <a:rPr lang="ru-RU" sz="1600" b="1">
                <a:solidFill>
                  <a:srgbClr val="FF0000"/>
                </a:solidFill>
              </a:rPr>
              <a:t>,</a:t>
            </a:r>
            <a:r>
              <a:rPr lang="ru-RU" sz="1600"/>
              <a:t> незнакомом мне.</a:t>
            </a:r>
          </a:p>
          <a:p>
            <a:pPr eaLnBrk="1" hangingPunct="1"/>
            <a:r>
              <a:rPr lang="ru-RU" sz="1600" b="1">
                <a:solidFill>
                  <a:srgbClr val="FF0000"/>
                </a:solidFill>
              </a:rPr>
              <a:t>Второе предложение указывает на причину того, о чем говорится в первом (можно вставить союз ПОТОМУ ЧТО).</a:t>
            </a:r>
          </a:p>
          <a:p>
            <a:pPr eaLnBrk="1" hangingPunct="1"/>
            <a:endParaRPr lang="ru-RU" sz="240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61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61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61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61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61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61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614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614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614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614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614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614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3"/>
            <a:ext cx="8229600" cy="6429375"/>
          </a:xfrm>
        </p:spPr>
        <p:txBody>
          <a:bodyPr/>
          <a:lstStyle/>
          <a:p>
            <a:r>
              <a:rPr lang="ru-RU" sz="1600" smtClean="0"/>
              <a:t>1) Счастливы сосны и ели</a:t>
            </a:r>
            <a:r>
              <a:rPr lang="ru-RU" sz="1600" b="1" smtClean="0">
                <a:solidFill>
                  <a:srgbClr val="FF0000"/>
                </a:solidFill>
              </a:rPr>
              <a:t>:</a:t>
            </a:r>
            <a:r>
              <a:rPr lang="ru-RU" sz="1600" smtClean="0"/>
              <a:t> вечно они зеленеют</a:t>
            </a:r>
            <a:r>
              <a:rPr lang="ru-RU" sz="1600" b="1" smtClean="0">
                <a:solidFill>
                  <a:srgbClr val="FF0000"/>
                </a:solidFill>
              </a:rPr>
              <a:t>,</a:t>
            </a:r>
            <a:r>
              <a:rPr lang="ru-RU" sz="1600" smtClean="0"/>
              <a:t> гибели им не приносят метели</a:t>
            </a:r>
            <a:r>
              <a:rPr lang="ru-RU" sz="1600" b="1" smtClean="0">
                <a:solidFill>
                  <a:srgbClr val="FF0000"/>
                </a:solidFill>
              </a:rPr>
              <a:t>,</a:t>
            </a:r>
            <a:r>
              <a:rPr lang="ru-RU" sz="1600" smtClean="0"/>
              <a:t> смертью морозы не веют.</a:t>
            </a:r>
          </a:p>
          <a:p>
            <a:pPr>
              <a:buFont typeface="Arial" charset="0"/>
              <a:buNone/>
            </a:pPr>
            <a:r>
              <a:rPr lang="ru-RU" sz="1400" b="1" smtClean="0">
                <a:solidFill>
                  <a:srgbClr val="FF0000"/>
                </a:solidFill>
              </a:rPr>
              <a:t>         Второе предложение указывает на причину того, о чем говорится в первом (можно вставить союз ПОТОМУ ЧТО), однородные простые предложения.</a:t>
            </a:r>
            <a:endParaRPr lang="ru-RU" sz="1400" smtClean="0"/>
          </a:p>
          <a:p>
            <a:r>
              <a:rPr lang="ru-RU" sz="1600" smtClean="0"/>
              <a:t>2) Мне стало совестно</a:t>
            </a:r>
            <a:r>
              <a:rPr lang="ru-RU" sz="1600" b="1" smtClean="0">
                <a:solidFill>
                  <a:srgbClr val="FF0000"/>
                </a:solidFill>
              </a:rPr>
              <a:t>,</a:t>
            </a:r>
            <a:r>
              <a:rPr lang="ru-RU" sz="1600" smtClean="0"/>
              <a:t> и я не мог докончить начатой речи.</a:t>
            </a:r>
          </a:p>
          <a:p>
            <a:pPr>
              <a:buFont typeface="Arial" charset="0"/>
              <a:buNone/>
            </a:pPr>
            <a:r>
              <a:rPr lang="ru-RU" sz="1400" smtClean="0"/>
              <a:t>         </a:t>
            </a:r>
            <a:r>
              <a:rPr lang="ru-RU" sz="1400" b="1" smtClean="0">
                <a:solidFill>
                  <a:srgbClr val="FF0000"/>
                </a:solidFill>
              </a:rPr>
              <a:t>Сложносочиненное предложение.</a:t>
            </a:r>
          </a:p>
          <a:p>
            <a:r>
              <a:rPr lang="ru-RU" sz="1600" smtClean="0"/>
              <a:t>3) Это была песня. Прислушиваюсь</a:t>
            </a:r>
            <a:r>
              <a:rPr lang="ru-RU" sz="1600" b="1" smtClean="0">
                <a:solidFill>
                  <a:srgbClr val="FF0000"/>
                </a:solidFill>
              </a:rPr>
              <a:t>,</a:t>
            </a:r>
            <a:r>
              <a:rPr lang="ru-RU" sz="1600" smtClean="0"/>
              <a:t> напев стройный</a:t>
            </a:r>
            <a:r>
              <a:rPr lang="ru-RU" sz="1600" b="1" smtClean="0">
                <a:solidFill>
                  <a:srgbClr val="FF0000"/>
                </a:solidFill>
              </a:rPr>
              <a:t>:</a:t>
            </a:r>
            <a:r>
              <a:rPr lang="ru-RU" sz="1600" smtClean="0"/>
              <a:t> то протяжный и печальный</a:t>
            </a:r>
            <a:r>
              <a:rPr lang="ru-RU" sz="1600" b="1" smtClean="0">
                <a:solidFill>
                  <a:srgbClr val="FF0000"/>
                </a:solidFill>
              </a:rPr>
              <a:t>,</a:t>
            </a:r>
            <a:r>
              <a:rPr lang="ru-RU" sz="1600" smtClean="0"/>
              <a:t> то быстрый и живой. Оглядываюсь </a:t>
            </a:r>
            <a:r>
              <a:rPr lang="ru-RU" sz="1600" b="1" smtClean="0">
                <a:solidFill>
                  <a:srgbClr val="FF0000"/>
                </a:solidFill>
              </a:rPr>
              <a:t>- </a:t>
            </a:r>
            <a:r>
              <a:rPr lang="ru-RU" sz="1600" smtClean="0"/>
              <a:t>никого нет кругом</a:t>
            </a:r>
            <a:r>
              <a:rPr lang="ru-RU" sz="1600" b="1" smtClean="0">
                <a:solidFill>
                  <a:srgbClr val="FF0000"/>
                </a:solidFill>
              </a:rPr>
              <a:t>,</a:t>
            </a:r>
            <a:r>
              <a:rPr lang="ru-RU" sz="1600" smtClean="0"/>
              <a:t> прислушиваюсь </a:t>
            </a:r>
            <a:r>
              <a:rPr lang="ru-RU" sz="1600" b="1" smtClean="0">
                <a:solidFill>
                  <a:srgbClr val="FF0000"/>
                </a:solidFill>
              </a:rPr>
              <a:t>- </a:t>
            </a:r>
            <a:r>
              <a:rPr lang="ru-RU" sz="1600" smtClean="0"/>
              <a:t>снова звуки как будто падают с неба.</a:t>
            </a:r>
          </a:p>
          <a:p>
            <a:pPr>
              <a:buFont typeface="Arial" charset="0"/>
              <a:buNone/>
            </a:pPr>
            <a:r>
              <a:rPr lang="ru-RU" sz="1400" smtClean="0"/>
              <a:t>         </a:t>
            </a:r>
            <a:r>
              <a:rPr lang="ru-RU" sz="1400" b="1" smtClean="0">
                <a:solidFill>
                  <a:srgbClr val="FF0000"/>
                </a:solidFill>
              </a:rPr>
              <a:t>Сложносочиненное предложение; второе предложение поясняет первое; однородные члены предложения; быстрая смена событий, однородные предложения. </a:t>
            </a:r>
            <a:endParaRPr lang="ru-RU" sz="1400" smtClean="0"/>
          </a:p>
          <a:p>
            <a:r>
              <a:rPr lang="ru-RU" sz="1600" smtClean="0"/>
              <a:t>4) Взойдёт красно солнце </a:t>
            </a:r>
            <a:r>
              <a:rPr lang="ru-RU" sz="1600" b="1" smtClean="0">
                <a:solidFill>
                  <a:srgbClr val="FF0000"/>
                </a:solidFill>
              </a:rPr>
              <a:t>- </a:t>
            </a:r>
            <a:r>
              <a:rPr lang="ru-RU" sz="1600" smtClean="0"/>
              <a:t>прощай светел месяц!</a:t>
            </a:r>
          </a:p>
          <a:p>
            <a:pPr>
              <a:buFont typeface="Arial" charset="0"/>
              <a:buNone/>
            </a:pPr>
            <a:r>
              <a:rPr lang="ru-RU" sz="1400" smtClean="0"/>
              <a:t>         </a:t>
            </a:r>
            <a:r>
              <a:rPr lang="ru-RU" sz="1400" b="1" smtClean="0">
                <a:solidFill>
                  <a:srgbClr val="FF0000"/>
                </a:solidFill>
              </a:rPr>
              <a:t>В первом предложении указывается на время (можно вставить союз КОГДА).</a:t>
            </a:r>
            <a:endParaRPr lang="ru-RU" sz="1400" smtClean="0"/>
          </a:p>
          <a:p>
            <a:r>
              <a:rPr lang="ru-RU" sz="1600" smtClean="0"/>
              <a:t>5) Я поглядел кругом</a:t>
            </a:r>
            <a:r>
              <a:rPr lang="ru-RU" sz="1600" b="1" smtClean="0">
                <a:solidFill>
                  <a:srgbClr val="FF0000"/>
                </a:solidFill>
              </a:rPr>
              <a:t>:</a:t>
            </a:r>
            <a:r>
              <a:rPr lang="ru-RU" sz="1600" smtClean="0"/>
              <a:t> торжественно и царственно стояла ночь.</a:t>
            </a:r>
          </a:p>
          <a:p>
            <a:pPr>
              <a:buFont typeface="Arial" charset="0"/>
              <a:buNone/>
            </a:pPr>
            <a:r>
              <a:rPr lang="ru-RU" sz="1400" smtClean="0"/>
              <a:t>         </a:t>
            </a:r>
            <a:r>
              <a:rPr lang="ru-RU" sz="1400" b="1" smtClean="0">
                <a:solidFill>
                  <a:srgbClr val="FF0000"/>
                </a:solidFill>
              </a:rPr>
              <a:t>Второе предложение дополняет смысл первого (можно вставить слова И УВИДЕЛ).</a:t>
            </a:r>
            <a:endParaRPr lang="ru-RU" sz="1400" smtClean="0"/>
          </a:p>
          <a:p>
            <a:r>
              <a:rPr lang="ru-RU" sz="1600" smtClean="0"/>
              <a:t> 6) Успокойтесь</a:t>
            </a:r>
            <a:r>
              <a:rPr lang="ru-RU" sz="1600" b="1" smtClean="0">
                <a:solidFill>
                  <a:srgbClr val="FF0000"/>
                </a:solidFill>
              </a:rPr>
              <a:t>:</a:t>
            </a:r>
            <a:r>
              <a:rPr lang="ru-RU" sz="1600" smtClean="0"/>
              <a:t> рана не опасная.</a:t>
            </a:r>
          </a:p>
          <a:p>
            <a:pPr>
              <a:buFont typeface="Arial" charset="0"/>
              <a:buNone/>
            </a:pPr>
            <a:r>
              <a:rPr lang="ru-RU" sz="1400" smtClean="0"/>
              <a:t>         </a:t>
            </a:r>
            <a:r>
              <a:rPr lang="ru-RU" sz="1400" b="1" smtClean="0">
                <a:solidFill>
                  <a:srgbClr val="FF0000"/>
                </a:solidFill>
              </a:rPr>
              <a:t>Второе предложение указывает на причину того, о чем говорится в первом (можно вставить союз ПОТОМУ ЧТО).</a:t>
            </a:r>
            <a:endParaRPr lang="ru-RU" sz="1400" smtClean="0"/>
          </a:p>
          <a:p>
            <a:r>
              <a:rPr lang="ru-RU" sz="1600" smtClean="0"/>
              <a:t>7) Шестнадцать лет служу </a:t>
            </a:r>
            <a:r>
              <a:rPr lang="ru-RU" sz="1600" b="1" smtClean="0">
                <a:solidFill>
                  <a:srgbClr val="FF0000"/>
                </a:solidFill>
              </a:rPr>
              <a:t>- </a:t>
            </a:r>
            <a:r>
              <a:rPr lang="ru-RU" sz="1600" smtClean="0"/>
              <a:t>такого со мной не было.</a:t>
            </a:r>
          </a:p>
          <a:p>
            <a:pPr>
              <a:buFont typeface="Arial" charset="0"/>
              <a:buNone/>
            </a:pPr>
            <a:r>
              <a:rPr lang="ru-RU" sz="1400" smtClean="0"/>
              <a:t>        </a:t>
            </a:r>
            <a:r>
              <a:rPr lang="ru-RU" sz="1400" b="1" smtClean="0">
                <a:solidFill>
                  <a:srgbClr val="FF0000"/>
                </a:solidFill>
              </a:rPr>
              <a:t> Второе предложение противоречит первому (можно вставить противительный союз)</a:t>
            </a:r>
          </a:p>
          <a:p>
            <a:r>
              <a:rPr lang="ru-RU" sz="1600" smtClean="0"/>
              <a:t>8) Кузьма Кузьмич уселся в кресло</a:t>
            </a:r>
            <a:r>
              <a:rPr lang="ru-RU" sz="1600" b="1" smtClean="0">
                <a:solidFill>
                  <a:srgbClr val="FF0000"/>
                </a:solidFill>
              </a:rPr>
              <a:t>,</a:t>
            </a:r>
            <a:r>
              <a:rPr lang="ru-RU" sz="1600" smtClean="0"/>
              <a:t> вынул из стола папку с бумагами и собрался было писать</a:t>
            </a:r>
            <a:r>
              <a:rPr lang="ru-RU" sz="1600" b="1" smtClean="0">
                <a:solidFill>
                  <a:srgbClr val="FF0000"/>
                </a:solidFill>
              </a:rPr>
              <a:t>,</a:t>
            </a:r>
            <a:r>
              <a:rPr lang="ru-RU" sz="1600" smtClean="0"/>
              <a:t> но не смог</a:t>
            </a:r>
            <a:r>
              <a:rPr lang="ru-RU" sz="1600" b="1" smtClean="0">
                <a:solidFill>
                  <a:srgbClr val="FF0000"/>
                </a:solidFill>
              </a:rPr>
              <a:t>:</a:t>
            </a:r>
            <a:r>
              <a:rPr lang="ru-RU" sz="1600" smtClean="0"/>
              <a:t> чернила замёрзли и выперли из чернильницы фиолетовым куском льда.</a:t>
            </a:r>
          </a:p>
          <a:p>
            <a:pPr>
              <a:buFont typeface="Arial" charset="0"/>
              <a:buNone/>
            </a:pPr>
            <a:r>
              <a:rPr lang="ru-RU" sz="1400" smtClean="0"/>
              <a:t>         </a:t>
            </a:r>
            <a:r>
              <a:rPr lang="ru-RU" sz="1400" b="1" smtClean="0">
                <a:solidFill>
                  <a:srgbClr val="FF0000"/>
                </a:solidFill>
              </a:rPr>
              <a:t>Однородные члены предложения;</a:t>
            </a:r>
            <a:r>
              <a:rPr lang="ru-RU" sz="1400" smtClean="0"/>
              <a:t> </a:t>
            </a:r>
            <a:r>
              <a:rPr lang="ru-RU" sz="1400" b="1" smtClean="0">
                <a:solidFill>
                  <a:srgbClr val="FF0000"/>
                </a:solidFill>
              </a:rPr>
              <a:t>второе предложение указывает на причину того, о чем говорится в первом (можно вставить союз ПОТОМУ ЧТО).</a:t>
            </a:r>
            <a:endParaRPr lang="ru-RU" sz="1400" smtClean="0"/>
          </a:p>
          <a:p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3"/>
            <a:ext cx="8229600" cy="6357937"/>
          </a:xfrm>
        </p:spPr>
        <p:txBody>
          <a:bodyPr/>
          <a:lstStyle/>
          <a:p>
            <a:r>
              <a:rPr lang="ru-RU" sz="1600" smtClean="0"/>
              <a:t>1) И дни бегут</a:t>
            </a:r>
            <a:r>
              <a:rPr lang="ru-RU" sz="1600" b="1" smtClean="0">
                <a:solidFill>
                  <a:srgbClr val="FF0000"/>
                </a:solidFill>
              </a:rPr>
              <a:t>,</a:t>
            </a:r>
            <a:r>
              <a:rPr lang="ru-RU" sz="1600" smtClean="0"/>
              <a:t> желтеют нивы</a:t>
            </a:r>
            <a:r>
              <a:rPr lang="ru-RU" sz="1600" b="1" smtClean="0">
                <a:solidFill>
                  <a:srgbClr val="FF0000"/>
                </a:solidFill>
              </a:rPr>
              <a:t>,</a:t>
            </a:r>
            <a:r>
              <a:rPr lang="ru-RU" sz="1600" smtClean="0"/>
              <a:t> с дерев спадает дряхлый лист.</a:t>
            </a:r>
          </a:p>
          <a:p>
            <a:pPr>
              <a:buFont typeface="Arial" charset="0"/>
              <a:buNone/>
            </a:pPr>
            <a:r>
              <a:rPr lang="ru-RU" sz="1400" b="1" smtClean="0">
                <a:solidFill>
                  <a:srgbClr val="FF0000"/>
                </a:solidFill>
              </a:rPr>
              <a:t>         Сложносочиненное предложение.</a:t>
            </a:r>
          </a:p>
          <a:p>
            <a:r>
              <a:rPr lang="ru-RU" sz="1600" smtClean="0"/>
              <a:t>2) Поздней осенью</a:t>
            </a:r>
            <a:r>
              <a:rPr lang="ru-RU" sz="1600" b="1" smtClean="0">
                <a:solidFill>
                  <a:srgbClr val="FF0000"/>
                </a:solidFill>
              </a:rPr>
              <a:t>,</a:t>
            </a:r>
            <a:r>
              <a:rPr lang="ru-RU" sz="1600" smtClean="0"/>
              <a:t> перед самой зимой</a:t>
            </a:r>
            <a:r>
              <a:rPr lang="ru-RU" sz="1600" b="1" smtClean="0">
                <a:solidFill>
                  <a:srgbClr val="FF0000"/>
                </a:solidFill>
              </a:rPr>
              <a:t>,</a:t>
            </a:r>
            <a:r>
              <a:rPr lang="ru-RU" sz="1600" smtClean="0"/>
              <a:t> степь опять зеленеет. Наверху журавлиный крик </a:t>
            </a:r>
            <a:r>
              <a:rPr lang="ru-RU" sz="1600" b="1" smtClean="0">
                <a:solidFill>
                  <a:srgbClr val="FF0000"/>
                </a:solidFill>
              </a:rPr>
              <a:t>: </a:t>
            </a:r>
            <a:r>
              <a:rPr lang="ru-RU" sz="1600" smtClean="0"/>
              <a:t>птицы улетают на юг. Внизу блеют козлы и бараны</a:t>
            </a:r>
            <a:r>
              <a:rPr lang="ru-RU" sz="1600" b="1" smtClean="0">
                <a:solidFill>
                  <a:srgbClr val="FF0000"/>
                </a:solidFill>
              </a:rPr>
              <a:t>,</a:t>
            </a:r>
            <a:r>
              <a:rPr lang="ru-RU" sz="1600" smtClean="0"/>
              <a:t> кочевники</a:t>
            </a:r>
            <a:r>
              <a:rPr lang="ru-RU" sz="1600" b="1" smtClean="0">
                <a:solidFill>
                  <a:srgbClr val="FF0000"/>
                </a:solidFill>
              </a:rPr>
              <a:t>,</a:t>
            </a:r>
            <a:r>
              <a:rPr lang="ru-RU" sz="1600" smtClean="0"/>
              <a:t> едут на зимнее стойбище.</a:t>
            </a:r>
          </a:p>
          <a:p>
            <a:pPr>
              <a:buFont typeface="Arial" charset="0"/>
              <a:buNone/>
            </a:pPr>
            <a:r>
              <a:rPr lang="ru-RU" sz="1400" smtClean="0"/>
              <a:t>         </a:t>
            </a:r>
            <a:r>
              <a:rPr lang="ru-RU" sz="1400" b="1" smtClean="0">
                <a:solidFill>
                  <a:srgbClr val="FF0000"/>
                </a:solidFill>
              </a:rPr>
              <a:t>Уточняющее обстоятельство; второе предложение поясняет первое; обособленное приложение.</a:t>
            </a:r>
          </a:p>
          <a:p>
            <a:r>
              <a:rPr lang="ru-RU" sz="1600" smtClean="0"/>
              <a:t>3) Глубже пахать </a:t>
            </a:r>
            <a:r>
              <a:rPr lang="ru-RU" sz="1600" b="1" smtClean="0">
                <a:solidFill>
                  <a:srgbClr val="FF0000"/>
                </a:solidFill>
              </a:rPr>
              <a:t>- </a:t>
            </a:r>
            <a:r>
              <a:rPr lang="ru-RU" sz="1600" smtClean="0"/>
              <a:t>больше хлеба видать.</a:t>
            </a:r>
          </a:p>
          <a:p>
            <a:pPr>
              <a:buFont typeface="Arial" charset="0"/>
              <a:buNone/>
            </a:pPr>
            <a:r>
              <a:rPr lang="ru-RU" sz="1400" b="1" smtClean="0">
                <a:solidFill>
                  <a:srgbClr val="FF0000"/>
                </a:solidFill>
              </a:rPr>
              <a:t>          В первом предложение содержится условие (можно вставить союз ЕСЛИ)</a:t>
            </a:r>
          </a:p>
          <a:p>
            <a:r>
              <a:rPr lang="ru-RU" sz="1600" smtClean="0"/>
              <a:t>4) Я люблю лес</a:t>
            </a:r>
            <a:r>
              <a:rPr lang="ru-RU" sz="1600" b="1" smtClean="0">
                <a:solidFill>
                  <a:srgbClr val="FF0000"/>
                </a:solidFill>
              </a:rPr>
              <a:t>,</a:t>
            </a:r>
            <a:r>
              <a:rPr lang="ru-RU" sz="1600" smtClean="0"/>
              <a:t> как бродяга</a:t>
            </a:r>
            <a:r>
              <a:rPr lang="ru-RU" sz="1600" b="1" smtClean="0">
                <a:solidFill>
                  <a:srgbClr val="FF0000"/>
                </a:solidFill>
              </a:rPr>
              <a:t>:</a:t>
            </a:r>
            <a:r>
              <a:rPr lang="ru-RU" sz="1600" smtClean="0"/>
              <a:t> для меня он родной</a:t>
            </a:r>
            <a:r>
              <a:rPr lang="ru-RU" sz="1600" b="1" smtClean="0">
                <a:solidFill>
                  <a:srgbClr val="FF0000"/>
                </a:solidFill>
              </a:rPr>
              <a:t>,</a:t>
            </a:r>
            <a:r>
              <a:rPr lang="ru-RU" sz="1600" smtClean="0"/>
              <a:t> он дороже мне всего</a:t>
            </a:r>
            <a:r>
              <a:rPr lang="ru-RU" sz="1600" b="1" smtClean="0">
                <a:solidFill>
                  <a:srgbClr val="FF0000"/>
                </a:solidFill>
              </a:rPr>
              <a:t>:</a:t>
            </a:r>
            <a:r>
              <a:rPr lang="ru-RU" sz="1600" smtClean="0"/>
              <a:t> дороже моря и неба.</a:t>
            </a:r>
          </a:p>
          <a:p>
            <a:pPr>
              <a:buFont typeface="Arial" charset="0"/>
              <a:buNone/>
            </a:pPr>
            <a:r>
              <a:rPr lang="ru-RU" sz="1400" smtClean="0"/>
              <a:t>          </a:t>
            </a:r>
            <a:r>
              <a:rPr lang="ru-RU" sz="1400" b="1" smtClean="0">
                <a:solidFill>
                  <a:srgbClr val="FF0000"/>
                </a:solidFill>
              </a:rPr>
              <a:t>Сравнительный оборот; второе предложение указывает на причину того, о чем говорится в первом (можно вставить союз ПОТОМУ ЧТО); обобщающее слово при однородных членах предложения.</a:t>
            </a:r>
          </a:p>
          <a:p>
            <a:r>
              <a:rPr lang="ru-RU" sz="1600" smtClean="0"/>
              <a:t>5) По лопухам</a:t>
            </a:r>
            <a:r>
              <a:rPr lang="ru-RU" sz="1600" b="1" smtClean="0">
                <a:solidFill>
                  <a:srgbClr val="FF0000"/>
                </a:solidFill>
              </a:rPr>
              <a:t>,</a:t>
            </a:r>
            <a:r>
              <a:rPr lang="ru-RU" sz="1600" smtClean="0"/>
              <a:t> по крапиве </a:t>
            </a:r>
            <a:r>
              <a:rPr lang="ru-RU" sz="1600" b="1" smtClean="0">
                <a:solidFill>
                  <a:srgbClr val="FF0000"/>
                </a:solidFill>
              </a:rPr>
              <a:t>- </a:t>
            </a:r>
            <a:r>
              <a:rPr lang="ru-RU" sz="1600" smtClean="0"/>
              <a:t>по всякой зелёной траве рассыпались белые лепестки</a:t>
            </a:r>
            <a:r>
              <a:rPr lang="ru-RU" sz="1600" b="1" smtClean="0">
                <a:solidFill>
                  <a:srgbClr val="FF0000"/>
                </a:solidFill>
              </a:rPr>
              <a:t>:</a:t>
            </a:r>
            <a:r>
              <a:rPr lang="ru-RU" sz="1600" smtClean="0"/>
              <a:t> отцветает черёмуха.</a:t>
            </a:r>
          </a:p>
          <a:p>
            <a:pPr>
              <a:buFont typeface="Arial" charset="0"/>
              <a:buNone/>
            </a:pPr>
            <a:r>
              <a:rPr lang="ru-RU" sz="1400" b="1" smtClean="0">
                <a:solidFill>
                  <a:srgbClr val="FF0000"/>
                </a:solidFill>
              </a:rPr>
              <a:t>          Обобщающее слово при однородных членах предложения; второе предложение указывает на причину того, о чем говорится в первом (можно вставить союз ПОТОМУ ЧТО).</a:t>
            </a:r>
            <a:endParaRPr lang="ru-RU" sz="1400" smtClean="0"/>
          </a:p>
          <a:p>
            <a:r>
              <a:rPr lang="ru-RU" sz="1600" smtClean="0"/>
              <a:t> 6) Будешь книги читать </a:t>
            </a:r>
            <a:r>
              <a:rPr lang="ru-RU" sz="1600" b="1" smtClean="0">
                <a:solidFill>
                  <a:srgbClr val="FF0000"/>
                </a:solidFill>
              </a:rPr>
              <a:t>- </a:t>
            </a:r>
            <a:r>
              <a:rPr lang="ru-RU" sz="1600" smtClean="0"/>
              <a:t>будешь всё знать.</a:t>
            </a:r>
          </a:p>
          <a:p>
            <a:pPr>
              <a:buFont typeface="Arial" charset="0"/>
              <a:buNone/>
            </a:pPr>
            <a:r>
              <a:rPr lang="ru-RU" sz="1400" smtClean="0"/>
              <a:t>          </a:t>
            </a:r>
            <a:r>
              <a:rPr lang="ru-RU" sz="1400" b="1" smtClean="0">
                <a:solidFill>
                  <a:srgbClr val="FF0000"/>
                </a:solidFill>
              </a:rPr>
              <a:t> В первом предложение содержится условие (можно вставить союз ЕСЛИ)</a:t>
            </a:r>
            <a:endParaRPr lang="ru-RU" sz="1400" smtClean="0"/>
          </a:p>
          <a:p>
            <a:r>
              <a:rPr lang="ru-RU" sz="1600" smtClean="0"/>
              <a:t>7) Уля попыталась поймать вожжи</a:t>
            </a:r>
            <a:r>
              <a:rPr lang="ru-RU" sz="1600" b="1" smtClean="0">
                <a:solidFill>
                  <a:srgbClr val="FF0000"/>
                </a:solidFill>
              </a:rPr>
              <a:t>,</a:t>
            </a:r>
            <a:r>
              <a:rPr lang="ru-RU" sz="1600" smtClean="0"/>
              <a:t> но не смогла дотянуться</a:t>
            </a:r>
            <a:r>
              <a:rPr lang="ru-RU" sz="1600" b="1" smtClean="0">
                <a:solidFill>
                  <a:srgbClr val="FF0000"/>
                </a:solidFill>
              </a:rPr>
              <a:t>:</a:t>
            </a:r>
            <a:r>
              <a:rPr lang="ru-RU" sz="1600" smtClean="0"/>
              <a:t> кони</a:t>
            </a:r>
            <a:r>
              <a:rPr lang="ru-RU" sz="1600" b="1" smtClean="0">
                <a:solidFill>
                  <a:srgbClr val="FF0000"/>
                </a:solidFill>
              </a:rPr>
              <a:t>,</a:t>
            </a:r>
            <a:r>
              <a:rPr lang="ru-RU" sz="1600" smtClean="0"/>
              <a:t> едва не налетев грудью на бричку впереди</a:t>
            </a:r>
            <a:r>
              <a:rPr lang="ru-RU" sz="1600" b="1" smtClean="0">
                <a:solidFill>
                  <a:srgbClr val="FF0000"/>
                </a:solidFill>
              </a:rPr>
              <a:t>,</a:t>
            </a:r>
            <a:r>
              <a:rPr lang="ru-RU" sz="1600" smtClean="0"/>
              <a:t> взмыли на дыбы и рванули в сторону</a:t>
            </a:r>
            <a:r>
              <a:rPr lang="ru-RU" sz="1600" b="1" smtClean="0">
                <a:solidFill>
                  <a:srgbClr val="FF0000"/>
                </a:solidFill>
              </a:rPr>
              <a:t>,</a:t>
            </a:r>
            <a:r>
              <a:rPr lang="ru-RU" sz="1600" smtClean="0"/>
              <a:t> чуть не оборвав постромки.</a:t>
            </a:r>
          </a:p>
          <a:p>
            <a:pPr>
              <a:buFont typeface="Arial" charset="0"/>
              <a:buNone/>
            </a:pPr>
            <a:r>
              <a:rPr lang="ru-RU" sz="1400" smtClean="0"/>
              <a:t>         </a:t>
            </a:r>
            <a:r>
              <a:rPr lang="ru-RU" sz="1400" b="1" smtClean="0">
                <a:solidFill>
                  <a:srgbClr val="FF0000"/>
                </a:solidFill>
              </a:rPr>
              <a:t>Противительный союз; второе предложение указывает на причину того, о чем говорится в первом (можно вставить союз ПОТОМУ ЧТО), деепричастные обороты.</a:t>
            </a:r>
            <a:endParaRPr lang="ru-RU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6143625"/>
          </a:xfrm>
        </p:spPr>
        <p:txBody>
          <a:bodyPr/>
          <a:lstStyle/>
          <a:p>
            <a:r>
              <a:rPr lang="ru-RU" sz="1600" smtClean="0"/>
              <a:t>1) За мной гнались </a:t>
            </a:r>
            <a:r>
              <a:rPr lang="ru-RU" sz="1600" b="1" smtClean="0">
                <a:solidFill>
                  <a:srgbClr val="FF0000"/>
                </a:solidFill>
              </a:rPr>
              <a:t>- </a:t>
            </a:r>
            <a:r>
              <a:rPr lang="ru-RU" sz="1600" smtClean="0"/>
              <a:t>я духом не смутился.</a:t>
            </a:r>
          </a:p>
          <a:p>
            <a:pPr>
              <a:buFont typeface="Arial" charset="0"/>
              <a:buNone/>
            </a:pPr>
            <a:r>
              <a:rPr lang="ru-RU" sz="1400" smtClean="0"/>
              <a:t>          </a:t>
            </a:r>
            <a:r>
              <a:rPr lang="ru-RU" sz="1400" b="1" smtClean="0">
                <a:solidFill>
                  <a:srgbClr val="FF0000"/>
                </a:solidFill>
              </a:rPr>
              <a:t>Второе предложение противоречит первому (можно вставить противительный союз)</a:t>
            </a:r>
            <a:endParaRPr lang="ru-RU" sz="1400" smtClean="0"/>
          </a:p>
          <a:p>
            <a:r>
              <a:rPr lang="ru-RU" sz="1600" smtClean="0"/>
              <a:t>2) Равнина была пустынна и печальна </a:t>
            </a:r>
            <a:r>
              <a:rPr lang="ru-RU" sz="1600" b="1" smtClean="0">
                <a:solidFill>
                  <a:srgbClr val="FF0000"/>
                </a:solidFill>
              </a:rPr>
              <a:t>- </a:t>
            </a:r>
            <a:r>
              <a:rPr lang="ru-RU" sz="1600" smtClean="0"/>
              <a:t>сжималось сердце.</a:t>
            </a:r>
          </a:p>
          <a:p>
            <a:pPr>
              <a:buFont typeface="Arial" charset="0"/>
              <a:buNone/>
            </a:pPr>
            <a:r>
              <a:rPr lang="ru-RU" sz="1400" smtClean="0"/>
              <a:t>         </a:t>
            </a:r>
            <a:r>
              <a:rPr lang="ru-RU" sz="1400" b="1" smtClean="0">
                <a:solidFill>
                  <a:srgbClr val="FF0000"/>
                </a:solidFill>
              </a:rPr>
              <a:t>Второе предложение содержит следствие (можно вставить слово ПОЭТОМУ)</a:t>
            </a:r>
            <a:endParaRPr lang="ru-RU" sz="1400" smtClean="0"/>
          </a:p>
          <a:p>
            <a:r>
              <a:rPr lang="ru-RU" sz="1600" smtClean="0"/>
              <a:t>3) Везде тишь</a:t>
            </a:r>
            <a:r>
              <a:rPr lang="ru-RU" sz="1600" b="1" smtClean="0">
                <a:solidFill>
                  <a:srgbClr val="FF0000"/>
                </a:solidFill>
              </a:rPr>
              <a:t>:</a:t>
            </a:r>
            <a:r>
              <a:rPr lang="ru-RU" sz="1600" smtClean="0"/>
              <a:t> ни собака не тявкнет</a:t>
            </a:r>
            <a:r>
              <a:rPr lang="ru-RU" sz="1600" b="1" smtClean="0">
                <a:solidFill>
                  <a:srgbClr val="FF0000"/>
                </a:solidFill>
              </a:rPr>
              <a:t>,</a:t>
            </a:r>
            <a:r>
              <a:rPr lang="ru-RU" sz="1600" smtClean="0"/>
              <a:t> ни голос человеческий не откликнется.</a:t>
            </a:r>
          </a:p>
          <a:p>
            <a:pPr>
              <a:buFont typeface="Arial" charset="0"/>
              <a:buNone/>
            </a:pPr>
            <a:r>
              <a:rPr lang="ru-RU" sz="1400" b="1" smtClean="0">
                <a:solidFill>
                  <a:srgbClr val="FF0000"/>
                </a:solidFill>
              </a:rPr>
              <a:t>          Второе предложение поясняет первое; однородные предложения.</a:t>
            </a:r>
            <a:endParaRPr lang="ru-RU" sz="1400" smtClean="0"/>
          </a:p>
          <a:p>
            <a:r>
              <a:rPr lang="ru-RU" sz="1600" smtClean="0"/>
              <a:t>4) По сторонам дороги и вдали на горизонте змееобразные огни </a:t>
            </a:r>
            <a:r>
              <a:rPr lang="ru-RU" sz="1600" b="1" smtClean="0">
                <a:solidFill>
                  <a:srgbClr val="FF0000"/>
                </a:solidFill>
              </a:rPr>
              <a:t>:</a:t>
            </a:r>
            <a:r>
              <a:rPr lang="ru-RU" sz="1600" smtClean="0"/>
              <a:t> это горит прошлогодняя трава.</a:t>
            </a:r>
          </a:p>
          <a:p>
            <a:pPr>
              <a:buFont typeface="Arial" charset="0"/>
              <a:buNone/>
            </a:pPr>
            <a:r>
              <a:rPr lang="ru-RU" sz="1400" b="1" smtClean="0">
                <a:solidFill>
                  <a:srgbClr val="FF0000"/>
                </a:solidFill>
              </a:rPr>
              <a:t>         Второе предложение поясняет первое</a:t>
            </a:r>
            <a:endParaRPr lang="ru-RU" sz="1400" smtClean="0"/>
          </a:p>
          <a:p>
            <a:r>
              <a:rPr lang="ru-RU" sz="1600" smtClean="0"/>
              <a:t>5) Пишу жизнь </a:t>
            </a:r>
            <a:r>
              <a:rPr lang="ru-RU" sz="1600" b="1" smtClean="0">
                <a:solidFill>
                  <a:srgbClr val="FF0000"/>
                </a:solidFill>
              </a:rPr>
              <a:t>- </a:t>
            </a:r>
            <a:r>
              <a:rPr lang="ru-RU" sz="1600" smtClean="0"/>
              <a:t>выходит роман</a:t>
            </a:r>
            <a:r>
              <a:rPr lang="ru-RU" sz="1600" b="1" smtClean="0">
                <a:solidFill>
                  <a:srgbClr val="FF0000"/>
                </a:solidFill>
              </a:rPr>
              <a:t>,</a:t>
            </a:r>
            <a:r>
              <a:rPr lang="ru-RU" sz="1600" smtClean="0"/>
              <a:t> пишу роман </a:t>
            </a:r>
            <a:r>
              <a:rPr lang="ru-RU" sz="1600" b="1" smtClean="0">
                <a:solidFill>
                  <a:srgbClr val="FF0000"/>
                </a:solidFill>
              </a:rPr>
              <a:t>- </a:t>
            </a:r>
            <a:r>
              <a:rPr lang="ru-RU" sz="1600" smtClean="0"/>
              <a:t>выходит жизнь.</a:t>
            </a:r>
          </a:p>
          <a:p>
            <a:pPr>
              <a:buFont typeface="Arial" charset="0"/>
              <a:buNone/>
            </a:pPr>
            <a:r>
              <a:rPr lang="ru-RU" sz="1400" smtClean="0"/>
              <a:t>         </a:t>
            </a:r>
            <a:r>
              <a:rPr lang="ru-RU" sz="1400" b="1" smtClean="0">
                <a:solidFill>
                  <a:srgbClr val="FF0000"/>
                </a:solidFill>
              </a:rPr>
              <a:t>Второе предложение противоречит первому (можно вставить противительный союз); однородные члены предложения.</a:t>
            </a:r>
            <a:endParaRPr lang="ru-RU" sz="1400" smtClean="0"/>
          </a:p>
          <a:p>
            <a:r>
              <a:rPr lang="ru-RU" sz="1600" smtClean="0"/>
              <a:t>6) Снег падал медленно</a:t>
            </a:r>
            <a:r>
              <a:rPr lang="ru-RU" sz="1600" b="1" smtClean="0">
                <a:solidFill>
                  <a:srgbClr val="FF0000"/>
                </a:solidFill>
              </a:rPr>
              <a:t>,</a:t>
            </a:r>
            <a:r>
              <a:rPr lang="ru-RU" sz="1600" smtClean="0"/>
              <a:t> тяжёлыми пушистыми хлопьями</a:t>
            </a:r>
            <a:r>
              <a:rPr lang="ru-RU" sz="1600" b="1" smtClean="0">
                <a:solidFill>
                  <a:srgbClr val="FF0000"/>
                </a:solidFill>
              </a:rPr>
              <a:t>,</a:t>
            </a:r>
            <a:r>
              <a:rPr lang="ru-RU" sz="1600" smtClean="0"/>
              <a:t> превращая дорогу в сугробы</a:t>
            </a:r>
            <a:r>
              <a:rPr lang="ru-RU" sz="1600" b="1" smtClean="0">
                <a:solidFill>
                  <a:srgbClr val="FF0000"/>
                </a:solidFill>
              </a:rPr>
              <a:t>;</a:t>
            </a:r>
            <a:r>
              <a:rPr lang="ru-RU" sz="1600" smtClean="0"/>
              <a:t> он наклонял своею тяжестью деревья.</a:t>
            </a:r>
          </a:p>
          <a:p>
            <a:pPr>
              <a:buFont typeface="Arial" charset="0"/>
              <a:buNone/>
            </a:pPr>
            <a:r>
              <a:rPr lang="ru-RU" sz="1400" smtClean="0"/>
              <a:t>          </a:t>
            </a:r>
            <a:r>
              <a:rPr lang="ru-RU" sz="1400" b="1" smtClean="0">
                <a:solidFill>
                  <a:srgbClr val="FF0000"/>
                </a:solidFill>
              </a:rPr>
              <a:t>Однородные члены предложения; деепричастный оборот; перечисление фактов.</a:t>
            </a:r>
          </a:p>
          <a:p>
            <a:r>
              <a:rPr lang="ru-RU" sz="1600" smtClean="0"/>
              <a:t>7) Было так </a:t>
            </a:r>
            <a:r>
              <a:rPr lang="ru-RU" sz="1600" b="1" smtClean="0">
                <a:solidFill>
                  <a:srgbClr val="FF0000"/>
                </a:solidFill>
              </a:rPr>
              <a:t>: </a:t>
            </a:r>
            <a:r>
              <a:rPr lang="ru-RU" sz="1600" smtClean="0"/>
              <a:t>из тьмы  глубокой</a:t>
            </a:r>
            <a:r>
              <a:rPr lang="ru-RU" sz="1600" b="1" smtClean="0">
                <a:solidFill>
                  <a:srgbClr val="FF0000"/>
                </a:solidFill>
              </a:rPr>
              <a:t>,</a:t>
            </a:r>
            <a:r>
              <a:rPr lang="ru-RU" sz="1600" smtClean="0"/>
              <a:t> огненный взметнув клинок</a:t>
            </a:r>
            <a:r>
              <a:rPr lang="ru-RU" sz="1600" b="1" smtClean="0">
                <a:solidFill>
                  <a:srgbClr val="FF0000"/>
                </a:solidFill>
              </a:rPr>
              <a:t>,</a:t>
            </a:r>
            <a:r>
              <a:rPr lang="ru-RU" sz="1600" smtClean="0"/>
              <a:t> луч прожектора протоку пересёк наискосок.</a:t>
            </a:r>
          </a:p>
          <a:p>
            <a:pPr>
              <a:buFont typeface="Arial" charset="0"/>
              <a:buNone/>
            </a:pPr>
            <a:r>
              <a:rPr lang="ru-RU" sz="1400" smtClean="0"/>
              <a:t>         </a:t>
            </a:r>
            <a:r>
              <a:rPr lang="ru-RU" sz="1400" b="1" smtClean="0">
                <a:solidFill>
                  <a:srgbClr val="FF0000"/>
                </a:solidFill>
              </a:rPr>
              <a:t>Второе предложение поясняет первое; деепричастный оборот.</a:t>
            </a:r>
            <a:endParaRPr lang="ru-RU" sz="1400" smtClean="0"/>
          </a:p>
          <a:p>
            <a:r>
              <a:rPr lang="ru-RU" sz="1600" smtClean="0"/>
              <a:t>8) Есть закон </a:t>
            </a:r>
            <a:r>
              <a:rPr lang="ru-RU" sz="1600" b="1" smtClean="0">
                <a:solidFill>
                  <a:srgbClr val="FF0000"/>
                </a:solidFill>
              </a:rPr>
              <a:t>: </a:t>
            </a:r>
            <a:r>
              <a:rPr lang="ru-RU" sz="1600" smtClean="0"/>
              <a:t>служить до срока службы</a:t>
            </a:r>
            <a:r>
              <a:rPr lang="ru-RU" sz="1600" smtClean="0">
                <a:solidFill>
                  <a:srgbClr val="FF0000"/>
                </a:solidFill>
              </a:rPr>
              <a:t>,</a:t>
            </a:r>
            <a:r>
              <a:rPr lang="ru-RU" sz="1600" smtClean="0"/>
              <a:t> труд солдат не гость. Есть отбой </a:t>
            </a:r>
            <a:r>
              <a:rPr lang="ru-RU" sz="1600" b="1" smtClean="0">
                <a:solidFill>
                  <a:srgbClr val="FF0000"/>
                </a:solidFill>
              </a:rPr>
              <a:t>- </a:t>
            </a:r>
            <a:r>
              <a:rPr lang="ru-RU" sz="1600" smtClean="0"/>
              <a:t>уснул глубоко</a:t>
            </a:r>
            <a:r>
              <a:rPr lang="ru-RU" sz="1600" b="1" smtClean="0">
                <a:solidFill>
                  <a:srgbClr val="FF0000"/>
                </a:solidFill>
              </a:rPr>
              <a:t>, </a:t>
            </a:r>
            <a:r>
              <a:rPr lang="ru-RU" sz="1600" smtClean="0"/>
              <a:t> есть подъём </a:t>
            </a:r>
            <a:r>
              <a:rPr lang="ru-RU" sz="1600" b="1" smtClean="0">
                <a:solidFill>
                  <a:srgbClr val="FF0000"/>
                </a:solidFill>
              </a:rPr>
              <a:t>- </a:t>
            </a:r>
            <a:r>
              <a:rPr lang="ru-RU" sz="1600" smtClean="0"/>
              <a:t>вскочил как гвоздь.</a:t>
            </a:r>
          </a:p>
          <a:p>
            <a:pPr>
              <a:buFont typeface="Arial" charset="0"/>
              <a:buNone/>
            </a:pPr>
            <a:r>
              <a:rPr lang="ru-RU" sz="1400" smtClean="0"/>
              <a:t>         </a:t>
            </a:r>
            <a:r>
              <a:rPr lang="ru-RU" sz="1400" b="1" smtClean="0">
                <a:solidFill>
                  <a:srgbClr val="FF0000"/>
                </a:solidFill>
              </a:rPr>
              <a:t>Второе предложение поясняет первое; сложносочиненное предложение; второе предложение содержит следствие (можно вставить слово ПОЭТОМУ).</a:t>
            </a:r>
            <a:endParaRPr lang="ru-RU" sz="1400" smtClean="0"/>
          </a:p>
          <a:p>
            <a:endParaRPr lang="ru-RU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1156</Words>
  <Application>Microsoft Office PowerPoint</Application>
  <PresentationFormat>Экран (4:3)</PresentationFormat>
  <Paragraphs>115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Calibri</vt:lpstr>
      <vt:lpstr>Тема Office</vt:lpstr>
      <vt:lpstr>Расставить знаки препинания и пояснить их постановку.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НТР</dc:creator>
  <cp:lastModifiedBy>НТР</cp:lastModifiedBy>
  <cp:revision>20</cp:revision>
  <dcterms:modified xsi:type="dcterms:W3CDTF">2013-02-18T17:21:26Z</dcterms:modified>
</cp:coreProperties>
</file>