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76" r:id="rId2"/>
    <p:sldId id="277" r:id="rId3"/>
    <p:sldId id="259" r:id="rId4"/>
    <p:sldId id="265" r:id="rId5"/>
    <p:sldId id="261" r:id="rId6"/>
    <p:sldId id="262" r:id="rId7"/>
    <p:sldId id="263" r:id="rId8"/>
    <p:sldId id="264" r:id="rId9"/>
    <p:sldId id="273" r:id="rId10"/>
    <p:sldId id="266" r:id="rId11"/>
    <p:sldId id="267" r:id="rId12"/>
    <p:sldId id="268" r:id="rId13"/>
    <p:sldId id="269" r:id="rId14"/>
    <p:sldId id="274" r:id="rId15"/>
    <p:sldId id="275" r:id="rId16"/>
    <p:sldId id="279" r:id="rId17"/>
    <p:sldId id="278" r:id="rId18"/>
  </p:sldIdLst>
  <p:sldSz cx="9144000" cy="6858000" type="screen4x3"/>
  <p:notesSz cx="7045325" cy="9345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F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3" autoAdjust="0"/>
    <p:restoredTop sz="94660"/>
  </p:normalViewPr>
  <p:slideViewPr>
    <p:cSldViewPr>
      <p:cViewPr varScale="1">
        <p:scale>
          <a:sx n="101" d="100"/>
          <a:sy n="101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4B6A6B77-A690-44D7-A268-2336E3186E9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62" tIns="46831" rIns="93662" bIns="4683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4533" y="4439166"/>
            <a:ext cx="5636260" cy="4205526"/>
          </a:xfrm>
          <a:prstGeom prst="rect">
            <a:avLst/>
          </a:prstGeom>
        </p:spPr>
        <p:txBody>
          <a:bodyPr vert="horz" lIns="93662" tIns="46831" rIns="93662" bIns="4683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9E3A9695-B2A8-466C-8EFC-25CE4FC98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517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674CFC-03DB-4561-9334-02124434E4E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569B5-8C7B-446D-912F-9C0737E7DB81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593CB-AB39-4454-980F-734DF84599A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A81CD3-7C1A-4E4E-B09E-8BF3609D2A31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109ED7-EF67-4451-A91D-71A35520854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36A719-0E42-436D-B24B-EB5DF1A460AD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645E11-8F56-4DD0-994F-9B132FB720ED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D61F49-B40F-4B5B-AEC6-C59DEF068AE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3E67D0-8580-4D18-B02A-859FD568012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91803E-EB8C-49F5-AE38-BF76D523463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358555-B81B-46D5-BD38-37E11A83EC88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2214859-6BF5-472D-A567-3A6F4C3F3476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0B20AF7-8382-473B-B699-79ED9FCB591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laneta.tspu.ru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chalka.com/" TargetMode="External"/><Relationship Id="rId3" Type="http://schemas.openxmlformats.org/officeDocument/2006/relationships/hyperlink" Target="http://office.microsoft.com/ru-ru/powerpoint-help/HA010194282.aspx" TargetMode="External"/><Relationship Id="rId7" Type="http://schemas.openxmlformats.org/officeDocument/2006/relationships/hyperlink" Target="http://www.nachalka.com/node/1460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achalka.com/node/1387" TargetMode="External"/><Relationship Id="rId5" Type="http://schemas.openxmlformats.org/officeDocument/2006/relationships/hyperlink" Target="http://seninvg07.narod.ru/s_idei.htm" TargetMode="External"/><Relationship Id="rId10" Type="http://schemas.openxmlformats.org/officeDocument/2006/relationships/slide" Target="slide17.xml"/><Relationship Id="rId4" Type="http://schemas.openxmlformats.org/officeDocument/2006/relationships/hyperlink" Target="http://www.alexsoft.ru/office-programs/150-microsoft-powerpoint-2007-nd-2007" TargetMode="External"/><Relationship Id="rId9" Type="http://schemas.openxmlformats.org/officeDocument/2006/relationships/hyperlink" Target="http://planeta.tspu.ru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zhanna-info.ucoz.ru/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.xml"/><Relationship Id="rId6" Type="http://schemas.openxmlformats.org/officeDocument/2006/relationships/slide" Target="slide1.xml"/><Relationship Id="rId5" Type="http://schemas.openxmlformats.org/officeDocument/2006/relationships/image" Target="../media/image20.jpeg"/><Relationship Id="rId4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slide" Target="slide10.xml"/><Relationship Id="rId7" Type="http://schemas.openxmlformats.org/officeDocument/2006/relationships/image" Target="../media/image6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6922" y="188640"/>
            <a:ext cx="7618040" cy="4154760"/>
          </a:xfrm>
          <a:solidFill>
            <a:srgbClr val="00B0F0"/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/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Всероссийский сетевой педагогический проект:</a:t>
            </a:r>
          </a:p>
          <a:p>
            <a:pPr algn="ctr"/>
            <a:r>
              <a:rPr lang="ru-RU" sz="2400" dirty="0" smtClean="0">
                <a:latin typeface="Monotype Corsiva" pitchFamily="66" charset="0"/>
              </a:rPr>
              <a:t>«Авторская интерактивная презентация»</a:t>
            </a:r>
          </a:p>
          <a:p>
            <a:pPr algn="ctr"/>
            <a:r>
              <a:rPr lang="ru-RU" dirty="0" smtClean="0"/>
              <a:t> </a:t>
            </a:r>
            <a:r>
              <a:rPr lang="ru-RU" sz="3600" dirty="0" smtClean="0"/>
              <a:t>Интерактивный тренажер</a:t>
            </a:r>
          </a:p>
          <a:p>
            <a:pPr algn="ctr"/>
            <a:r>
              <a:rPr lang="ru-RU" sz="3600" dirty="0" smtClean="0"/>
              <a:t>«Устройства ввода и вывода информации»</a:t>
            </a:r>
          </a:p>
          <a:p>
            <a:pPr algn="ctr"/>
            <a:r>
              <a:rPr lang="ru-RU" dirty="0" smtClean="0"/>
              <a:t>5 класс</a:t>
            </a:r>
          </a:p>
          <a:p>
            <a:pPr algn="ctr"/>
            <a:r>
              <a:rPr lang="ru-RU" dirty="0" smtClean="0"/>
              <a:t>УМК « БИНОМ»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66611" y="4709624"/>
            <a:ext cx="7543800" cy="1080120"/>
          </a:xfr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/>
          <a:lstStyle/>
          <a:p>
            <a:pPr algn="ctr"/>
            <a:r>
              <a:rPr lang="ru-RU" sz="1800" dirty="0" err="1" smtClean="0"/>
              <a:t>Гаджимурадова</a:t>
            </a:r>
            <a:r>
              <a:rPr lang="ru-RU" sz="1800" dirty="0" smtClean="0"/>
              <a:t> Жанна Магомедовна</a:t>
            </a:r>
            <a:br>
              <a:rPr lang="ru-RU" sz="1800" dirty="0" smtClean="0"/>
            </a:br>
            <a:r>
              <a:rPr lang="ru-RU" sz="1800" dirty="0" smtClean="0"/>
              <a:t>учитель информатики</a:t>
            </a:r>
            <a:br>
              <a:rPr lang="ru-RU" sz="1800" dirty="0" smtClean="0"/>
            </a:br>
            <a:r>
              <a:rPr lang="ru-RU" sz="1800" dirty="0" smtClean="0"/>
              <a:t>МБОУ «СОШ №11» г. Чебоксары</a:t>
            </a:r>
            <a:endParaRPr lang="ru-RU" sz="1800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8100392" y="5733256"/>
            <a:ext cx="720080" cy="648072"/>
          </a:xfrm>
          <a:prstGeom prst="smileyFace">
            <a:avLst/>
          </a:prstGeom>
          <a:solidFill>
            <a:srgbClr val="FF0000"/>
          </a:solidFill>
          <a:ln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733256"/>
            <a:ext cx="5472608" cy="4320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00"/>
                </a:solidFill>
              </a:rPr>
              <a:t>«Педагогическая планета»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hlinkClick r:id="rId2"/>
              </a:rPr>
              <a:t>http://planeta.tspu.ru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73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238125" y="4781550"/>
            <a:ext cx="8658225" cy="170973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635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28295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519863" y="5429250"/>
            <a:ext cx="414337" cy="414338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17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03675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356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Ш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57913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Щ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722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З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961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Х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63813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К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430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23950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Ц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32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3153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Ъ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35927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080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799138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Л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239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Ж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9597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Э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40138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П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919413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200275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47955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Ы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588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Ф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123950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Я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8430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Ч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563813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С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003675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28295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М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8722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Ю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1595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Б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4356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Ь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716463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5961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Ё</a:t>
            </a:r>
          </a:p>
        </p:txBody>
      </p:sp>
      <p:sp>
        <p:nvSpPr>
          <p:cNvPr id="51" name="Блок-схема: документ 50"/>
          <p:cNvSpPr/>
          <p:nvPr/>
        </p:nvSpPr>
        <p:spPr>
          <a:xfrm>
            <a:off x="1601788" y="357188"/>
            <a:ext cx="5929312" cy="3168650"/>
          </a:xfrm>
          <a:prstGeom prst="flowChartDocument">
            <a:avLst/>
          </a:prstGeom>
          <a:solidFill>
            <a:srgbClr val="FFFFFF"/>
          </a:solidFill>
          <a:ln>
            <a:solidFill>
              <a:srgbClr val="FFFF0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Устройства </a:t>
            </a: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для вывода звуковой </a:t>
            </a:r>
            <a:r>
              <a:rPr lang="ru-RU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информации.</a:t>
            </a:r>
            <a:endParaRPr lang="ru-RU" sz="24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" name="Улыбающееся лицо 1">
            <a:hlinkClick r:id="rId3" action="ppaction://hlinksldjump"/>
          </p:cNvPr>
          <p:cNvSpPr/>
          <p:nvPr/>
        </p:nvSpPr>
        <p:spPr>
          <a:xfrm>
            <a:off x="8261350" y="5911602"/>
            <a:ext cx="522287" cy="432048"/>
          </a:xfrm>
          <a:prstGeom prst="smileyFace">
            <a:avLst/>
          </a:prstGeom>
          <a:solidFill>
            <a:srgbClr val="FF000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52230">
            <a:off x="1337678" y="2564904"/>
            <a:ext cx="1133475" cy="14001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100" y="2982154"/>
            <a:ext cx="1365250" cy="1451734"/>
          </a:xfrm>
          <a:prstGeom prst="rect">
            <a:avLst/>
          </a:prstGeom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6" name="Скругленный прямоугольник 5"/>
          <p:cNvSpPr/>
          <p:nvPr/>
        </p:nvSpPr>
        <p:spPr>
          <a:xfrm>
            <a:off x="2199368" y="4217888"/>
            <a:ext cx="413657" cy="4505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к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2685030" y="4210529"/>
            <a:ext cx="413657" cy="4690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171824" y="4210529"/>
            <a:ext cx="413657" cy="45788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л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646715" y="4217888"/>
            <a:ext cx="413657" cy="4690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4152446" y="4217888"/>
            <a:ext cx="413657" cy="4690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н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661579" y="4217888"/>
            <a:ext cx="413657" cy="4690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к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131481" y="4217888"/>
            <a:ext cx="413657" cy="4690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и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1694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50" grpId="0" animBg="1"/>
      <p:bldP spid="52" grpId="0" animBg="1"/>
      <p:bldP spid="7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6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238125" y="4781550"/>
            <a:ext cx="8658225" cy="170973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635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28295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519863" y="5429250"/>
            <a:ext cx="414337" cy="414338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17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03675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356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Ш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57913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Щ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722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З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961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Х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63813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К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430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23950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Ц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32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3153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Ъ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35927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080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799138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Л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239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Ж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9597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Э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40138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П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919413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200275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47955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Ы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588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Ф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123950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Я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8430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Ч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563813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С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003675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28295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М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8722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Ю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1595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Б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4356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Ь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716463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5961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Ё</a:t>
            </a:r>
          </a:p>
        </p:txBody>
      </p:sp>
      <p:sp>
        <p:nvSpPr>
          <p:cNvPr id="51" name="Блок-схема: документ 50"/>
          <p:cNvSpPr/>
          <p:nvPr/>
        </p:nvSpPr>
        <p:spPr>
          <a:xfrm>
            <a:off x="1601788" y="357188"/>
            <a:ext cx="5929312" cy="3168650"/>
          </a:xfrm>
          <a:prstGeom prst="flowChartDocument">
            <a:avLst/>
          </a:prstGeom>
          <a:solidFill>
            <a:srgbClr val="FFFFFF"/>
          </a:solidFill>
          <a:ln>
            <a:solidFill>
              <a:srgbClr val="FFFF0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</a:t>
            </a:r>
            <a:r>
              <a:rPr lang="ru-RU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стройство </a:t>
            </a: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для вывода информации на бумагу.</a:t>
            </a:r>
          </a:p>
        </p:txBody>
      </p:sp>
      <p:sp>
        <p:nvSpPr>
          <p:cNvPr id="2" name="Улыбающееся лицо 1">
            <a:hlinkClick r:id="rId3" action="ppaction://hlinksldjump"/>
          </p:cNvPr>
          <p:cNvSpPr/>
          <p:nvPr/>
        </p:nvSpPr>
        <p:spPr>
          <a:xfrm>
            <a:off x="8261350" y="5911602"/>
            <a:ext cx="522287" cy="432048"/>
          </a:xfrm>
          <a:prstGeom prst="smileyFace">
            <a:avLst/>
          </a:prstGeom>
          <a:solidFill>
            <a:srgbClr val="FF000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52230">
            <a:off x="1337678" y="2564904"/>
            <a:ext cx="1133475" cy="14001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136" y="2924944"/>
            <a:ext cx="1348213" cy="1508944"/>
          </a:xfrm>
          <a:prstGeom prst="rect">
            <a:avLst/>
          </a:prstGeom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5" name="Скругленный прямоугольник 4"/>
          <p:cNvSpPr/>
          <p:nvPr/>
        </p:nvSpPr>
        <p:spPr>
          <a:xfrm>
            <a:off x="2065139" y="4253313"/>
            <a:ext cx="384572" cy="38989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п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2488038" y="4253314"/>
            <a:ext cx="384572" cy="3755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р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934295" y="4253314"/>
            <a:ext cx="384572" cy="38989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и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3355067" y="4253314"/>
            <a:ext cx="384572" cy="3898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н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775839" y="4253314"/>
            <a:ext cx="384572" cy="4028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т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190829" y="4253313"/>
            <a:ext cx="384572" cy="40282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е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635784" y="4253314"/>
            <a:ext cx="384572" cy="41864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р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09160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52" grpId="0" animBg="1"/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5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238125" y="4781550"/>
            <a:ext cx="8658225" cy="170973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635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28295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519863" y="5429250"/>
            <a:ext cx="414337" cy="414338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17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03675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356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Ш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57913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Щ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722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З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961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Х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63813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К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430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23950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Ц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32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3153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Ъ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35927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080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799138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Л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239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Ж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9597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Э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40138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П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919413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200275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47955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Ы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588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Ф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123950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Я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8430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Ч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563813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С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003675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28295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М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8722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Ю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1595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Б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4356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Ь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716463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5961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Ё</a:t>
            </a:r>
          </a:p>
        </p:txBody>
      </p:sp>
      <p:sp>
        <p:nvSpPr>
          <p:cNvPr id="51" name="Блок-схема: документ 50"/>
          <p:cNvSpPr/>
          <p:nvPr/>
        </p:nvSpPr>
        <p:spPr>
          <a:xfrm>
            <a:off x="1601788" y="357188"/>
            <a:ext cx="5929312" cy="3168650"/>
          </a:xfrm>
          <a:prstGeom prst="flowChartDocument">
            <a:avLst/>
          </a:prstGeom>
          <a:solidFill>
            <a:srgbClr val="FFFFFF"/>
          </a:solidFill>
          <a:ln>
            <a:solidFill>
              <a:srgbClr val="FFFF0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Устройство </a:t>
            </a: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визуального отображения текстовой и графической </a:t>
            </a:r>
            <a:r>
              <a:rPr lang="ru-RU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информации на экран.</a:t>
            </a:r>
            <a:endParaRPr lang="ru-RU" sz="24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Улыбающееся лицо 1">
            <a:hlinkClick r:id="rId3" action="ppaction://hlinksldjump"/>
          </p:cNvPr>
          <p:cNvSpPr/>
          <p:nvPr/>
        </p:nvSpPr>
        <p:spPr>
          <a:xfrm>
            <a:off x="8261350" y="5911602"/>
            <a:ext cx="522287" cy="432048"/>
          </a:xfrm>
          <a:prstGeom prst="smileyFace">
            <a:avLst/>
          </a:prstGeom>
          <a:solidFill>
            <a:srgbClr val="FF000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52230">
            <a:off x="1337678" y="2564904"/>
            <a:ext cx="1133475" cy="14001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130" y="2928348"/>
            <a:ext cx="1383220" cy="1505538"/>
          </a:xfrm>
          <a:prstGeom prst="rect">
            <a:avLst/>
          </a:prstGeom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Скругленный прямоугольник 4"/>
          <p:cNvSpPr/>
          <p:nvPr/>
        </p:nvSpPr>
        <p:spPr>
          <a:xfrm>
            <a:off x="2323135" y="4293095"/>
            <a:ext cx="355600" cy="38501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п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741613" y="4293095"/>
            <a:ext cx="355600" cy="3850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р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155950" y="4293095"/>
            <a:ext cx="355600" cy="38501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о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3577997" y="4293095"/>
            <a:ext cx="355600" cy="3855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е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985198" y="4293095"/>
            <a:ext cx="355600" cy="3855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к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392399" y="4293095"/>
            <a:ext cx="355600" cy="3855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т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799600" y="4293095"/>
            <a:ext cx="355600" cy="3855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5206801" y="4293095"/>
            <a:ext cx="355600" cy="3855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р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469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5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5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238125" y="4781550"/>
            <a:ext cx="8658225" cy="170973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635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28295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519863" y="5429250"/>
            <a:ext cx="414337" cy="414338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17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03675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356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Ш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57913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Щ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722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З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961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Х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63813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К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430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23950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Ц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32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3153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Ъ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35927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080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799138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Л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239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Ж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9597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Э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40138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П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919413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200275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47955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Ы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588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Ф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123950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Я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8430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Ч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563813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С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003675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28295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М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8722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Ю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1595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Б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4356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Ь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716463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5961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Ё</a:t>
            </a:r>
          </a:p>
        </p:txBody>
      </p:sp>
      <p:sp>
        <p:nvSpPr>
          <p:cNvPr id="51" name="Блок-схема: документ 50"/>
          <p:cNvSpPr/>
          <p:nvPr/>
        </p:nvSpPr>
        <p:spPr>
          <a:xfrm>
            <a:off x="1601788" y="357188"/>
            <a:ext cx="5929312" cy="3168650"/>
          </a:xfrm>
          <a:prstGeom prst="flowChartDocument">
            <a:avLst/>
          </a:prstGeom>
          <a:solidFill>
            <a:srgbClr val="FFFFFF"/>
          </a:solidFill>
          <a:ln>
            <a:solidFill>
              <a:srgbClr val="FFFF0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</a:t>
            </a:r>
            <a:r>
              <a:rPr lang="ru-RU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стройство </a:t>
            </a: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визуального отображения текстовой и графической информации.</a:t>
            </a:r>
          </a:p>
        </p:txBody>
      </p:sp>
      <p:sp>
        <p:nvSpPr>
          <p:cNvPr id="2" name="Улыбающееся лицо 1">
            <a:hlinkClick r:id="rId3" action="ppaction://hlinksldjump"/>
          </p:cNvPr>
          <p:cNvSpPr/>
          <p:nvPr/>
        </p:nvSpPr>
        <p:spPr>
          <a:xfrm>
            <a:off x="8261350" y="5911602"/>
            <a:ext cx="522287" cy="432048"/>
          </a:xfrm>
          <a:prstGeom prst="smileyFace">
            <a:avLst/>
          </a:prstGeom>
          <a:solidFill>
            <a:srgbClr val="FF000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52230">
            <a:off x="1337678" y="2564904"/>
            <a:ext cx="1133475" cy="14001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899" y="2924944"/>
            <a:ext cx="1314451" cy="1508944"/>
          </a:xfrm>
          <a:prstGeom prst="rect">
            <a:avLst/>
          </a:prstGeom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5" name="Скругленный прямоугольник 4"/>
          <p:cNvSpPr/>
          <p:nvPr/>
        </p:nvSpPr>
        <p:spPr>
          <a:xfrm>
            <a:off x="2200275" y="4293096"/>
            <a:ext cx="363538" cy="3850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м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613025" y="4293096"/>
            <a:ext cx="363538" cy="38987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3035546" y="4293096"/>
            <a:ext cx="363538" cy="3926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н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458369" y="4293096"/>
            <a:ext cx="363538" cy="3926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и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882131" y="4293095"/>
            <a:ext cx="363538" cy="3850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т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293260" y="4293095"/>
            <a:ext cx="363538" cy="3850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709998" y="4293095"/>
            <a:ext cx="363538" cy="3850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р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40899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50" grpId="0" animBg="1"/>
      <p:bldP spid="52" grpId="0" animBg="1"/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5" grpId="0" animBg="1"/>
      <p:bldP spid="36" grpId="0" animBg="1"/>
      <p:bldP spid="37" grpId="0" animBg="1"/>
      <p:bldP spid="39" grpId="0" animBg="1"/>
      <p:bldP spid="5" grpId="0" animBg="1"/>
      <p:bldP spid="41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238125" y="4781550"/>
            <a:ext cx="8658225" cy="170973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635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28295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519863" y="5429250"/>
            <a:ext cx="414337" cy="414338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17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03675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356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Ш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57913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Щ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722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З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961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Х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63813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К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430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23950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Ц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32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3153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Ъ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35927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080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799138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Л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239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Ж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9597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Э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40138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П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919413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200275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47955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Ы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588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Ф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123950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Я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8430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Ч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563813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С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003675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28295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М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8722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Ю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1595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Б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4356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Ь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716463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5961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Ё</a:t>
            </a:r>
          </a:p>
        </p:txBody>
      </p:sp>
      <p:sp>
        <p:nvSpPr>
          <p:cNvPr id="51" name="Блок-схема: документ 50"/>
          <p:cNvSpPr/>
          <p:nvPr/>
        </p:nvSpPr>
        <p:spPr>
          <a:xfrm>
            <a:off x="1601788" y="357188"/>
            <a:ext cx="5929312" cy="3168650"/>
          </a:xfrm>
          <a:prstGeom prst="flowChartDocument">
            <a:avLst/>
          </a:prstGeom>
          <a:solidFill>
            <a:srgbClr val="FFFFFF"/>
          </a:solidFill>
          <a:ln>
            <a:solidFill>
              <a:srgbClr val="FFFF0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</a:t>
            </a:r>
            <a:r>
              <a:rPr lang="ru-RU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стройство </a:t>
            </a: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вывода графических изображений (чертежей, графиков, схем, диаграмм).</a:t>
            </a:r>
          </a:p>
        </p:txBody>
      </p:sp>
      <p:sp>
        <p:nvSpPr>
          <p:cNvPr id="2" name="Улыбающееся лицо 1">
            <a:hlinkClick r:id="rId3" action="ppaction://hlinksldjump"/>
          </p:cNvPr>
          <p:cNvSpPr/>
          <p:nvPr/>
        </p:nvSpPr>
        <p:spPr>
          <a:xfrm>
            <a:off x="8261350" y="5911602"/>
            <a:ext cx="522287" cy="432048"/>
          </a:xfrm>
          <a:prstGeom prst="smileyFace">
            <a:avLst/>
          </a:prstGeom>
          <a:solidFill>
            <a:srgbClr val="FF000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52230">
            <a:off x="1337678" y="2564904"/>
            <a:ext cx="1133475" cy="14001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100" y="2924944"/>
            <a:ext cx="1365250" cy="1510531"/>
          </a:xfrm>
          <a:prstGeom prst="rect">
            <a:avLst/>
          </a:prstGeom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5" name="Скругленный прямоугольник 4"/>
          <p:cNvSpPr/>
          <p:nvPr/>
        </p:nvSpPr>
        <p:spPr>
          <a:xfrm>
            <a:off x="2050256" y="4221088"/>
            <a:ext cx="356394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п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470171" y="4221088"/>
            <a:ext cx="356394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л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890086" y="4221088"/>
            <a:ext cx="356394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310001" y="4221088"/>
            <a:ext cx="356394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т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3729916" y="4221088"/>
            <a:ext cx="356394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т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149831" y="4221088"/>
            <a:ext cx="356394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е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569746" y="4221088"/>
            <a:ext cx="356394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р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05630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 nodeType="clickPar">
                      <p:stCondLst>
                        <p:cond delay="0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5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5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238125" y="4781550"/>
            <a:ext cx="8658225" cy="170973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635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28295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519863" y="5429250"/>
            <a:ext cx="414337" cy="414338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17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03675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356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Ш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57913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Щ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722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З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961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Х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63813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К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430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23950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Ц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32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3153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Ъ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35927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080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799138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Л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239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Ж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9597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Э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40138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П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919413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200275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47955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Ы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588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Ф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123950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Я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8430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Ч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563813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С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003675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28295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М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8722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Ю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1595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Б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4356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Ь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716463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5961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Ё</a:t>
            </a:r>
          </a:p>
        </p:txBody>
      </p:sp>
      <p:sp>
        <p:nvSpPr>
          <p:cNvPr id="51" name="Блок-схема: документ 50"/>
          <p:cNvSpPr/>
          <p:nvPr/>
        </p:nvSpPr>
        <p:spPr>
          <a:xfrm>
            <a:off x="1601788" y="357188"/>
            <a:ext cx="5929312" cy="3168650"/>
          </a:xfrm>
          <a:prstGeom prst="flowChartDocument">
            <a:avLst/>
          </a:prstGeom>
          <a:solidFill>
            <a:srgbClr val="FFFFFF"/>
          </a:solidFill>
          <a:ln>
            <a:solidFill>
              <a:srgbClr val="FFFF0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</a:t>
            </a:r>
            <a:r>
              <a:rPr lang="ru-RU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стройство</a:t>
            </a: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управляющее дисплеем и обеспечивающее вывод изображений на экран. </a:t>
            </a:r>
          </a:p>
        </p:txBody>
      </p:sp>
      <p:sp>
        <p:nvSpPr>
          <p:cNvPr id="2" name="Улыбающееся лицо 1">
            <a:hlinkClick r:id="rId3" action="ppaction://hlinksldjump"/>
          </p:cNvPr>
          <p:cNvSpPr/>
          <p:nvPr/>
        </p:nvSpPr>
        <p:spPr>
          <a:xfrm>
            <a:off x="8261350" y="5911602"/>
            <a:ext cx="522287" cy="432048"/>
          </a:xfrm>
          <a:prstGeom prst="smileyFace">
            <a:avLst/>
          </a:prstGeom>
          <a:solidFill>
            <a:srgbClr val="FF000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52230">
            <a:off x="1337678" y="2564904"/>
            <a:ext cx="1133475" cy="14001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269" y="3264991"/>
            <a:ext cx="1365250" cy="790451"/>
          </a:xfrm>
          <a:prstGeom prst="rect">
            <a:avLst/>
          </a:prstGeom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5" name="Скругленный прямоугольник 4"/>
          <p:cNvSpPr/>
          <p:nvPr/>
        </p:nvSpPr>
        <p:spPr>
          <a:xfrm>
            <a:off x="1479550" y="4264968"/>
            <a:ext cx="363538" cy="418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в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904415" y="4264968"/>
            <a:ext cx="363538" cy="418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и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332831" y="4295098"/>
            <a:ext cx="363538" cy="3984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д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737644" y="4264968"/>
            <a:ext cx="363538" cy="42790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е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146008" y="4264968"/>
            <a:ext cx="363538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554372" y="4264969"/>
            <a:ext cx="363538" cy="4421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к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3962736" y="4264968"/>
            <a:ext cx="363538" cy="42790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371100" y="4251384"/>
            <a:ext cx="363538" cy="45573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р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802642" y="4251384"/>
            <a:ext cx="363538" cy="4559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т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234797" y="4264968"/>
            <a:ext cx="363538" cy="4521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77259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5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3" grpId="0" animBg="1"/>
      <p:bldP spid="24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5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96" y="260648"/>
            <a:ext cx="8010525" cy="6840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2" name="Прямоугольник 1"/>
          <p:cNvSpPr/>
          <p:nvPr/>
        </p:nvSpPr>
        <p:spPr>
          <a:xfrm>
            <a:off x="251521" y="1997839"/>
            <a:ext cx="8325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/>
          </a:p>
          <a:p>
            <a:pPr lvl="0"/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1" y="1720840"/>
            <a:ext cx="8424935" cy="23083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lvl="0"/>
            <a:r>
              <a:rPr lang="ru-RU" u="sng" dirty="0">
                <a:hlinkClick r:id="rId3"/>
              </a:rPr>
              <a:t>http://office.microsoft.com/ru-ru/powerpoint-help/HA010194282.aspx</a:t>
            </a:r>
            <a:endParaRPr lang="ru-RU" dirty="0"/>
          </a:p>
          <a:p>
            <a:pPr lvl="0"/>
            <a:r>
              <a:rPr lang="ru-RU" u="sng" dirty="0">
                <a:hlinkClick r:id="rId4"/>
              </a:rPr>
              <a:t>http://www.alexsoft.ru/office-programs/150-microsoft-powerpoint-2007-nd-2007</a:t>
            </a:r>
            <a:endParaRPr lang="ru-RU" dirty="0"/>
          </a:p>
          <a:p>
            <a:pPr lvl="0"/>
            <a:r>
              <a:rPr lang="ru-RU" u="sng" dirty="0">
                <a:hlinkClick r:id="rId5"/>
              </a:rPr>
              <a:t>http://seninvg07.narod.ru/s_idei.htm</a:t>
            </a:r>
            <a:endParaRPr lang="ru-RU" dirty="0"/>
          </a:p>
          <a:p>
            <a:pPr lvl="0"/>
            <a:r>
              <a:rPr lang="ru-RU" u="sng" dirty="0">
                <a:hlinkClick r:id="rId6"/>
              </a:rPr>
              <a:t>http://www.nachalka.com/node/1387</a:t>
            </a:r>
            <a:endParaRPr lang="ru-RU" dirty="0"/>
          </a:p>
          <a:p>
            <a:pPr lvl="0"/>
            <a:r>
              <a:rPr lang="ru-RU" u="sng" dirty="0">
                <a:hlinkClick r:id="rId7"/>
              </a:rPr>
              <a:t>http://www.nachalka.com/node/1460</a:t>
            </a:r>
            <a:endParaRPr lang="ru-RU" dirty="0"/>
          </a:p>
          <a:p>
            <a:pPr lvl="0"/>
            <a:r>
              <a:rPr lang="ru-RU" u="sng" dirty="0">
                <a:hlinkClick r:id="rId8"/>
              </a:rPr>
              <a:t>http://www.nachalka.com/</a:t>
            </a:r>
            <a:endParaRPr lang="ru-RU" dirty="0"/>
          </a:p>
          <a:p>
            <a:pPr lvl="0"/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Дудко Ольга Валерьяновна, учитель начальных классов </a:t>
            </a:r>
          </a:p>
          <a:p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БОУ «СОШ №31» г. 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Омска - Тренажер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68962" y="6021288"/>
            <a:ext cx="5616624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«Педагогическая планета»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hlinkClick r:id="rId9"/>
              </a:rPr>
              <a:t>http://</a:t>
            </a:r>
            <a:r>
              <a:rPr lang="en-US" dirty="0" smtClean="0">
                <a:solidFill>
                  <a:srgbClr val="FF0000"/>
                </a:solidFill>
                <a:hlinkClick r:id="rId9"/>
              </a:rPr>
              <a:t>planeta.tspu.ru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Улыбающееся лицо 4">
            <a:hlinkClick r:id="rId10" action="ppaction://hlinksldjump"/>
          </p:cNvPr>
          <p:cNvSpPr/>
          <p:nvPr/>
        </p:nvSpPr>
        <p:spPr>
          <a:xfrm>
            <a:off x="8100392" y="6021288"/>
            <a:ext cx="576064" cy="576064"/>
          </a:xfrm>
          <a:prstGeom prst="smileyFace">
            <a:avLst/>
          </a:prstGeom>
          <a:solidFill>
            <a:srgbClr val="FF0000"/>
          </a:solidFill>
          <a:effectLst>
            <a:glow rad="2286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4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31640" y="692696"/>
            <a:ext cx="3273552" cy="639762"/>
          </a:xfrm>
          <a:solidFill>
            <a:srgbClr val="FF0000"/>
          </a:solidFill>
          <a:ln w="34925">
            <a:noFill/>
          </a:ln>
          <a:effectLst>
            <a:glow rad="228600">
              <a:srgbClr val="FFFF00">
                <a:alpha val="40000"/>
              </a:srgb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/>
          <a:lstStyle/>
          <a:p>
            <a:r>
              <a:rPr lang="ru-RU" dirty="0" smtClean="0">
                <a:hlinkClick r:id="rId3"/>
              </a:rPr>
              <a:t>Мой сайт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513" y="1371600"/>
            <a:ext cx="1828800" cy="2743200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/>
          <a:lstStyle/>
          <a:p>
            <a:r>
              <a:rPr lang="ru-RU" dirty="0" smtClean="0"/>
              <a:t>Мой класс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noFill/>
          </a:ln>
          <a:effectLst>
            <a:glow rad="228600">
              <a:srgbClr val="FF0000">
                <a:alpha val="40000"/>
              </a:srgb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/>
          <a:lstStyle/>
          <a:p>
            <a:pPr algn="ctr"/>
            <a:r>
              <a:rPr lang="ru-RU" dirty="0" smtClean="0"/>
              <a:t>Спасибо!!!</a:t>
            </a: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515666"/>
            <a:ext cx="2448271" cy="2455068"/>
          </a:xfr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isometricOffAxis2Lef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3" name="Улыбающееся лицо 2">
            <a:hlinkClick r:id="rId6" action="ppaction://hlinksldjump"/>
          </p:cNvPr>
          <p:cNvSpPr/>
          <p:nvPr/>
        </p:nvSpPr>
        <p:spPr>
          <a:xfrm>
            <a:off x="683568" y="5623715"/>
            <a:ext cx="1152128" cy="1008112"/>
          </a:xfrm>
          <a:prstGeom prst="smileyFace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77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28800"/>
            <a:ext cx="8064896" cy="4176464"/>
          </a:xfr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Прочитайте и разгадайте загадку.</a:t>
            </a:r>
          </a:p>
          <a:p>
            <a:r>
              <a:rPr lang="ru-RU" sz="2400" dirty="0" smtClean="0">
                <a:latin typeface="Monotype Corsiva" pitchFamily="66" charset="0"/>
              </a:rPr>
              <a:t>Если вы испытываете затруднения, можете использовать рисунок-подсказку, для этого нажмите кнопку</a:t>
            </a:r>
          </a:p>
          <a:p>
            <a:r>
              <a:rPr lang="ru-RU" sz="2400" dirty="0" smtClean="0">
                <a:latin typeface="Monotype Corsiva" pitchFamily="66" charset="0"/>
              </a:rPr>
              <a:t>Наберите слово-отгадку на клавиатуре, расположенной</a:t>
            </a:r>
          </a:p>
          <a:p>
            <a:r>
              <a:rPr lang="ru-RU" sz="2400" dirty="0" smtClean="0">
                <a:latin typeface="Monotype Corsiva" pitchFamily="66" charset="0"/>
              </a:rPr>
              <a:t>Внизу экрана. Для этого наведите курсор на выбранную букву и щелкните левой кнопкой мышки.</a:t>
            </a:r>
          </a:p>
          <a:p>
            <a:r>
              <a:rPr lang="ru-RU" sz="2400" dirty="0" smtClean="0">
                <a:latin typeface="Monotype Corsiva" pitchFamily="66" charset="0"/>
              </a:rPr>
              <a:t>Если буква выбрана верно, она займет своё место в слове, если неправильно – «клавиша» начнет мигать.</a:t>
            </a:r>
          </a:p>
          <a:p>
            <a:r>
              <a:rPr lang="ru-RU" sz="2400" dirty="0" smtClean="0">
                <a:latin typeface="Monotype Corsiva" pitchFamily="66" charset="0"/>
              </a:rPr>
              <a:t>Для перехода на следующий слайд используйте кнопку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21102314">
            <a:off x="863680" y="78280"/>
            <a:ext cx="7444136" cy="1040196"/>
          </a:xfrm>
          <a:solidFill>
            <a:srgbClr val="FFC000"/>
          </a:solidFill>
          <a:ln>
            <a:noFill/>
          </a:ln>
          <a:effectLst>
            <a:glow rad="139700">
              <a:srgbClr val="FFFF00">
                <a:alpha val="40000"/>
              </a:srgb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/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Инструкция по работе с тренажером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01981">
            <a:off x="6252896" y="2643027"/>
            <a:ext cx="710753" cy="628079"/>
          </a:xfrm>
          <a:prstGeom prst="rect">
            <a:avLst/>
          </a:prstGeom>
        </p:spPr>
      </p:pic>
      <p:sp>
        <p:nvSpPr>
          <p:cNvPr id="5" name="Улыбающееся лицо 4"/>
          <p:cNvSpPr/>
          <p:nvPr/>
        </p:nvSpPr>
        <p:spPr>
          <a:xfrm>
            <a:off x="7099418" y="5156481"/>
            <a:ext cx="348643" cy="342753"/>
          </a:xfrm>
          <a:prstGeom prst="smileyFace">
            <a:avLst/>
          </a:prstGeom>
          <a:solidFill>
            <a:srgbClr val="FF0000"/>
          </a:solidFill>
          <a:ln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>
            <a:hlinkClick r:id="rId3" action="ppaction://hlinksldjump"/>
          </p:cNvPr>
          <p:cNvSpPr/>
          <p:nvPr/>
        </p:nvSpPr>
        <p:spPr>
          <a:xfrm>
            <a:off x="8100392" y="6093296"/>
            <a:ext cx="564667" cy="504056"/>
          </a:xfrm>
          <a:prstGeom prst="smileyFace">
            <a:avLst/>
          </a:prstGeom>
          <a:solidFill>
            <a:srgbClr val="FF0000"/>
          </a:solidFill>
          <a:ln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62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окумент 4"/>
          <p:cNvSpPr/>
          <p:nvPr/>
        </p:nvSpPr>
        <p:spPr>
          <a:xfrm rot="19917728">
            <a:off x="1202879" y="4119838"/>
            <a:ext cx="2448272" cy="1301437"/>
          </a:xfrm>
          <a:prstGeom prst="flowChartDocument">
            <a:avLst/>
          </a:prstGeom>
          <a:solidFill>
            <a:srgbClr val="E8F2F4"/>
          </a:solidFill>
          <a:ln>
            <a:noFill/>
          </a:ln>
          <a:effectLst>
            <a:glow rad="101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  <a:hlinkClick r:id="rId2" action="ppaction://hlinksldjump"/>
              </a:rPr>
              <a:t>Устройства ввода</a:t>
            </a:r>
            <a:endParaRPr lang="ru-RU" sz="2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6" name="Блок-схема: документ 5"/>
          <p:cNvSpPr/>
          <p:nvPr/>
        </p:nvSpPr>
        <p:spPr>
          <a:xfrm rot="1655216">
            <a:off x="4988947" y="4174119"/>
            <a:ext cx="2520280" cy="1380562"/>
          </a:xfrm>
          <a:prstGeom prst="flowChartDocumen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397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  <a:hlinkClick r:id="rId3" action="ppaction://hlinksldjump"/>
              </a:rPr>
              <a:t>Устройства вывода</a:t>
            </a:r>
            <a:endParaRPr lang="ru-RU" sz="2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188640"/>
            <a:ext cx="5472608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2286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Выберите категорию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58973">
            <a:off x="405848" y="1572775"/>
            <a:ext cx="3281959" cy="14401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9373">
            <a:off x="5012716" y="1482881"/>
            <a:ext cx="3478911" cy="161994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2Left"/>
            <a:lightRig rig="glow" dir="t">
              <a:rot lat="0" lon="0" rev="4800000"/>
            </a:lightRig>
          </a:scene3d>
          <a:sp3d prstMaterial="matte">
            <a:bevelT w="127000" h="63500" prst="artDeco"/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102941"/>
            <a:ext cx="1157480" cy="8186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038" y="3578725"/>
            <a:ext cx="1436540" cy="864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995" y="5246612"/>
            <a:ext cx="857250" cy="82867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517" y="5228896"/>
            <a:ext cx="1005840" cy="86410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49" y="3578725"/>
            <a:ext cx="1558032" cy="685800"/>
          </a:xfrm>
          <a:prstGeom prst="rect">
            <a:avLst/>
          </a:prstGeom>
          <a:scene3d>
            <a:camera prst="isometricOffAxis2Left"/>
            <a:lightRig rig="threePt" dir="t"/>
          </a:scene3d>
          <a:sp3d>
            <a:bevelT prst="angle"/>
          </a:sp3d>
        </p:spPr>
      </p:pic>
      <p:sp>
        <p:nvSpPr>
          <p:cNvPr id="15" name="Улыбающееся лицо 14">
            <a:hlinkClick r:id="rId2" action="ppaction://hlinksldjump"/>
          </p:cNvPr>
          <p:cNvSpPr/>
          <p:nvPr/>
        </p:nvSpPr>
        <p:spPr>
          <a:xfrm>
            <a:off x="8316416" y="6165304"/>
            <a:ext cx="504056" cy="432048"/>
          </a:xfrm>
          <a:prstGeom prst="smileyFace">
            <a:avLst/>
          </a:prstGeom>
          <a:solidFill>
            <a:srgbClr val="FF0000"/>
          </a:solidFill>
          <a:ln>
            <a:solidFill>
              <a:schemeClr val="accent5"/>
            </a:solidFill>
          </a:ln>
          <a:effectLst>
            <a:glow rad="228600">
              <a:srgbClr val="FFFF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17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238125" y="4781550"/>
            <a:ext cx="8658225" cy="170973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01600">
              <a:srgbClr val="FFFF00">
                <a:alpha val="6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28295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519863" y="5429250"/>
            <a:ext cx="414337" cy="414338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17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03675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356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Ш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57913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Щ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722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З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961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Х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63813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К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430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23950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Ц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32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3153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Ъ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35927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080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799138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Л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239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Ж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9597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Э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40138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П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919413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200275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47955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Ы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588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Ф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123950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Я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8430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Ч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563813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С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003675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28295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М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8722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Ю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1595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Б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4356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Ь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716463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5961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Ё</a:t>
            </a:r>
          </a:p>
        </p:txBody>
      </p:sp>
      <p:sp>
        <p:nvSpPr>
          <p:cNvPr id="51" name="Блок-схема: документ 50"/>
          <p:cNvSpPr/>
          <p:nvPr/>
        </p:nvSpPr>
        <p:spPr>
          <a:xfrm>
            <a:off x="1601788" y="357188"/>
            <a:ext cx="5929312" cy="3168650"/>
          </a:xfrm>
          <a:prstGeom prst="flowChartDocument">
            <a:avLst/>
          </a:prstGeom>
          <a:solidFill>
            <a:srgbClr val="FFFFFF"/>
          </a:solidFill>
          <a:ln>
            <a:solidFill>
              <a:srgbClr val="FFFF0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</a:t>
            </a:r>
            <a:r>
              <a:rPr lang="ru-RU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омпьютерное </a:t>
            </a: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устройство ввода, которое служит для набора текстов и управления компьютером с помощью клавиш, находящихся на клавиатуре</a:t>
            </a: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2" name="Улыбающееся лицо 1">
            <a:hlinkClick r:id="rId3" action="ppaction://hlinksldjump"/>
          </p:cNvPr>
          <p:cNvSpPr/>
          <p:nvPr/>
        </p:nvSpPr>
        <p:spPr>
          <a:xfrm>
            <a:off x="8261350" y="5911602"/>
            <a:ext cx="522287" cy="432048"/>
          </a:xfrm>
          <a:prstGeom prst="smileyFace">
            <a:avLst/>
          </a:prstGeom>
          <a:solidFill>
            <a:srgbClr val="FF000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52230">
            <a:off x="1337678" y="2564904"/>
            <a:ext cx="1133475" cy="14001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100" y="2990630"/>
            <a:ext cx="1365250" cy="778896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5" name="Скругленный прямоугольник 4"/>
          <p:cNvSpPr/>
          <p:nvPr/>
        </p:nvSpPr>
        <p:spPr>
          <a:xfrm>
            <a:off x="799717" y="4128904"/>
            <a:ext cx="534847" cy="5203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к</a:t>
            </a: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1409950" y="4128904"/>
            <a:ext cx="504767" cy="5203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л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1995204" y="4128904"/>
            <a:ext cx="524442" cy="5390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563813" y="4128903"/>
            <a:ext cx="482479" cy="52270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в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3118756" y="4128904"/>
            <a:ext cx="499813" cy="5203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и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3697288" y="4115838"/>
            <a:ext cx="512762" cy="5529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4274336" y="4128905"/>
            <a:ext cx="529545" cy="5203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т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4879894" y="4128903"/>
            <a:ext cx="524328" cy="52032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у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446712" y="4115839"/>
            <a:ext cx="559594" cy="5505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р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6051994" y="4115839"/>
            <a:ext cx="521844" cy="5333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3977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 nodeType="clickPar">
                      <p:stCondLst>
                        <p:cond delay="0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 nodeType="clickPar">
                      <p:stCondLst>
                        <p:cond delay="0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 nodeType="clickPar">
                      <p:stCondLst>
                        <p:cond delay="0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 nodeType="clickPar">
                      <p:stCondLst>
                        <p:cond delay="0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50" grpId="0" animBg="1"/>
      <p:bldP spid="5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5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238125" y="4781550"/>
            <a:ext cx="8658225" cy="1709738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28295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519863" y="5429250"/>
            <a:ext cx="414337" cy="414338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17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03675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356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Ш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57913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Щ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722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З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961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Х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63813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К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430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23950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Ц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32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3153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Ъ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35927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080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799138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Л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239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Ж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9597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Э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40138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П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919413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200275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47955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Ы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588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Ф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123950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Я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8430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Ч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563813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С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003675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28295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М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8722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Ю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1595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Б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4356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Ь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716463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5961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Ё</a:t>
            </a:r>
          </a:p>
        </p:txBody>
      </p:sp>
      <p:sp>
        <p:nvSpPr>
          <p:cNvPr id="51" name="Блок-схема: документ 50"/>
          <p:cNvSpPr/>
          <p:nvPr/>
        </p:nvSpPr>
        <p:spPr>
          <a:xfrm>
            <a:off x="1601788" y="357188"/>
            <a:ext cx="5929312" cy="3168650"/>
          </a:xfrm>
          <a:prstGeom prst="flowChartDocument">
            <a:avLst/>
          </a:prstGeom>
          <a:solidFill>
            <a:srgbClr val="FFFFFF"/>
          </a:solidFill>
          <a:ln>
            <a:solidFill>
              <a:srgbClr val="FFFF0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</a:t>
            </a:r>
            <a:r>
              <a:rPr lang="ru-RU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ебольшая </a:t>
            </a: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коробочка с кнопками. В ней — шарик, катающийся по поверхности стола</a:t>
            </a: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2" name="Улыбающееся лицо 1">
            <a:hlinkClick r:id="rId3" action="ppaction://hlinksldjump"/>
          </p:cNvPr>
          <p:cNvSpPr/>
          <p:nvPr/>
        </p:nvSpPr>
        <p:spPr>
          <a:xfrm>
            <a:off x="8261350" y="5911602"/>
            <a:ext cx="522287" cy="432048"/>
          </a:xfrm>
          <a:prstGeom prst="smileyFace">
            <a:avLst/>
          </a:prstGeom>
          <a:solidFill>
            <a:srgbClr val="FF000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52230">
            <a:off x="1337678" y="2564904"/>
            <a:ext cx="1133475" cy="14001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098" y="3038322"/>
            <a:ext cx="1365251" cy="1395565"/>
          </a:xfrm>
          <a:prstGeom prst="rect">
            <a:avLst/>
          </a:prstGeom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13" name="Блок-схема: альтернативный процесс 12"/>
          <p:cNvSpPr/>
          <p:nvPr/>
        </p:nvSpPr>
        <p:spPr>
          <a:xfrm>
            <a:off x="2412198" y="4219475"/>
            <a:ext cx="564366" cy="428823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0" name="Блок-схема: альтернативный процесс 59"/>
          <p:cNvSpPr/>
          <p:nvPr/>
        </p:nvSpPr>
        <p:spPr>
          <a:xfrm>
            <a:off x="3082191" y="4222762"/>
            <a:ext cx="557947" cy="428823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ы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1" name="Блок-схема: альтернативный процесс 60"/>
          <p:cNvSpPr/>
          <p:nvPr/>
        </p:nvSpPr>
        <p:spPr>
          <a:xfrm>
            <a:off x="3735849" y="4219476"/>
            <a:ext cx="548120" cy="428822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ш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2" name="Блок-схема: альтернативный процесс 61"/>
          <p:cNvSpPr/>
          <p:nvPr/>
        </p:nvSpPr>
        <p:spPr>
          <a:xfrm>
            <a:off x="4391682" y="4222762"/>
            <a:ext cx="640035" cy="428823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ь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2844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 nodeType="clickPar">
                      <p:stCondLst>
                        <p:cond delay="0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 nodeType="clickPar">
                      <p:stCondLst>
                        <p:cond delay="0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 nodeType="clickPar">
                      <p:stCondLst>
                        <p:cond delay="0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50" grpId="0" animBg="1"/>
      <p:bldP spid="52" grpId="0" animBg="1"/>
      <p:bldP spid="7" grpId="0" animBg="1"/>
      <p:bldP spid="8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8" grpId="0" animBg="1"/>
      <p:bldP spid="39" grpId="0" animBg="1"/>
      <p:bldP spid="13" grpId="0" animBg="1"/>
      <p:bldP spid="60" grpId="0" animBg="1"/>
      <p:bldP spid="61" grpId="0" animBg="1"/>
      <p:bldP spid="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238125" y="4781550"/>
            <a:ext cx="8658225" cy="170973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635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28295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519863" y="5429250"/>
            <a:ext cx="414337" cy="414338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17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03675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356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Ш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57913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Щ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722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З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961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Х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63813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К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430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23950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Ц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32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3153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Ъ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35927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080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799138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Л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239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Ж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9597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Э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40138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П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919413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200275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47955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Ы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588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Ф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123950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Я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8430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Ч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563813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С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003675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28295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М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8722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Ю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1595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Б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4356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Ь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716463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5961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Ё</a:t>
            </a:r>
          </a:p>
        </p:txBody>
      </p:sp>
      <p:sp>
        <p:nvSpPr>
          <p:cNvPr id="51" name="Блок-схема: документ 50"/>
          <p:cNvSpPr/>
          <p:nvPr/>
        </p:nvSpPr>
        <p:spPr>
          <a:xfrm>
            <a:off x="1601788" y="357188"/>
            <a:ext cx="5929312" cy="3168650"/>
          </a:xfrm>
          <a:prstGeom prst="flowChartDocument">
            <a:avLst/>
          </a:prstGeom>
          <a:solidFill>
            <a:srgbClr val="FFFFFF"/>
          </a:solidFill>
          <a:ln>
            <a:solidFill>
              <a:srgbClr val="FFFF0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Устройство для ввода графической информации в компьютер</a:t>
            </a:r>
            <a:endParaRPr lang="ru-RU" sz="24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" name="Улыбающееся лицо 1">
            <a:hlinkClick r:id="rId3" action="ppaction://hlinksldjump"/>
          </p:cNvPr>
          <p:cNvSpPr/>
          <p:nvPr/>
        </p:nvSpPr>
        <p:spPr>
          <a:xfrm>
            <a:off x="8261350" y="5911602"/>
            <a:ext cx="522287" cy="432048"/>
          </a:xfrm>
          <a:prstGeom prst="smileyFace">
            <a:avLst/>
          </a:prstGeom>
          <a:solidFill>
            <a:srgbClr val="FF000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52230">
            <a:off x="1337678" y="2564904"/>
            <a:ext cx="1133475" cy="14001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092" y="2983322"/>
            <a:ext cx="1395257" cy="1450565"/>
          </a:xfrm>
          <a:prstGeom prst="rect">
            <a:avLst/>
          </a:prstGeom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5" name="Скругленный прямоугольник 4"/>
          <p:cNvSpPr/>
          <p:nvPr/>
        </p:nvSpPr>
        <p:spPr>
          <a:xfrm>
            <a:off x="2628131" y="4224563"/>
            <a:ext cx="498450" cy="41864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с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198838" y="4236239"/>
            <a:ext cx="498450" cy="41864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к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754450" y="4236239"/>
            <a:ext cx="498450" cy="41864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442392" y="4224563"/>
            <a:ext cx="498450" cy="41864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р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4881575" y="4236239"/>
            <a:ext cx="498450" cy="4069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е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4333888" y="4236238"/>
            <a:ext cx="498450" cy="4069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н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44543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52" grpId="0" animBg="1"/>
      <p:bldP spid="7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5" grpId="0" animBg="1"/>
      <p:bldP spid="53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238125" y="4781550"/>
            <a:ext cx="8658225" cy="170973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635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28295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519863" y="5429250"/>
            <a:ext cx="414337" cy="414338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17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03675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356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Ш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57913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Щ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722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З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961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Х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63813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К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430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23950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Ц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32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3153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Ъ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35927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080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799138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Л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239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Ж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9597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Э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40138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П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919413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200275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47955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Ы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588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Ф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123950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Я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8430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Ч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563813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С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003675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28295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М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8722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Ю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1595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Б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4356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Ь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716463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5961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Ё</a:t>
            </a:r>
          </a:p>
        </p:txBody>
      </p:sp>
      <p:sp>
        <p:nvSpPr>
          <p:cNvPr id="51" name="Блок-схема: документ 50"/>
          <p:cNvSpPr/>
          <p:nvPr/>
        </p:nvSpPr>
        <p:spPr>
          <a:xfrm>
            <a:off x="1601788" y="357188"/>
            <a:ext cx="5929312" cy="3168650"/>
          </a:xfrm>
          <a:prstGeom prst="flowChartDocument">
            <a:avLst/>
          </a:prstGeom>
          <a:solidFill>
            <a:srgbClr val="FFFFFF"/>
          </a:solidFill>
          <a:ln>
            <a:solidFill>
              <a:srgbClr val="FFFF0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Устройство </a:t>
            </a: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управления в компьютерных играх.</a:t>
            </a:r>
          </a:p>
        </p:txBody>
      </p:sp>
      <p:sp>
        <p:nvSpPr>
          <p:cNvPr id="2" name="Улыбающееся лицо 1">
            <a:hlinkClick r:id="rId3" action="ppaction://hlinksldjump"/>
          </p:cNvPr>
          <p:cNvSpPr/>
          <p:nvPr/>
        </p:nvSpPr>
        <p:spPr>
          <a:xfrm>
            <a:off x="8261350" y="5911602"/>
            <a:ext cx="522287" cy="432048"/>
          </a:xfrm>
          <a:prstGeom prst="smileyFace">
            <a:avLst/>
          </a:prstGeom>
          <a:solidFill>
            <a:srgbClr val="FF000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52230">
            <a:off x="1337678" y="2564904"/>
            <a:ext cx="1133475" cy="14001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484" y="2924944"/>
            <a:ext cx="1337865" cy="1508943"/>
          </a:xfrm>
          <a:prstGeom prst="rect">
            <a:avLst/>
          </a:prstGeom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41" name="Скругленный прямоугольник 40"/>
          <p:cNvSpPr/>
          <p:nvPr/>
        </p:nvSpPr>
        <p:spPr>
          <a:xfrm>
            <a:off x="2406650" y="4221088"/>
            <a:ext cx="512763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д</a:t>
            </a:r>
            <a:endParaRPr lang="ru-RU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2951616" y="4217863"/>
            <a:ext cx="512763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ж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3496582" y="4214638"/>
            <a:ext cx="512763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4041548" y="4211413"/>
            <a:ext cx="512763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й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4586514" y="4208188"/>
            <a:ext cx="512763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с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5131480" y="4204963"/>
            <a:ext cx="512763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т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5676446" y="4201738"/>
            <a:ext cx="512763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и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6221412" y="4198513"/>
            <a:ext cx="512763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к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34637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0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8" grpId="0" animBg="1"/>
      <p:bldP spid="19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41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238125" y="4781550"/>
            <a:ext cx="8658225" cy="170973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01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28295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519863" y="5429250"/>
            <a:ext cx="414337" cy="414338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17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03675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356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Ш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57913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Щ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722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З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961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Х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63813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К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430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23950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Ц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32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3153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Ъ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35927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080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799138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Л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239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Ж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9597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Э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40138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П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919413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200275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47955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Ы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588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Ф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123950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Я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8430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Ч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563813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С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003675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28295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М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8722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Ю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1595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Б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4356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Ь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716463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5961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Ё</a:t>
            </a:r>
          </a:p>
        </p:txBody>
      </p:sp>
      <p:sp>
        <p:nvSpPr>
          <p:cNvPr id="51" name="Блок-схема: документ 50"/>
          <p:cNvSpPr/>
          <p:nvPr/>
        </p:nvSpPr>
        <p:spPr>
          <a:xfrm>
            <a:off x="1601788" y="357188"/>
            <a:ext cx="5929312" cy="3168650"/>
          </a:xfrm>
          <a:prstGeom prst="flowChartDocument">
            <a:avLst/>
          </a:prstGeom>
          <a:solidFill>
            <a:srgbClr val="FFFFFF"/>
          </a:solidFill>
          <a:ln>
            <a:solidFill>
              <a:srgbClr val="FFFF0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</a:t>
            </a:r>
            <a:r>
              <a:rPr lang="ru-RU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стройство </a:t>
            </a: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для ввода рисунков от руки непосредственно в компьютер.</a:t>
            </a:r>
          </a:p>
        </p:txBody>
      </p:sp>
      <p:sp>
        <p:nvSpPr>
          <p:cNvPr id="2" name="Улыбающееся лицо 1">
            <a:hlinkClick r:id="rId3" action="ppaction://hlinksldjump"/>
          </p:cNvPr>
          <p:cNvSpPr/>
          <p:nvPr/>
        </p:nvSpPr>
        <p:spPr>
          <a:xfrm>
            <a:off x="8261350" y="5911602"/>
            <a:ext cx="522287" cy="432048"/>
          </a:xfrm>
          <a:prstGeom prst="smileyFace">
            <a:avLst/>
          </a:prstGeom>
          <a:solidFill>
            <a:srgbClr val="FF000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52230">
            <a:off x="1337678" y="2564904"/>
            <a:ext cx="1133475" cy="14001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100" y="2924943"/>
            <a:ext cx="1365250" cy="1510531"/>
          </a:xfrm>
          <a:prstGeom prst="rect">
            <a:avLst/>
          </a:prstGeom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5" name="Скругленный прямоугольник 4"/>
          <p:cNvSpPr/>
          <p:nvPr/>
        </p:nvSpPr>
        <p:spPr>
          <a:xfrm>
            <a:off x="2200275" y="4293096"/>
            <a:ext cx="363538" cy="3600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п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2662238" y="4293096"/>
            <a:ext cx="363538" cy="3600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л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124201" y="4293096"/>
            <a:ext cx="363538" cy="3600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3515519" y="4297972"/>
            <a:ext cx="363538" cy="3715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н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920332" y="4325351"/>
            <a:ext cx="355600" cy="3600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ш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359275" y="4308568"/>
            <a:ext cx="363538" cy="3600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е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783025" y="4309477"/>
            <a:ext cx="363538" cy="3600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т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70288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52" grpId="0" animBg="1"/>
      <p:bldP spid="7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5" grpId="0" animBg="1"/>
      <p:bldP spid="60" grpId="0" animBg="1"/>
      <p:bldP spid="61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238125" y="4781550"/>
            <a:ext cx="8658225" cy="170973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016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28295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519863" y="5429250"/>
            <a:ext cx="414337" cy="414338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17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03675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Bookman Old Style" pitchFamily="18" charset="0"/>
              </a:rPr>
              <a:t>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35600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Ш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57913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Щ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722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З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961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Х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63813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К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43088" y="4929188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23950" y="4929188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Ц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32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315325" y="4929188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Ъ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35927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080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799138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Л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23900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Ж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9597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Э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40138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П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919413" y="5429250"/>
            <a:ext cx="414337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200275" y="5429250"/>
            <a:ext cx="412750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479550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Ы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58825" y="5429250"/>
            <a:ext cx="414338" cy="4127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Ф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123950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Я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8430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Ч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563813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С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003675" y="5929313"/>
            <a:ext cx="412750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28295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М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8722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Ю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1595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Б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435600" y="5929313"/>
            <a:ext cx="414338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Ь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716463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596188" y="5929313"/>
            <a:ext cx="414337" cy="41433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Bookman Old Style" pitchFamily="18" charset="0"/>
              </a:rPr>
              <a:t>Ё</a:t>
            </a:r>
          </a:p>
        </p:txBody>
      </p:sp>
      <p:sp>
        <p:nvSpPr>
          <p:cNvPr id="51" name="Блок-схема: документ 50"/>
          <p:cNvSpPr/>
          <p:nvPr/>
        </p:nvSpPr>
        <p:spPr>
          <a:xfrm>
            <a:off x="1601788" y="357188"/>
            <a:ext cx="5929312" cy="3168650"/>
          </a:xfrm>
          <a:prstGeom prst="flowChartDocument">
            <a:avLst/>
          </a:prstGeom>
          <a:solidFill>
            <a:srgbClr val="FFFFFF"/>
          </a:solidFill>
          <a:ln>
            <a:solidFill>
              <a:srgbClr val="FFFF0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Устройства </a:t>
            </a: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ввода звуковой </a:t>
            </a:r>
            <a:r>
              <a:rPr lang="ru-RU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информации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Улыбающееся лицо 1">
            <a:hlinkClick r:id="rId3" action="ppaction://hlinksldjump"/>
          </p:cNvPr>
          <p:cNvSpPr/>
          <p:nvPr/>
        </p:nvSpPr>
        <p:spPr>
          <a:xfrm>
            <a:off x="8261350" y="5911602"/>
            <a:ext cx="522287" cy="432048"/>
          </a:xfrm>
          <a:prstGeom prst="smileyFace">
            <a:avLst/>
          </a:prstGeom>
          <a:solidFill>
            <a:srgbClr val="FF000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52230">
            <a:off x="1337678" y="2564904"/>
            <a:ext cx="1133475" cy="14001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212" y="2954338"/>
            <a:ext cx="1364137" cy="1496274"/>
          </a:xfrm>
          <a:prstGeom prst="rect">
            <a:avLst/>
          </a:prstGeom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5" name="Скругленный прямоугольник 4"/>
          <p:cNvSpPr/>
          <p:nvPr/>
        </p:nvSpPr>
        <p:spPr>
          <a:xfrm>
            <a:off x="1601788" y="4261588"/>
            <a:ext cx="448468" cy="4192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м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2115345" y="4261588"/>
            <a:ext cx="448468" cy="405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и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628902" y="4248088"/>
            <a:ext cx="448468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к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3142459" y="4261588"/>
            <a:ext cx="448468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р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656016" y="4261588"/>
            <a:ext cx="448468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169573" y="4248088"/>
            <a:ext cx="448468" cy="4327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ф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696166" y="4256900"/>
            <a:ext cx="448468" cy="4367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234499" y="4261588"/>
            <a:ext cx="448468" cy="4192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н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21384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0" grpId="0" animBg="1"/>
      <p:bldP spid="52" grpId="0" animBg="1"/>
      <p:bldP spid="7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5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1390</TotalTime>
  <Words>769</Words>
  <Application>Microsoft Office PowerPoint</Application>
  <PresentationFormat>Экран (4:3)</PresentationFormat>
  <Paragraphs>531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Базовая</vt:lpstr>
      <vt:lpstr>Гаджимурадова Жанна Магомедовна учитель информатики МБОУ «СОШ №11» г. Чебоксары</vt:lpstr>
      <vt:lpstr>Инструкция по работе с тренажером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всероссийского сетевого педагогического Проекта  «Авторская интерактивная презентация»</dc:title>
  <dc:creator>1</dc:creator>
  <cp:lastModifiedBy>1</cp:lastModifiedBy>
  <cp:revision>115</cp:revision>
  <cp:lastPrinted>2013-03-10T08:09:20Z</cp:lastPrinted>
  <dcterms:created xsi:type="dcterms:W3CDTF">2013-03-08T12:52:47Z</dcterms:created>
  <dcterms:modified xsi:type="dcterms:W3CDTF">2013-03-11T21:18:11Z</dcterms:modified>
</cp:coreProperties>
</file>