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59" r:id="rId5"/>
    <p:sldId id="260" r:id="rId6"/>
    <p:sldId id="263"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0B92D-12E7-4E92-BFA4-B1F85E64844A}" type="datetimeFigureOut">
              <a:rPr lang="ru-RU" smtClean="0"/>
              <a:t>22.10.2013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B9960D-8A63-408F-9E45-730B26EED043}" type="slidenum">
              <a:rPr lang="ru-RU" smtClean="0"/>
              <a:t>‹#›</a:t>
            </a:fld>
            <a:endParaRPr lang="ru-RU"/>
          </a:p>
        </p:txBody>
      </p:sp>
    </p:spTree>
    <p:extLst>
      <p:ext uri="{BB962C8B-B14F-4D97-AF65-F5344CB8AC3E}">
        <p14:creationId xmlns:p14="http://schemas.microsoft.com/office/powerpoint/2010/main" val="2212800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EB9960D-8A63-408F-9E45-730B26EED043}" type="slidenum">
              <a:rPr lang="ru-RU" smtClean="0"/>
              <a:t>9</a:t>
            </a:fld>
            <a:endParaRPr lang="ru-RU"/>
          </a:p>
        </p:txBody>
      </p:sp>
    </p:spTree>
    <p:extLst>
      <p:ext uri="{BB962C8B-B14F-4D97-AF65-F5344CB8AC3E}">
        <p14:creationId xmlns:p14="http://schemas.microsoft.com/office/powerpoint/2010/main" val="4257137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F27C54A-9CFF-431C-9F03-440F834E2475}" type="datetimeFigureOut">
              <a:rPr lang="ru-RU" smtClean="0"/>
              <a:t>22.10.2013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6657C-C539-408F-8ACE-8504F7C198DC}"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F27C54A-9CFF-431C-9F03-440F834E2475}" type="datetimeFigureOut">
              <a:rPr lang="ru-RU" smtClean="0"/>
              <a:t>22.10.2013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6657C-C539-408F-8ACE-8504F7C198D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F27C54A-9CFF-431C-9F03-440F834E2475}" type="datetimeFigureOut">
              <a:rPr lang="ru-RU" smtClean="0"/>
              <a:t>22.10.2013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6657C-C539-408F-8ACE-8504F7C198D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27C54A-9CFF-431C-9F03-440F834E2475}" type="datetimeFigureOut">
              <a:rPr lang="ru-RU" smtClean="0"/>
              <a:t>22.10.2013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6657C-C539-408F-8ACE-8504F7C198D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27C54A-9CFF-431C-9F03-440F834E2475}" type="datetimeFigureOut">
              <a:rPr lang="ru-RU" smtClean="0"/>
              <a:t>22.10.2013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D6657C-C539-408F-8ACE-8504F7C198D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F27C54A-9CFF-431C-9F03-440F834E2475}" type="datetimeFigureOut">
              <a:rPr lang="ru-RU" smtClean="0"/>
              <a:t>22.10.2013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D6657C-C539-408F-8ACE-8504F7C198D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F27C54A-9CFF-431C-9F03-440F834E2475}" type="datetimeFigureOut">
              <a:rPr lang="ru-RU" smtClean="0"/>
              <a:t>22.10.2013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D6657C-C539-408F-8ACE-8504F7C198DC}"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F27C54A-9CFF-431C-9F03-440F834E2475}" type="datetimeFigureOut">
              <a:rPr lang="ru-RU" smtClean="0"/>
              <a:t>22.10.2013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D6657C-C539-408F-8ACE-8504F7C198D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7C54A-9CFF-431C-9F03-440F834E2475}" type="datetimeFigureOut">
              <a:rPr lang="ru-RU" smtClean="0"/>
              <a:t>22.10.2013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D6657C-C539-408F-8ACE-8504F7C198D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27C54A-9CFF-431C-9F03-440F834E2475}" type="datetimeFigureOut">
              <a:rPr lang="ru-RU" smtClean="0"/>
              <a:t>22.10.2013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D6657C-C539-408F-8ACE-8504F7C198D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27C54A-9CFF-431C-9F03-440F834E2475}" type="datetimeFigureOut">
              <a:rPr lang="ru-RU" smtClean="0"/>
              <a:t>22.10.2013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D6657C-C539-408F-8ACE-8504F7C198DC}"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F27C54A-9CFF-431C-9F03-440F834E2475}" type="datetimeFigureOut">
              <a:rPr lang="ru-RU" smtClean="0"/>
              <a:t>22.10.2013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D6657C-C539-408F-8ACE-8504F7C198D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o-prirode.com/photo/30-0-1480-3"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771299" y="5144911"/>
            <a:ext cx="5637010" cy="882119"/>
          </a:xfrm>
        </p:spPr>
        <p:txBody>
          <a:bodyPr/>
          <a:lstStyle/>
          <a:p>
            <a:r>
              <a:rPr lang="ru-RU" dirty="0" err="1" smtClean="0">
                <a:solidFill>
                  <a:srgbClr val="FF0000"/>
                </a:solidFill>
              </a:rPr>
              <a:t>Дернова</a:t>
            </a:r>
            <a:r>
              <a:rPr lang="ru-RU" dirty="0" smtClean="0">
                <a:solidFill>
                  <a:srgbClr val="FF0000"/>
                </a:solidFill>
              </a:rPr>
              <a:t> Полина «4 А»</a:t>
            </a:r>
            <a:endParaRPr lang="ru-RU" dirty="0">
              <a:solidFill>
                <a:srgbClr val="FF0000"/>
              </a:solidFill>
            </a:endParaRPr>
          </a:p>
        </p:txBody>
      </p:sp>
      <p:sp>
        <p:nvSpPr>
          <p:cNvPr id="2" name="Заголовок 1"/>
          <p:cNvSpPr>
            <a:spLocks noGrp="1"/>
          </p:cNvSpPr>
          <p:nvPr>
            <p:ph type="ctrTitle"/>
          </p:nvPr>
        </p:nvSpPr>
        <p:spPr>
          <a:xfrm>
            <a:off x="1153557" y="2352512"/>
            <a:ext cx="7175351" cy="1793167"/>
          </a:xfrm>
        </p:spPr>
        <p:txBody>
          <a:bodyPr/>
          <a:lstStyle/>
          <a:p>
            <a:pPr marL="182880" indent="0">
              <a:buNone/>
            </a:pPr>
            <a:r>
              <a:rPr lang="ru-RU" dirty="0" smtClean="0">
                <a:solidFill>
                  <a:srgbClr val="FF0000"/>
                </a:solidFill>
              </a:rPr>
              <a:t>Красная книга России</a:t>
            </a:r>
            <a:endParaRPr lang="ru-RU" dirty="0">
              <a:solidFill>
                <a:srgbClr val="FF0000"/>
              </a:solidFill>
            </a:endParaRPr>
          </a:p>
        </p:txBody>
      </p:sp>
      <p:pic>
        <p:nvPicPr>
          <p:cNvPr id="1026" name="Picture 2" descr="Красная книга – книга, куда занесены растения и животные, нуждающиес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3428999"/>
            <a:ext cx="2016224" cy="281678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2592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1489" y="1700808"/>
            <a:ext cx="6512511" cy="1143000"/>
          </a:xfrm>
        </p:spPr>
        <p:txBody>
          <a:bodyPr/>
          <a:lstStyle/>
          <a:p>
            <a:pPr marL="0" indent="0">
              <a:buNone/>
            </a:pPr>
            <a:r>
              <a:rPr lang="ru-RU" dirty="0" smtClean="0">
                <a:solidFill>
                  <a:srgbClr val="FF0000"/>
                </a:solidFill>
              </a:rPr>
              <a:t>Снежный барс</a:t>
            </a:r>
            <a:endParaRPr lang="ru-RU" dirty="0">
              <a:solidFill>
                <a:srgbClr val="FF0000"/>
              </a:solidFill>
            </a:endParaRPr>
          </a:p>
        </p:txBody>
      </p:sp>
      <p:sp>
        <p:nvSpPr>
          <p:cNvPr id="3" name="Объект 2"/>
          <p:cNvSpPr>
            <a:spLocks noGrp="1"/>
          </p:cNvSpPr>
          <p:nvPr>
            <p:ph sz="quarter" idx="13"/>
          </p:nvPr>
        </p:nvSpPr>
        <p:spPr>
          <a:xfrm>
            <a:off x="395536" y="260648"/>
            <a:ext cx="4166175" cy="4209649"/>
          </a:xfrm>
        </p:spPr>
        <p:txBody>
          <a:bodyPr>
            <a:normAutofit fontScale="77500" lnSpcReduction="20000"/>
          </a:bodyPr>
          <a:lstStyle/>
          <a:p>
            <a:r>
              <a:rPr lang="ru-RU" dirty="0">
                <a:solidFill>
                  <a:srgbClr val="FF0000"/>
                </a:solidFill>
              </a:rPr>
              <a:t/>
            </a:r>
            <a:br>
              <a:rPr lang="ru-RU" dirty="0">
                <a:solidFill>
                  <a:srgbClr val="FF0000"/>
                </a:solidFill>
              </a:rPr>
            </a:br>
            <a:r>
              <a:rPr lang="ru-RU" dirty="0">
                <a:solidFill>
                  <a:srgbClr val="FF0000"/>
                </a:solidFill>
              </a:rPr>
              <a:t>     Относительно крупная кошка. По общему виду напоминает леопарда, но меньше его, более приземист, с длинным хвостом и отличается очень длинной шерстью с неясным рисунком в виде крупных тёмных пятен и розеток. Туловище сильно вытянутое и приземистое, слегка приподнятое в области крестца. Длина тела с головой 103—130 см, длина самого хвоста 90—105 см. Высота в плечах около 60 см. Самцы несколько крупнее самок. Масса тела самцов достигает 45—55 кг, самок — 22—40 кг. Длина задней стопы 22—26 см.</a:t>
            </a:r>
          </a:p>
        </p:txBody>
      </p:sp>
      <p:sp>
        <p:nvSpPr>
          <p:cNvPr id="4" name="Объект 3"/>
          <p:cNvSpPr>
            <a:spLocks noGrp="1"/>
          </p:cNvSpPr>
          <p:nvPr>
            <p:ph sz="quarter" idx="14"/>
          </p:nvPr>
        </p:nvSpPr>
        <p:spPr>
          <a:xfrm>
            <a:off x="5148064" y="3501008"/>
            <a:ext cx="3527248" cy="3096344"/>
          </a:xfrm>
        </p:spPr>
        <p:txBody>
          <a:bodyPr>
            <a:normAutofit fontScale="77500" lnSpcReduction="20000"/>
          </a:bodyPr>
          <a:lstStyle/>
          <a:p>
            <a:r>
              <a:rPr lang="ru-RU" dirty="0">
                <a:solidFill>
                  <a:srgbClr val="FF0000"/>
                </a:solidFill>
              </a:rPr>
              <a:t>Общий цвет основного фона зимнего меха очень светлый, сероватый, почти белый, с дымчатым налётом, более заметным по спине и по верху боков, при этом может быть развит лёгкий светлый желтоватый оттенок. Такая окраска прекрасно маскирует зверя в естественной среде его обитания — среди тёмных скал, камней, белого снега и льда. </a:t>
            </a:r>
          </a:p>
        </p:txBody>
      </p:sp>
    </p:spTree>
    <p:extLst>
      <p:ext uri="{BB962C8B-B14F-4D97-AF65-F5344CB8AC3E}">
        <p14:creationId xmlns:p14="http://schemas.microsoft.com/office/powerpoint/2010/main" val="5439428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endParaRPr lang="ru-RU"/>
          </a:p>
        </p:txBody>
      </p:sp>
      <p:pic>
        <p:nvPicPr>
          <p:cNvPr id="4099" name="Picture 3" descr="http://galt-auto.ru/_ph/593/2/800891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620688"/>
            <a:ext cx="6001891" cy="41964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745254" y="5301208"/>
            <a:ext cx="5816016" cy="923330"/>
          </a:xfrm>
          <a:prstGeom prst="rect">
            <a:avLst/>
          </a:prstGeom>
          <a:noFill/>
        </p:spPr>
        <p:txBody>
          <a:bodyPr wrap="none" lIns="91440" tIns="45720" rIns="91440" bIns="45720">
            <a:spAutoFit/>
          </a:bodyPr>
          <a:lstStyle/>
          <a:p>
            <a:pPr algn="ctr"/>
            <a:r>
              <a:rPr lang="ru-RU"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Снежный барс</a:t>
            </a:r>
            <a:endParaRPr lang="ru-RU" sz="54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Tree>
    <p:extLst>
      <p:ext uri="{BB962C8B-B14F-4D97-AF65-F5344CB8AC3E}">
        <p14:creationId xmlns:p14="http://schemas.microsoft.com/office/powerpoint/2010/main" val="42308221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4797152"/>
            <a:ext cx="6512511" cy="1143000"/>
          </a:xfrm>
        </p:spPr>
        <p:txBody>
          <a:bodyPr/>
          <a:lstStyle/>
          <a:p>
            <a:pPr marL="0" indent="0">
              <a:buNone/>
            </a:pPr>
            <a:r>
              <a:rPr lang="ru-RU" dirty="0" smtClean="0">
                <a:solidFill>
                  <a:srgbClr val="FF0000"/>
                </a:solidFill>
              </a:rPr>
              <a:t>Сахалинская кабарга</a:t>
            </a:r>
            <a:endParaRPr lang="ru-RU" dirty="0">
              <a:solidFill>
                <a:srgbClr val="FF0000"/>
              </a:solidFill>
            </a:endParaRPr>
          </a:p>
        </p:txBody>
      </p:sp>
      <p:sp>
        <p:nvSpPr>
          <p:cNvPr id="3" name="Объект 2"/>
          <p:cNvSpPr>
            <a:spLocks noGrp="1"/>
          </p:cNvSpPr>
          <p:nvPr>
            <p:ph sz="quarter" idx="13"/>
          </p:nvPr>
        </p:nvSpPr>
        <p:spPr/>
        <p:txBody>
          <a:bodyPr>
            <a:normAutofit fontScale="77500" lnSpcReduction="20000"/>
          </a:bodyPr>
          <a:lstStyle/>
          <a:p>
            <a:pPr marL="45720" indent="0">
              <a:buNone/>
            </a:pPr>
            <a:r>
              <a:rPr lang="ru-RU" dirty="0">
                <a:solidFill>
                  <a:srgbClr val="FF0000"/>
                </a:solidFill>
              </a:rPr>
              <a:t>К сожалению, этот вид животного на сегодняшний день мало изучен и численность сокращается с каждым днем, поэтому информации о нем довольно мало. Обитают они в районе от Восточных Гималаев и Тибета до Восточной Сибири, Кореи и Сахалина, размещаясь на крутых склонах гор, поросших хвойным лесом</a:t>
            </a:r>
            <a:r>
              <a:rPr lang="ru-RU" dirty="0" smtClean="0">
                <a:solidFill>
                  <a:srgbClr val="FF0000"/>
                </a:solidFill>
              </a:rPr>
              <a:t>.</a:t>
            </a:r>
            <a:r>
              <a:rPr lang="ru-RU" dirty="0">
                <a:solidFill>
                  <a:srgbClr val="FF0000"/>
                </a:solidFill>
              </a:rPr>
              <a:t> </a:t>
            </a:r>
          </a:p>
          <a:p>
            <a:endParaRPr lang="ru-RU" dirty="0">
              <a:solidFill>
                <a:srgbClr val="FF0000"/>
              </a:solidFill>
            </a:endParaRPr>
          </a:p>
        </p:txBody>
      </p:sp>
      <p:sp>
        <p:nvSpPr>
          <p:cNvPr id="4" name="Объект 3"/>
          <p:cNvSpPr>
            <a:spLocks noGrp="1"/>
          </p:cNvSpPr>
          <p:nvPr>
            <p:ph sz="quarter" idx="14"/>
          </p:nvPr>
        </p:nvSpPr>
        <p:spPr>
          <a:xfrm>
            <a:off x="4427984" y="731520"/>
            <a:ext cx="3563872" cy="3777600"/>
          </a:xfrm>
        </p:spPr>
        <p:txBody>
          <a:bodyPr>
            <a:normAutofit fontScale="77500" lnSpcReduction="20000"/>
          </a:bodyPr>
          <a:lstStyle/>
          <a:p>
            <a:pPr marL="45720" indent="0">
              <a:buNone/>
            </a:pPr>
            <a:r>
              <a:rPr lang="ru-RU" dirty="0">
                <a:solidFill>
                  <a:srgbClr val="FF0000"/>
                </a:solidFill>
              </a:rPr>
              <a:t>Живут Кабарги поодиночке, никогда не собираются в стаи, предпочитают темные горные хребты. На первый взгляд может показаться, что это милые хрупкие животные, но если подойти поближе, то можно отчетливо рассмотреть два торчащих клыка внушительных размеров. Питание кабарги необычно – в ее рационе преобладают эпифитные и наземные лишайники</a:t>
            </a:r>
            <a:r>
              <a:rPr lang="ru-RU" dirty="0" smtClean="0">
                <a:solidFill>
                  <a:srgbClr val="FF0000"/>
                </a:solidFill>
              </a:rPr>
              <a:t>.</a:t>
            </a:r>
            <a:r>
              <a:rPr lang="ru-RU" dirty="0">
                <a:solidFill>
                  <a:srgbClr val="FF0000"/>
                </a:solidFill>
              </a:rPr>
              <a:t> </a:t>
            </a:r>
          </a:p>
          <a:p>
            <a:endParaRPr lang="ru-RU" dirty="0"/>
          </a:p>
        </p:txBody>
      </p:sp>
    </p:spTree>
    <p:extLst>
      <p:ext uri="{BB962C8B-B14F-4D97-AF65-F5344CB8AC3E}">
        <p14:creationId xmlns:p14="http://schemas.microsoft.com/office/powerpoint/2010/main" val="10831590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437112"/>
            <a:ext cx="6883167" cy="1649120"/>
          </a:xfrm>
        </p:spPr>
        <p:txBody>
          <a:bodyPr/>
          <a:lstStyle/>
          <a:p>
            <a:pPr marL="0" indent="0">
              <a:buNone/>
            </a:pPr>
            <a:r>
              <a:rPr lang="ru-RU" dirty="0" smtClean="0">
                <a:solidFill>
                  <a:srgbClr val="FF0000"/>
                </a:solidFill>
              </a:rPr>
              <a:t>Сахалинская кабарга</a:t>
            </a:r>
            <a:endParaRPr lang="ru-RU" dirty="0">
              <a:solidFill>
                <a:srgbClr val="FF0000"/>
              </a:solidFill>
            </a:endParaRPr>
          </a:p>
        </p:txBody>
      </p:sp>
      <p:pic>
        <p:nvPicPr>
          <p:cNvPr id="5122" name="Picture 2" descr="http://www.phunters.com/upload/blogs/2324/734ea055f64e20a396bcf1660a10c6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222" y="294184"/>
            <a:ext cx="5088565"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3090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992888" cy="1143000"/>
          </a:xfrm>
        </p:spPr>
        <p:txBody>
          <a:bodyPr/>
          <a:lstStyle/>
          <a:p>
            <a:pPr marL="0" indent="0">
              <a:buNone/>
            </a:pPr>
            <a:r>
              <a:rPr lang="ru-RU" dirty="0" smtClean="0">
                <a:solidFill>
                  <a:srgbClr val="FF0000"/>
                </a:solidFill>
              </a:rPr>
              <a:t>Спасибо за внимание !!!</a:t>
            </a:r>
            <a:endParaRPr lang="ru-RU" dirty="0">
              <a:solidFill>
                <a:srgbClr val="FF0000"/>
              </a:solidFill>
            </a:endParaRPr>
          </a:p>
        </p:txBody>
      </p:sp>
      <p:sp>
        <p:nvSpPr>
          <p:cNvPr id="3" name="Объект 2"/>
          <p:cNvSpPr>
            <a:spLocks noGrp="1"/>
          </p:cNvSpPr>
          <p:nvPr>
            <p:ph sz="quarter" idx="13"/>
          </p:nvPr>
        </p:nvSpPr>
        <p:spPr>
          <a:xfrm>
            <a:off x="1331640" y="2060848"/>
            <a:ext cx="3346704" cy="3474720"/>
          </a:xfrm>
        </p:spPr>
        <p:txBody>
          <a:bodyPr/>
          <a:lstStyle/>
          <a:p>
            <a:endParaRPr lang="ru-RU" dirty="0"/>
          </a:p>
        </p:txBody>
      </p:sp>
      <p:sp>
        <p:nvSpPr>
          <p:cNvPr id="4" name="Объект 3"/>
          <p:cNvSpPr>
            <a:spLocks noGrp="1"/>
          </p:cNvSpPr>
          <p:nvPr>
            <p:ph sz="quarter" idx="14"/>
          </p:nvPr>
        </p:nvSpPr>
        <p:spPr>
          <a:xfrm>
            <a:off x="5148064" y="2276872"/>
            <a:ext cx="3346704" cy="3474720"/>
          </a:xfrm>
        </p:spPr>
        <p:txBody>
          <a:bodyPr/>
          <a:lstStyle/>
          <a:p>
            <a:endParaRPr lang="ru-RU"/>
          </a:p>
        </p:txBody>
      </p:sp>
      <p:pic>
        <p:nvPicPr>
          <p:cNvPr id="6146" name="Picture 2" descr="http://www.o-prirode.com/_ph/30/2/69651188.jpg">
            <a:hlinkClick r:id="rId2" tooltip="скачать фото Белый тигр на фоне неба на рабочий стол"/>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7036020"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7593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buNone/>
            </a:pPr>
            <a:r>
              <a:rPr lang="ru-RU" dirty="0" smtClean="0">
                <a:solidFill>
                  <a:srgbClr val="FF0000"/>
                </a:solidFill>
              </a:rPr>
              <a:t>Кобылка голубокрылая</a:t>
            </a:r>
            <a:endParaRPr lang="ru-RU" dirty="0">
              <a:solidFill>
                <a:srgbClr val="FF0000"/>
              </a:solidFill>
            </a:endParaRPr>
          </a:p>
        </p:txBody>
      </p:sp>
      <p:sp>
        <p:nvSpPr>
          <p:cNvPr id="3" name="Объект 2"/>
          <p:cNvSpPr>
            <a:spLocks noGrp="1"/>
          </p:cNvSpPr>
          <p:nvPr>
            <p:ph sz="quarter" idx="13"/>
          </p:nvPr>
        </p:nvSpPr>
        <p:spPr>
          <a:xfrm>
            <a:off x="323528" y="404664"/>
            <a:ext cx="6984776" cy="4176464"/>
          </a:xfrm>
        </p:spPr>
        <p:txBody>
          <a:bodyPr>
            <a:normAutofit fontScale="92500" lnSpcReduction="20000"/>
          </a:bodyPr>
          <a:lstStyle/>
          <a:p>
            <a:r>
              <a:rPr lang="ru-RU" dirty="0">
                <a:solidFill>
                  <a:srgbClr val="FF0000"/>
                </a:solidFill>
              </a:rPr>
              <a:t>Краткое описание внешнего вида: </a:t>
            </a:r>
            <a:r>
              <a:rPr lang="ru-RU" dirty="0" err="1">
                <a:solidFill>
                  <a:srgbClr val="FF0000"/>
                </a:solidFill>
              </a:rPr>
              <a:t>Буровато</a:t>
            </a:r>
            <a:r>
              <a:rPr lang="ru-RU" dirty="0">
                <a:solidFill>
                  <a:srgbClr val="FF0000"/>
                </a:solidFill>
              </a:rPr>
              <a:t>-серая, с коренастым телом кобылка. Длина тела самца 15-21 мм, самки 22-28 мм. Надкрылья с расплывчатыми темными перевязями. Крылья у основания ярко-голубые, с бесцветной вершиной и характерным черным рисунком - полосой вдоль наружного края крыла с отходящим из ее верхней части радиальным лучом. Задние голени голубоватые, покрыты шипами, основания шипов более светлые. Личинки могут имитировать окраску почвы, на которой они выросли, приобретая черный, красноватый или серый оттенок. </a:t>
            </a:r>
            <a:br>
              <a:rPr lang="ru-RU" dirty="0">
                <a:solidFill>
                  <a:srgbClr val="FF0000"/>
                </a:solidFill>
              </a:rPr>
            </a:br>
            <a:r>
              <a:rPr lang="ru-RU" dirty="0">
                <a:solidFill>
                  <a:srgbClr val="FF0000"/>
                </a:solidFill>
              </a:rPr>
              <a:t>Распространение: Степи и лесостепи Евразии, Кавказ, Западная Сибирь, Казахстан, Передняя и Средняя Азия, Китай. </a:t>
            </a:r>
          </a:p>
        </p:txBody>
      </p:sp>
    </p:spTree>
    <p:extLst>
      <p:ext uri="{BB962C8B-B14F-4D97-AF65-F5344CB8AC3E}">
        <p14:creationId xmlns:p14="http://schemas.microsoft.com/office/powerpoint/2010/main" val="240407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buNone/>
            </a:pPr>
            <a:r>
              <a:rPr lang="ru-RU" dirty="0" smtClean="0">
                <a:solidFill>
                  <a:srgbClr val="FF0000"/>
                </a:solidFill>
              </a:rPr>
              <a:t>Кобылка голубокрылая</a:t>
            </a:r>
            <a:endParaRPr lang="ru-RU" dirty="0">
              <a:solidFill>
                <a:srgbClr val="FF0000"/>
              </a:solidFill>
            </a:endParaRPr>
          </a:p>
        </p:txBody>
      </p:sp>
      <p:pic>
        <p:nvPicPr>
          <p:cNvPr id="1026" name="Picture 2" descr="http://edoopt.ru/red_book3/207_Kob_g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04664"/>
            <a:ext cx="6048672" cy="355291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925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699792" y="548680"/>
            <a:ext cx="4509121" cy="4320480"/>
          </a:xfrm>
        </p:spPr>
        <p:txBody>
          <a:bodyPr>
            <a:normAutofit fontScale="92500" lnSpcReduction="10000"/>
          </a:bodyPr>
          <a:lstStyle/>
          <a:p>
            <a:r>
              <a:rPr lang="ru-RU" dirty="0">
                <a:solidFill>
                  <a:srgbClr val="FF0000"/>
                </a:solidFill>
              </a:rPr>
              <a:t>Предпочитает густые </a:t>
            </a:r>
            <a:r>
              <a:rPr lang="ru-RU" dirty="0" err="1">
                <a:solidFill>
                  <a:srgbClr val="FF0000"/>
                </a:solidFill>
              </a:rPr>
              <a:t>старовозрастные</a:t>
            </a:r>
            <a:r>
              <a:rPr lang="ru-RU" dirty="0">
                <a:solidFill>
                  <a:srgbClr val="FF0000"/>
                </a:solidFill>
              </a:rPr>
              <a:t> леса с большим количеством валежника. Охотничьи участки (20–250 км</a:t>
            </a:r>
            <a:r>
              <a:rPr lang="ru-RU" baseline="30000" dirty="0">
                <a:solidFill>
                  <a:srgbClr val="FF0000"/>
                </a:solidFill>
              </a:rPr>
              <a:t>2</a:t>
            </a:r>
            <a:r>
              <a:rPr lang="ru-RU" dirty="0">
                <a:solidFill>
                  <a:srgbClr val="FF0000"/>
                </a:solidFill>
              </a:rPr>
              <a:t>) более или менее постоянны, однако при недостатке корма вид способен совершать длительные и протяженные миграции. Основу питания составляет заяц–беляк, в меньшей степени – косули, молодь кабанов, тетеревиные птицы, грызуны.</a:t>
            </a:r>
          </a:p>
        </p:txBody>
      </p:sp>
      <p:sp>
        <p:nvSpPr>
          <p:cNvPr id="5" name="Заголовок 4"/>
          <p:cNvSpPr>
            <a:spLocks noGrp="1"/>
          </p:cNvSpPr>
          <p:nvPr>
            <p:ph type="title"/>
          </p:nvPr>
        </p:nvSpPr>
        <p:spPr>
          <a:xfrm>
            <a:off x="-684584" y="4869160"/>
            <a:ext cx="6512511" cy="1143000"/>
          </a:xfrm>
        </p:spPr>
        <p:txBody>
          <a:bodyPr/>
          <a:lstStyle/>
          <a:p>
            <a:pPr marL="0" indent="0">
              <a:buNone/>
            </a:pPr>
            <a:r>
              <a:rPr lang="ru-RU" dirty="0" smtClean="0">
                <a:solidFill>
                  <a:srgbClr val="FF0000"/>
                </a:solidFill>
              </a:rPr>
              <a:t>Рысь</a:t>
            </a:r>
            <a:endParaRPr lang="ru-RU" dirty="0">
              <a:solidFill>
                <a:srgbClr val="FF0000"/>
              </a:solidFill>
            </a:endParaRPr>
          </a:p>
        </p:txBody>
      </p:sp>
    </p:spTree>
    <p:extLst>
      <p:ext uri="{BB962C8B-B14F-4D97-AF65-F5344CB8AC3E}">
        <p14:creationId xmlns:p14="http://schemas.microsoft.com/office/powerpoint/2010/main" val="68857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600" y="4797152"/>
            <a:ext cx="6512511" cy="1143000"/>
          </a:xfrm>
        </p:spPr>
        <p:txBody>
          <a:bodyPr/>
          <a:lstStyle/>
          <a:p>
            <a:pPr marL="0" indent="0">
              <a:buNone/>
            </a:pPr>
            <a:r>
              <a:rPr lang="ru-RU" dirty="0" smtClean="0">
                <a:solidFill>
                  <a:srgbClr val="FF0000"/>
                </a:solidFill>
              </a:rPr>
              <a:t>Рысь</a:t>
            </a:r>
            <a:endParaRPr lang="ru-RU" dirty="0">
              <a:solidFill>
                <a:srgbClr val="FF0000"/>
              </a:solidFill>
            </a:endParaRPr>
          </a:p>
        </p:txBody>
      </p:sp>
      <p:sp>
        <p:nvSpPr>
          <p:cNvPr id="3" name="Объект 2"/>
          <p:cNvSpPr>
            <a:spLocks noGrp="1"/>
          </p:cNvSpPr>
          <p:nvPr>
            <p:ph sz="quarter" idx="13"/>
          </p:nvPr>
        </p:nvSpPr>
        <p:spPr/>
        <p:txBody>
          <a:bodyPr/>
          <a:lstStyle/>
          <a:p>
            <a:endParaRPr lang="ru-RU"/>
          </a:p>
        </p:txBody>
      </p:sp>
      <p:sp>
        <p:nvSpPr>
          <p:cNvPr id="4" name="Объект 3"/>
          <p:cNvSpPr>
            <a:spLocks noGrp="1"/>
          </p:cNvSpPr>
          <p:nvPr>
            <p:ph sz="quarter" idx="14"/>
          </p:nvPr>
        </p:nvSpPr>
        <p:spPr/>
        <p:txBody>
          <a:bodyPr/>
          <a:lstStyle/>
          <a:p>
            <a:endParaRPr lang="ru-RU"/>
          </a:p>
        </p:txBody>
      </p:sp>
      <p:pic>
        <p:nvPicPr>
          <p:cNvPr id="2050" name="Picture 2" descr="рысь, детеныш, зверь, кошка, хищни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7538" y="116632"/>
            <a:ext cx="6224421" cy="38884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pic>
        <p:nvPicPr>
          <p:cNvPr id="1026" name="Picture 2" descr="http://kkmo2.verhovye.ru/rb/mamalia/img/lynx_lynx_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365104"/>
            <a:ext cx="2424991" cy="22794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0309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4"/>
          </p:nvPr>
        </p:nvSpPr>
        <p:spPr>
          <a:xfrm>
            <a:off x="2699792" y="188640"/>
            <a:ext cx="4319463" cy="4536504"/>
          </a:xfrm>
        </p:spPr>
        <p:txBody>
          <a:bodyPr>
            <a:normAutofit fontScale="92500" lnSpcReduction="10000"/>
          </a:bodyPr>
          <a:lstStyle/>
          <a:p>
            <a:r>
              <a:rPr lang="ru-RU" dirty="0">
                <a:solidFill>
                  <a:srgbClr val="FF0000"/>
                </a:solidFill>
              </a:rPr>
              <a:t>Шерсть у зверя густая и грубая в летний период. На спине она достигает в длину 15-17 мм, 25-35 мм на животе и 14-16 мм на хвосте. Зимой мех становится более длинным, мягким и шелковистым. На спине его длина составляет 40-50 мм, на груди 60-100 мм, а на животе 65-105 мм. Усы хищника достигают в длину 90-115 мм. В нижней части туловища имеется толстый слой подкожного жира. Всё это предохраняет большую полосатую кошку от суровых холодов. Цвет шерсти зимой менее яркий и рыжий, нежели летом. Общий рыжий фон пересекают чёрные полосы. Живот и грудь белого цвета. </a:t>
            </a:r>
          </a:p>
        </p:txBody>
      </p:sp>
      <p:sp>
        <p:nvSpPr>
          <p:cNvPr id="6" name="Заголовок 5"/>
          <p:cNvSpPr>
            <a:spLocks noGrp="1"/>
          </p:cNvSpPr>
          <p:nvPr>
            <p:ph type="title"/>
          </p:nvPr>
        </p:nvSpPr>
        <p:spPr>
          <a:xfrm>
            <a:off x="539552" y="5301208"/>
            <a:ext cx="6512511" cy="1143000"/>
          </a:xfrm>
        </p:spPr>
        <p:txBody>
          <a:bodyPr/>
          <a:lstStyle/>
          <a:p>
            <a:pPr marL="0" indent="0">
              <a:buNone/>
            </a:pPr>
            <a:r>
              <a:rPr lang="ru-RU" dirty="0" smtClean="0">
                <a:solidFill>
                  <a:srgbClr val="FF0000"/>
                </a:solidFill>
              </a:rPr>
              <a:t>Амурский тигр</a:t>
            </a:r>
            <a:endParaRPr lang="ru-RU" dirty="0">
              <a:solidFill>
                <a:srgbClr val="FF0000"/>
              </a:solidFill>
            </a:endParaRPr>
          </a:p>
        </p:txBody>
      </p:sp>
    </p:spTree>
    <p:extLst>
      <p:ext uri="{BB962C8B-B14F-4D97-AF65-F5344CB8AC3E}">
        <p14:creationId xmlns:p14="http://schemas.microsoft.com/office/powerpoint/2010/main" val="174265407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797152"/>
            <a:ext cx="6512511"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ru-RU"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Амурский тигр</a:t>
            </a:r>
            <a:endPar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050" name="Picture 2" descr="http://biodat.ru/db/rb/map/map_3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8750" y="0"/>
            <a:ext cx="2286000" cy="161925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2052" name="Picture 4" descr="Амурский тигр отдыхает в снег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117639"/>
            <a:ext cx="4779292" cy="36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751767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9752" y="2996952"/>
            <a:ext cx="6512511" cy="1143000"/>
          </a:xfrm>
        </p:spPr>
        <p:txBody>
          <a:bodyPr/>
          <a:lstStyle/>
          <a:p>
            <a:pPr marL="0" indent="0">
              <a:buNone/>
            </a:pPr>
            <a:r>
              <a:rPr lang="ru-RU" dirty="0" smtClean="0">
                <a:solidFill>
                  <a:srgbClr val="FF0000"/>
                </a:solidFill>
              </a:rPr>
              <a:t>Беломордый дельфин</a:t>
            </a:r>
            <a:endParaRPr lang="ru-RU" dirty="0">
              <a:solidFill>
                <a:srgbClr val="FF0000"/>
              </a:solidFill>
            </a:endParaRPr>
          </a:p>
        </p:txBody>
      </p:sp>
      <p:sp>
        <p:nvSpPr>
          <p:cNvPr id="3" name="Объект 2"/>
          <p:cNvSpPr>
            <a:spLocks noGrp="1"/>
          </p:cNvSpPr>
          <p:nvPr>
            <p:ph sz="quarter" idx="13"/>
          </p:nvPr>
        </p:nvSpPr>
        <p:spPr>
          <a:xfrm>
            <a:off x="467544" y="476672"/>
            <a:ext cx="4094167" cy="4497681"/>
          </a:xfrm>
        </p:spPr>
        <p:txBody>
          <a:bodyPr>
            <a:normAutofit fontScale="70000" lnSpcReduction="20000"/>
          </a:bodyPr>
          <a:lstStyle/>
          <a:p>
            <a:r>
              <a:rPr lang="ru-RU" b="1" dirty="0">
                <a:solidFill>
                  <a:srgbClr val="FF0000"/>
                </a:solidFill>
              </a:rPr>
              <a:t>Окрас.</a:t>
            </a:r>
            <a:r>
              <a:rPr lang="ru-RU" dirty="0">
                <a:solidFill>
                  <a:srgbClr val="FF0000"/>
                </a:solidFill>
              </a:rPr>
              <a:t> Брюхо белое, спина черная, бока темные (редко с серыми пятнами). Клюв, жировая подушка спереди и края верхних губ обычно также белые. Темная окраска на боках спускается до основания грудных плавников или немного ниже. Между основанием грудного плавника и углом рта иногда заметна темная полоска, выше которой (позади глаза) расположено небольшое светлое вытянутое пятно. Грудные плавники сверху темные, снизу чуть светлее; окраска спинного плавника с обеих сторон и спины одинаковая, а хвостовые лопасти сверху темные, снизу сероватые. </a:t>
            </a:r>
            <a:br>
              <a:rPr lang="ru-RU" dirty="0">
                <a:solidFill>
                  <a:srgbClr val="FF0000"/>
                </a:solidFill>
              </a:rPr>
            </a:br>
            <a:r>
              <a:rPr lang="ru-RU" dirty="0">
                <a:solidFill>
                  <a:srgbClr val="FF0000"/>
                </a:solidFill>
              </a:rPr>
              <a:t/>
            </a:r>
            <a:br>
              <a:rPr lang="ru-RU" dirty="0">
                <a:solidFill>
                  <a:srgbClr val="FF0000"/>
                </a:solidFill>
              </a:rPr>
            </a:br>
            <a:r>
              <a:rPr lang="ru-RU" dirty="0"/>
              <a:t/>
            </a:r>
            <a:br>
              <a:rPr lang="ru-RU" dirty="0"/>
            </a:br>
            <a:endParaRPr lang="ru-RU" dirty="0"/>
          </a:p>
        </p:txBody>
      </p:sp>
      <p:sp>
        <p:nvSpPr>
          <p:cNvPr id="4" name="Объект 3"/>
          <p:cNvSpPr>
            <a:spLocks noGrp="1"/>
          </p:cNvSpPr>
          <p:nvPr>
            <p:ph sz="quarter" idx="14"/>
          </p:nvPr>
        </p:nvSpPr>
        <p:spPr>
          <a:xfrm>
            <a:off x="827584" y="4725144"/>
            <a:ext cx="6480720" cy="1512168"/>
          </a:xfrm>
        </p:spPr>
        <p:txBody>
          <a:bodyPr>
            <a:normAutofit fontScale="62500" lnSpcReduction="20000"/>
          </a:bodyPr>
          <a:lstStyle/>
          <a:p>
            <a:r>
              <a:rPr lang="ru-RU" dirty="0">
                <a:solidFill>
                  <a:srgbClr val="FF0000"/>
                </a:solidFill>
              </a:rPr>
              <a:t>Зубы у беломордых дельфинов толщиной 6—7 мм, 22—28 пар вверху и столько же внизу. </a:t>
            </a:r>
            <a:r>
              <a:rPr lang="ru-RU" dirty="0" err="1">
                <a:solidFill>
                  <a:srgbClr val="FF0000"/>
                </a:solidFill>
              </a:rPr>
              <a:t>Кондилобазальная</a:t>
            </a:r>
            <a:r>
              <a:rPr lang="ru-RU" dirty="0">
                <a:solidFill>
                  <a:srgbClr val="FF0000"/>
                </a:solidFill>
              </a:rPr>
              <a:t> длина черепа взрослых 422—460 мм. </a:t>
            </a:r>
            <a:r>
              <a:rPr lang="ru-RU" dirty="0" err="1">
                <a:solidFill>
                  <a:srgbClr val="FF0000"/>
                </a:solidFill>
              </a:rPr>
              <a:t>Рострум</a:t>
            </a:r>
            <a:r>
              <a:rPr lang="ru-RU" dirty="0">
                <a:solidFill>
                  <a:srgbClr val="FF0000"/>
                </a:solidFill>
              </a:rPr>
              <a:t> сравнительно широкий и чуть короче половины </a:t>
            </a:r>
            <a:r>
              <a:rPr lang="ru-RU" dirty="0" err="1">
                <a:solidFill>
                  <a:srgbClr val="FF0000"/>
                </a:solidFill>
              </a:rPr>
              <a:t>кондилобазальной</a:t>
            </a:r>
            <a:r>
              <a:rPr lang="ru-RU" dirty="0">
                <a:solidFill>
                  <a:srgbClr val="FF0000"/>
                </a:solidFill>
              </a:rPr>
              <a:t> длины черепа (46,2 — 49,8%). </a:t>
            </a:r>
            <a:br>
              <a:rPr lang="ru-RU" dirty="0">
                <a:solidFill>
                  <a:srgbClr val="FF0000"/>
                </a:solidFill>
              </a:rPr>
            </a:br>
            <a:r>
              <a:rPr lang="ru-RU" dirty="0">
                <a:solidFill>
                  <a:srgbClr val="FF0000"/>
                </a:solidFill>
              </a:rPr>
              <a:t/>
            </a:r>
            <a:br>
              <a:rPr lang="ru-RU" dirty="0">
                <a:solidFill>
                  <a:srgbClr val="FF0000"/>
                </a:solidFill>
              </a:rPr>
            </a:br>
            <a:r>
              <a:rPr lang="ru-RU" dirty="0">
                <a:solidFill>
                  <a:srgbClr val="FF0000"/>
                </a:solidFill>
              </a:rPr>
              <a:t/>
            </a:r>
            <a:br>
              <a:rPr lang="ru-RU" dirty="0">
                <a:solidFill>
                  <a:srgbClr val="FF0000"/>
                </a:solidFill>
              </a:rPr>
            </a:br>
            <a:endParaRPr lang="ru-RU" dirty="0">
              <a:solidFill>
                <a:srgbClr val="FF0000"/>
              </a:solidFill>
            </a:endParaRPr>
          </a:p>
        </p:txBody>
      </p:sp>
    </p:spTree>
    <p:extLst>
      <p:ext uri="{BB962C8B-B14F-4D97-AF65-F5344CB8AC3E}">
        <p14:creationId xmlns:p14="http://schemas.microsoft.com/office/powerpoint/2010/main" val="299555284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25144"/>
            <a:ext cx="6512511" cy="1215008"/>
          </a:xfrm>
        </p:spPr>
        <p:txBody>
          <a:bodyPr/>
          <a:lstStyle/>
          <a:p>
            <a:r>
              <a:rPr lang="ru-RU" dirty="0" smtClean="0">
                <a:solidFill>
                  <a:srgbClr val="FF0000"/>
                </a:solidFill>
              </a:rPr>
              <a:t>Беломордый дельфин</a:t>
            </a:r>
            <a:endParaRPr lang="ru-RU" dirty="0">
              <a:solidFill>
                <a:srgbClr val="FF0000"/>
              </a:solidFill>
            </a:endParaRPr>
          </a:p>
        </p:txBody>
      </p:sp>
      <p:pic>
        <p:nvPicPr>
          <p:cNvPr id="3074" name="Picture 2" descr="Беломордый дельфи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851132"/>
            <a:ext cx="3726160" cy="2980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076" name="Picture 4" descr="Коллекция 19992013 «DesktopWallpapers.ru  обои для рабочего стола». Контактный адрес admin@dwp.r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923140"/>
            <a:ext cx="3793674" cy="28369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578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117</TotalTime>
  <Words>557</Words>
  <Application>Microsoft Office PowerPoint</Application>
  <PresentationFormat>Экран (4:3)</PresentationFormat>
  <Paragraphs>25</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Красная книга России</vt:lpstr>
      <vt:lpstr>Кобылка голубокрылая</vt:lpstr>
      <vt:lpstr>Кобылка голубокрылая</vt:lpstr>
      <vt:lpstr>Рысь</vt:lpstr>
      <vt:lpstr>Рысь</vt:lpstr>
      <vt:lpstr>Амурский тигр</vt:lpstr>
      <vt:lpstr>Амурский тигр</vt:lpstr>
      <vt:lpstr>Беломордый дельфин</vt:lpstr>
      <vt:lpstr>Беломордый дельфин</vt:lpstr>
      <vt:lpstr>Снежный барс</vt:lpstr>
      <vt:lpstr>Презентация PowerPoint</vt:lpstr>
      <vt:lpstr>Сахалинская кабарга</vt:lpstr>
      <vt:lpstr>Сахалинская кабарга</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Красная книга России</dc:title>
  <dc:creator>литература</dc:creator>
  <cp:lastModifiedBy>литература</cp:lastModifiedBy>
  <cp:revision>12</cp:revision>
  <dcterms:created xsi:type="dcterms:W3CDTF">2013-10-18T09:05:24Z</dcterms:created>
  <dcterms:modified xsi:type="dcterms:W3CDTF">2013-10-22T05:22:52Z</dcterms:modified>
</cp:coreProperties>
</file>