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53" y="-1"/>
            <a:ext cx="9173553" cy="687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1428728" y="0"/>
            <a:ext cx="6215106" cy="121442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Can you guess?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21442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49517"/>
              </p:ext>
            </p:extLst>
          </p:nvPr>
        </p:nvGraphicFramePr>
        <p:xfrm>
          <a:off x="1643042" y="1428736"/>
          <a:ext cx="609599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65160"/>
                <a:gridCol w="689506"/>
                <a:gridCol w="677333"/>
              </a:tblGrid>
              <a:tr h="370840"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2000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ru-RU" sz="20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0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endParaRPr lang="ru-RU" dirty="0"/>
                    </a:p>
                  </a:txBody>
                  <a:tcPr>
                    <a:lnL w="381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0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0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0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3000364" y="1428736"/>
            <a:ext cx="642942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343726" y="1822300"/>
            <a:ext cx="642942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714480" y="2285992"/>
            <a:ext cx="642942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343726" y="2652627"/>
            <a:ext cx="642942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1000100" y="3071810"/>
            <a:ext cx="642942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000100" y="3500438"/>
            <a:ext cx="642942" cy="35719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58270" y="1285860"/>
            <a:ext cx="298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</a:rPr>
              <a:t>l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33887" y="1285860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o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00176" y="1285860"/>
            <a:ext cx="529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w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41193" y="1285860"/>
            <a:ext cx="417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e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252968" y="1264320"/>
            <a:ext cx="348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r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43240" y="1714488"/>
            <a:ext cx="413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</a:rPr>
              <a:t>f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28802" y="1714488"/>
            <a:ext cx="2984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6600"/>
                </a:solidFill>
              </a:rPr>
              <a:t>i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83579" y="1714488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d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69907" y="1714488"/>
            <a:ext cx="404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g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00826" y="1714488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е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19243" y="2071678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b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83316" y="2071678"/>
            <a:ext cx="348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r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90944" y="2071678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d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98006" y="2071678"/>
            <a:ext cx="4042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g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57884" y="2071678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e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43240" y="2500306"/>
            <a:ext cx="431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n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93536" y="2500306"/>
            <a:ext cx="3690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s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177969" y="2500306"/>
            <a:ext cx="344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t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773791" y="2857496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p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419242" y="2857496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o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114386" y="2857496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</a:rPr>
              <a:t>u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490944" y="2857496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d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708974" y="3286124"/>
            <a:ext cx="529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w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419242" y="3286124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o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83315" y="3286124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o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43042" y="4143380"/>
            <a:ext cx="6215106" cy="23574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400" b="1" i="1" dirty="0" smtClean="0"/>
          </a:p>
          <a:p>
            <a:pPr lvl="0"/>
            <a:r>
              <a:rPr lang="en-US" sz="2400" b="1" i="1" dirty="0" smtClean="0">
                <a:solidFill>
                  <a:srgbClr val="0000CC"/>
                </a:solidFill>
              </a:rPr>
              <a:t>1. A </a:t>
            </a:r>
            <a:r>
              <a:rPr lang="en-US" sz="2400" b="1" i="1" dirty="0">
                <a:solidFill>
                  <a:srgbClr val="0000CC"/>
                </a:solidFill>
              </a:rPr>
              <a:t>beautiful  part of a plant</a:t>
            </a:r>
            <a:r>
              <a:rPr lang="en-US" sz="2400" b="1" i="1" dirty="0" smtClean="0">
                <a:solidFill>
                  <a:srgbClr val="0000CC"/>
                </a:solidFill>
              </a:rPr>
              <a:t>.</a:t>
            </a:r>
          </a:p>
          <a:p>
            <a:r>
              <a:rPr lang="en-US" sz="2400" b="1" i="1" dirty="0" smtClean="0">
                <a:solidFill>
                  <a:srgbClr val="0000CC"/>
                </a:solidFill>
              </a:rPr>
              <a:t>2. A </a:t>
            </a:r>
            <a:r>
              <a:rPr lang="en-US" sz="2400" b="1" i="1" dirty="0">
                <a:solidFill>
                  <a:srgbClr val="0000CC"/>
                </a:solidFill>
              </a:rPr>
              <a:t>large white box to keep food fresh.</a:t>
            </a:r>
            <a:endParaRPr lang="ru-RU" sz="2400" dirty="0">
              <a:solidFill>
                <a:srgbClr val="0000CC"/>
              </a:solidFill>
            </a:endParaRPr>
          </a:p>
          <a:p>
            <a:r>
              <a:rPr lang="en-US" sz="2400" b="1" i="1" dirty="0" smtClean="0">
                <a:solidFill>
                  <a:srgbClr val="0000CC"/>
                </a:solidFill>
              </a:rPr>
              <a:t>3. A </a:t>
            </a:r>
            <a:r>
              <a:rPr lang="en-US" sz="2400" b="1" i="1" dirty="0">
                <a:solidFill>
                  <a:srgbClr val="0000CC"/>
                </a:solidFill>
              </a:rPr>
              <a:t>road crossing a river.</a:t>
            </a:r>
            <a:endParaRPr lang="ru-RU" sz="2400" dirty="0">
              <a:solidFill>
                <a:srgbClr val="0000CC"/>
              </a:solidFill>
            </a:endParaRPr>
          </a:p>
          <a:p>
            <a:r>
              <a:rPr lang="en-US" sz="2400" b="1" i="1" dirty="0" smtClean="0">
                <a:solidFill>
                  <a:srgbClr val="0000CC"/>
                </a:solidFill>
              </a:rPr>
              <a:t>4. A </a:t>
            </a:r>
            <a:r>
              <a:rPr lang="en-US" sz="2400" b="1" i="1" dirty="0">
                <a:solidFill>
                  <a:srgbClr val="0000CC"/>
                </a:solidFill>
              </a:rPr>
              <a:t>bird’s house.</a:t>
            </a:r>
            <a:endParaRPr lang="ru-RU" sz="2400" dirty="0">
              <a:solidFill>
                <a:srgbClr val="0000CC"/>
              </a:solidFill>
            </a:endParaRPr>
          </a:p>
          <a:p>
            <a:r>
              <a:rPr lang="en-US" sz="2400" b="1" i="1" dirty="0" smtClean="0">
                <a:solidFill>
                  <a:srgbClr val="0000CC"/>
                </a:solidFill>
              </a:rPr>
              <a:t>5. British </a:t>
            </a:r>
            <a:r>
              <a:rPr lang="en-US" sz="2400" b="1" i="1" dirty="0">
                <a:solidFill>
                  <a:srgbClr val="0000CC"/>
                </a:solidFill>
              </a:rPr>
              <a:t>banknote.</a:t>
            </a:r>
            <a:endParaRPr lang="ru-RU" sz="2400" dirty="0">
              <a:solidFill>
                <a:srgbClr val="0000CC"/>
              </a:solidFill>
            </a:endParaRPr>
          </a:p>
          <a:p>
            <a:r>
              <a:rPr lang="en-US" sz="2400" b="1" i="1" dirty="0" smtClean="0">
                <a:solidFill>
                  <a:srgbClr val="0000CC"/>
                </a:solidFill>
              </a:rPr>
              <a:t>6. Another </a:t>
            </a:r>
            <a:r>
              <a:rPr lang="en-US" sz="2400" b="1" i="1" dirty="0">
                <a:solidFill>
                  <a:srgbClr val="0000CC"/>
                </a:solidFill>
              </a:rPr>
              <a:t>word for ‘forest’.</a:t>
            </a:r>
            <a:endParaRPr lang="ru-RU" sz="2400" dirty="0">
              <a:solidFill>
                <a:srgbClr val="0000CC"/>
              </a:solidFill>
            </a:endParaRP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870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53" y="-1"/>
            <a:ext cx="9173553" cy="687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309031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66CC"/>
                </a:solidFill>
                <a:latin typeface="Arial Black" panose="020B0A04020102020204" pitchFamily="34" charset="0"/>
              </a:rPr>
              <a:t>Now , a new task for you:</a:t>
            </a:r>
          </a:p>
          <a:p>
            <a:pPr algn="just"/>
            <a:r>
              <a:rPr 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make up the sentences with all the guessed words including the word ‘friend’ and compare them to those made by your friend! It is cute to share your imaginations – yours and your friends!</a:t>
            </a:r>
            <a:endParaRPr lang="ru-RU" sz="36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5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21"/>
            <a:ext cx="9173553" cy="687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404664"/>
            <a:ext cx="835292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This was and is the way you can master</a:t>
            </a:r>
          </a:p>
          <a:p>
            <a:pPr algn="ctr"/>
            <a:r>
              <a:rPr lang="en-US" sz="48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 your English!</a:t>
            </a:r>
          </a:p>
          <a:p>
            <a:pPr algn="ctr"/>
            <a:endParaRPr lang="en-US" sz="4800" dirty="0">
              <a:solidFill>
                <a:srgbClr val="00FF00"/>
              </a:solidFill>
              <a:latin typeface="Arial Black" panose="020B0A04020102020204" pitchFamily="34" charset="0"/>
            </a:endParaRPr>
          </a:p>
          <a:p>
            <a:pPr algn="ctr"/>
            <a:endParaRPr lang="en-US" sz="4800" dirty="0" smtClean="0">
              <a:solidFill>
                <a:srgbClr val="00FF00"/>
              </a:solidFill>
              <a:latin typeface="Arial Black" panose="020B0A04020102020204" pitchFamily="34" charset="0"/>
            </a:endParaRPr>
          </a:p>
          <a:p>
            <a:pPr algn="ctr"/>
            <a:endParaRPr lang="en-US" sz="4800" dirty="0" smtClean="0">
              <a:solidFill>
                <a:srgbClr val="00FF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4800" dirty="0" smtClean="0">
                <a:solidFill>
                  <a:srgbClr val="FF66CC"/>
                </a:solidFill>
                <a:latin typeface="Arial Black" panose="020B0A04020102020204" pitchFamily="34" charset="0"/>
              </a:rPr>
              <a:t>Sincerely yours,</a:t>
            </a:r>
          </a:p>
          <a:p>
            <a:pPr algn="ctr"/>
            <a:r>
              <a:rPr lang="en-US" sz="4800" dirty="0" smtClean="0">
                <a:solidFill>
                  <a:srgbClr val="FF66CC"/>
                </a:solidFill>
                <a:latin typeface="Arial Black" panose="020B0A04020102020204" pitchFamily="34" charset="0"/>
              </a:rPr>
              <a:t>Olga </a:t>
            </a:r>
            <a:r>
              <a:rPr lang="en-US" sz="4800" dirty="0" err="1" smtClean="0">
                <a:solidFill>
                  <a:srgbClr val="FF66CC"/>
                </a:solidFill>
                <a:latin typeface="Arial Black" panose="020B0A04020102020204" pitchFamily="34" charset="0"/>
              </a:rPr>
              <a:t>Stepanova</a:t>
            </a:r>
            <a:endParaRPr lang="en-US" sz="4800" dirty="0" smtClean="0">
              <a:solidFill>
                <a:srgbClr val="FF66CC"/>
              </a:solidFill>
              <a:latin typeface="Arial Black" panose="020B0A04020102020204" pitchFamily="34" charset="0"/>
            </a:endParaRPr>
          </a:p>
          <a:p>
            <a:pPr algn="ctr"/>
            <a:endParaRPr lang="en-US" sz="4800" dirty="0">
              <a:solidFill>
                <a:srgbClr val="FF66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74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155</Words>
  <Application>Microsoft Office PowerPoint</Application>
  <PresentationFormat>Экран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7</cp:revision>
  <dcterms:created xsi:type="dcterms:W3CDTF">2014-04-16T11:38:23Z</dcterms:created>
  <dcterms:modified xsi:type="dcterms:W3CDTF">2014-04-16T13:10:36Z</dcterms:modified>
</cp:coreProperties>
</file>