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64" r:id="rId5"/>
    <p:sldId id="262" r:id="rId6"/>
    <p:sldId id="267" r:id="rId7"/>
    <p:sldId id="286" r:id="rId8"/>
    <p:sldId id="263" r:id="rId9"/>
    <p:sldId id="280" r:id="rId10"/>
    <p:sldId id="293" r:id="rId11"/>
    <p:sldId id="291" r:id="rId12"/>
    <p:sldId id="292" r:id="rId13"/>
    <p:sldId id="281" r:id="rId14"/>
    <p:sldId id="285" r:id="rId15"/>
    <p:sldId id="289" r:id="rId16"/>
    <p:sldId id="282" r:id="rId17"/>
    <p:sldId id="273" r:id="rId18"/>
    <p:sldId id="277" r:id="rId19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00"/>
    <a:srgbClr val="990000"/>
    <a:srgbClr val="003300"/>
    <a:srgbClr val="FFFF8B"/>
    <a:srgbClr val="FFFF66"/>
    <a:srgbClr val="CC9900"/>
    <a:srgbClr val="FFCC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66" d="100"/>
          <a:sy n="66" d="100"/>
        </p:scale>
        <p:origin x="8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CB65A3-85AE-489A-9A3B-C75703DE12D8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</dgm:pt>
    <dgm:pt modelId="{1052943F-7175-4832-A140-9139480F70C8}">
      <dgm:prSet phldrT="[Текст]" custT="1"/>
      <dgm:spPr>
        <a:solidFill>
          <a:srgbClr val="006600"/>
        </a:solidFill>
      </dgm:spPr>
      <dgm:t>
        <a:bodyPr/>
        <a:lstStyle/>
        <a:p>
          <a:pPr algn="ctr"/>
          <a:endParaRPr lang="ru-RU" sz="2400" dirty="0" smtClean="0"/>
        </a:p>
        <a:p>
          <a:pPr algn="ctr"/>
          <a:endParaRPr lang="ru-RU" sz="2400" dirty="0" smtClean="0"/>
        </a:p>
        <a:p>
          <a:pPr algn="ctr"/>
          <a:r>
            <a:rPr lang="ru-RU" sz="2400" dirty="0" smtClean="0"/>
            <a:t>Послали древляне послов с предложением быть женой их князя Мала. Сбросили послов в глубокую яму.</a:t>
          </a:r>
        </a:p>
        <a:p>
          <a:pPr algn="ctr"/>
          <a:endParaRPr lang="ru-RU" sz="2400" dirty="0"/>
        </a:p>
      </dgm:t>
    </dgm:pt>
    <dgm:pt modelId="{4CAA6E71-43A8-4109-98EF-382A5613260C}" type="parTrans" cxnId="{EDA57B97-A2DF-44B2-A0A0-5D639EECAC60}">
      <dgm:prSet/>
      <dgm:spPr/>
      <dgm:t>
        <a:bodyPr/>
        <a:lstStyle/>
        <a:p>
          <a:endParaRPr lang="ru-RU"/>
        </a:p>
      </dgm:t>
    </dgm:pt>
    <dgm:pt modelId="{B35D6212-0A3A-47E2-867C-3A317E5A595B}" type="sibTrans" cxnId="{EDA57B97-A2DF-44B2-A0A0-5D639EECAC60}">
      <dgm:prSet/>
      <dgm:spPr/>
      <dgm:t>
        <a:bodyPr/>
        <a:lstStyle/>
        <a:p>
          <a:endParaRPr lang="ru-RU"/>
        </a:p>
      </dgm:t>
    </dgm:pt>
    <dgm:pt modelId="{F3D1CE55-519F-4285-BB4C-24827D45FD40}">
      <dgm:prSet phldrT="[Текст]" custT="1"/>
      <dgm:spPr>
        <a:solidFill>
          <a:srgbClr val="006600"/>
        </a:solidFill>
      </dgm:spPr>
      <dgm:t>
        <a:bodyPr/>
        <a:lstStyle/>
        <a:p>
          <a:pPr algn="ctr"/>
          <a:endParaRPr lang="ru-RU" sz="2400" dirty="0" smtClean="0"/>
        </a:p>
        <a:p>
          <a:pPr algn="ctr"/>
          <a:r>
            <a:rPr lang="ru-RU" sz="2400" dirty="0" smtClean="0"/>
            <a:t>Второе посольство лучших мужей древлянской земли. Пригласили послов в баню, заперли их там и сожгли.</a:t>
          </a:r>
          <a:endParaRPr lang="ru-RU" sz="2400" dirty="0"/>
        </a:p>
      </dgm:t>
    </dgm:pt>
    <dgm:pt modelId="{91F247CA-4ECE-47EF-8591-2A07BFEA4D08}" type="parTrans" cxnId="{9C582C35-CA61-49A0-A14F-624DADC7ABA7}">
      <dgm:prSet/>
      <dgm:spPr/>
      <dgm:t>
        <a:bodyPr/>
        <a:lstStyle/>
        <a:p>
          <a:endParaRPr lang="ru-RU"/>
        </a:p>
      </dgm:t>
    </dgm:pt>
    <dgm:pt modelId="{44AD4B3C-8D97-471F-818D-24AF2ED06851}" type="sibTrans" cxnId="{9C582C35-CA61-49A0-A14F-624DADC7ABA7}">
      <dgm:prSet/>
      <dgm:spPr/>
      <dgm:t>
        <a:bodyPr/>
        <a:lstStyle/>
        <a:p>
          <a:endParaRPr lang="ru-RU"/>
        </a:p>
      </dgm:t>
    </dgm:pt>
    <dgm:pt modelId="{DB995455-5536-4622-908C-940B50F52646}">
      <dgm:prSet phldrT="[Текст]" custT="1"/>
      <dgm:spPr>
        <a:solidFill>
          <a:srgbClr val="006600"/>
        </a:solidFill>
      </dgm:spPr>
      <dgm:t>
        <a:bodyPr/>
        <a:lstStyle/>
        <a:p>
          <a:endParaRPr lang="ru-RU" sz="2400" dirty="0" smtClean="0"/>
        </a:p>
        <a:p>
          <a:r>
            <a:rPr lang="ru-RU" sz="2400" dirty="0" smtClean="0"/>
            <a:t>Подошла Ольга с дружиной к городу Коростень.  Сожгла город, предала смерти более 5 тысяч жителей.</a:t>
          </a:r>
          <a:endParaRPr lang="ru-RU" sz="2400" dirty="0"/>
        </a:p>
      </dgm:t>
    </dgm:pt>
    <dgm:pt modelId="{D825CB2E-5A9A-45ED-84AC-7019EB0D4340}" type="parTrans" cxnId="{0B7292C7-69A2-4C93-ADB9-4502E01D561A}">
      <dgm:prSet/>
      <dgm:spPr/>
      <dgm:t>
        <a:bodyPr/>
        <a:lstStyle/>
        <a:p>
          <a:endParaRPr lang="ru-RU"/>
        </a:p>
      </dgm:t>
    </dgm:pt>
    <dgm:pt modelId="{39AE60C6-322D-40FD-A69A-3760D8ED2E89}" type="sibTrans" cxnId="{0B7292C7-69A2-4C93-ADB9-4502E01D561A}">
      <dgm:prSet/>
      <dgm:spPr/>
      <dgm:t>
        <a:bodyPr/>
        <a:lstStyle/>
        <a:p>
          <a:endParaRPr lang="ru-RU"/>
        </a:p>
      </dgm:t>
    </dgm:pt>
    <dgm:pt modelId="{A5C983A0-E9C5-4192-84FC-8D6ED6C6A474}" type="pres">
      <dgm:prSet presAssocID="{F0CB65A3-85AE-489A-9A3B-C75703DE12D8}" presName="Name0" presStyleCnt="0">
        <dgm:presLayoutVars>
          <dgm:dir/>
          <dgm:resizeHandles val="exact"/>
        </dgm:presLayoutVars>
      </dgm:prSet>
      <dgm:spPr/>
    </dgm:pt>
    <dgm:pt modelId="{64048726-AFE1-4E4B-8EE2-9C2E1372AA2F}" type="pres">
      <dgm:prSet presAssocID="{F0CB65A3-85AE-489A-9A3B-C75703DE12D8}" presName="fgShape" presStyleLbl="fgShp" presStyleIdx="0" presStyleCnt="1" custLinFactNeighborX="-132" custLinFactNeighborY="23443"/>
      <dgm:spPr/>
    </dgm:pt>
    <dgm:pt modelId="{B1D99DA8-E21D-47F3-B073-E8A0FA5171F8}" type="pres">
      <dgm:prSet presAssocID="{F0CB65A3-85AE-489A-9A3B-C75703DE12D8}" presName="linComp" presStyleCnt="0"/>
      <dgm:spPr/>
    </dgm:pt>
    <dgm:pt modelId="{7D454B2D-ECDD-4FA8-BC24-8F3061FBF6AE}" type="pres">
      <dgm:prSet presAssocID="{1052943F-7175-4832-A140-9139480F70C8}" presName="compNode" presStyleCnt="0"/>
      <dgm:spPr/>
    </dgm:pt>
    <dgm:pt modelId="{10E155A5-B52F-49E0-BD9D-C3A058D0DF00}" type="pres">
      <dgm:prSet presAssocID="{1052943F-7175-4832-A140-9139480F70C8}" presName="bkgdShape" presStyleLbl="node1" presStyleIdx="0" presStyleCnt="3"/>
      <dgm:spPr/>
      <dgm:t>
        <a:bodyPr/>
        <a:lstStyle/>
        <a:p>
          <a:endParaRPr lang="ru-RU"/>
        </a:p>
      </dgm:t>
    </dgm:pt>
    <dgm:pt modelId="{530E7134-77AE-4DBB-98AF-7F8139093FBE}" type="pres">
      <dgm:prSet presAssocID="{1052943F-7175-4832-A140-9139480F70C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64F09-C519-44C4-B3B4-8288D9A015CF}" type="pres">
      <dgm:prSet presAssocID="{1052943F-7175-4832-A140-9139480F70C8}" presName="invisiNode" presStyleLbl="node1" presStyleIdx="0" presStyleCnt="3"/>
      <dgm:spPr/>
    </dgm:pt>
    <dgm:pt modelId="{214648D4-EC92-42D9-B171-5C637165D2E9}" type="pres">
      <dgm:prSet presAssocID="{1052943F-7175-4832-A140-9139480F70C8}" presName="imagNode" presStyleLbl="fgImgPlace1" presStyleIdx="0" presStyleCnt="3" custScaleX="130535" custScaleY="1279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5A378FE-ECAE-4391-873B-D9F0AA84EC38}" type="pres">
      <dgm:prSet presAssocID="{B35D6212-0A3A-47E2-867C-3A317E5A595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333E44B-5A7A-49BE-B0E0-CA028A943972}" type="pres">
      <dgm:prSet presAssocID="{F3D1CE55-519F-4285-BB4C-24827D45FD40}" presName="compNode" presStyleCnt="0"/>
      <dgm:spPr/>
    </dgm:pt>
    <dgm:pt modelId="{66EEACB8-A6FE-42A5-ABF2-F1D0EC369E4E}" type="pres">
      <dgm:prSet presAssocID="{F3D1CE55-519F-4285-BB4C-24827D45FD40}" presName="bkgdShape" presStyleLbl="node1" presStyleIdx="1" presStyleCnt="3" custLinFactNeighborX="355" custLinFactNeighborY="-2197"/>
      <dgm:spPr/>
      <dgm:t>
        <a:bodyPr/>
        <a:lstStyle/>
        <a:p>
          <a:endParaRPr lang="ru-RU"/>
        </a:p>
      </dgm:t>
    </dgm:pt>
    <dgm:pt modelId="{CABE14D6-908C-4730-A7C7-AD12C7A9421B}" type="pres">
      <dgm:prSet presAssocID="{F3D1CE55-519F-4285-BB4C-24827D45FD4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77A47-1A97-4538-8D94-E4039BB1D346}" type="pres">
      <dgm:prSet presAssocID="{F3D1CE55-519F-4285-BB4C-24827D45FD40}" presName="invisiNode" presStyleLbl="node1" presStyleIdx="1" presStyleCnt="3"/>
      <dgm:spPr/>
    </dgm:pt>
    <dgm:pt modelId="{42544FD1-BEA7-4E66-8D45-15F9B1B9E749}" type="pres">
      <dgm:prSet presAssocID="{F3D1CE55-519F-4285-BB4C-24827D45FD40}" presName="imagNode" presStyleLbl="fgImgPlace1" presStyleIdx="1" presStyleCnt="3" custScaleX="127795" custScaleY="1254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8A20234-2872-4CDD-8AA6-B9D52CF9B96B}" type="pres">
      <dgm:prSet presAssocID="{44AD4B3C-8D97-471F-818D-24AF2ED068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A19510-9EE6-46F3-BE12-41E71F156E8B}" type="pres">
      <dgm:prSet presAssocID="{DB995455-5536-4622-908C-940B50F52646}" presName="compNode" presStyleCnt="0"/>
      <dgm:spPr/>
    </dgm:pt>
    <dgm:pt modelId="{D8E4CE1E-4403-4FB4-8655-7A0964365C76}" type="pres">
      <dgm:prSet presAssocID="{DB995455-5536-4622-908C-940B50F52646}" presName="bkgdShape" presStyleLbl="node1" presStyleIdx="2" presStyleCnt="3"/>
      <dgm:spPr/>
      <dgm:t>
        <a:bodyPr/>
        <a:lstStyle/>
        <a:p>
          <a:endParaRPr lang="ru-RU"/>
        </a:p>
      </dgm:t>
    </dgm:pt>
    <dgm:pt modelId="{23F45E1D-C83F-46BC-8381-B96613753BA4}" type="pres">
      <dgm:prSet presAssocID="{DB995455-5536-4622-908C-940B50F5264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13E502-81BC-4554-91D6-8840D739F907}" type="pres">
      <dgm:prSet presAssocID="{DB995455-5536-4622-908C-940B50F52646}" presName="invisiNode" presStyleLbl="node1" presStyleIdx="2" presStyleCnt="3"/>
      <dgm:spPr/>
    </dgm:pt>
    <dgm:pt modelId="{5A561495-41AC-4D62-B7B5-C175B9DB4916}" type="pres">
      <dgm:prSet presAssocID="{DB995455-5536-4622-908C-940B50F52646}" presName="imagNode" presStyleLbl="fgImgPlace1" presStyleIdx="2" presStyleCnt="3" custScaleX="136230" custScaleY="13456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DA57B97-A2DF-44B2-A0A0-5D639EECAC60}" srcId="{F0CB65A3-85AE-489A-9A3B-C75703DE12D8}" destId="{1052943F-7175-4832-A140-9139480F70C8}" srcOrd="0" destOrd="0" parTransId="{4CAA6E71-43A8-4109-98EF-382A5613260C}" sibTransId="{B35D6212-0A3A-47E2-867C-3A317E5A595B}"/>
    <dgm:cxn modelId="{C39A8231-F8CC-47A5-AEF6-39DC2BECF1B1}" type="presOf" srcId="{1052943F-7175-4832-A140-9139480F70C8}" destId="{530E7134-77AE-4DBB-98AF-7F8139093FBE}" srcOrd="1" destOrd="0" presId="urn:microsoft.com/office/officeart/2005/8/layout/hList7#2"/>
    <dgm:cxn modelId="{A88B16ED-D65A-46FE-A26B-48FC3B443966}" type="presOf" srcId="{F3D1CE55-519F-4285-BB4C-24827D45FD40}" destId="{CABE14D6-908C-4730-A7C7-AD12C7A9421B}" srcOrd="1" destOrd="0" presId="urn:microsoft.com/office/officeart/2005/8/layout/hList7#2"/>
    <dgm:cxn modelId="{695D333F-E66E-458B-BEEC-56B0A69A6005}" type="presOf" srcId="{DB995455-5536-4622-908C-940B50F52646}" destId="{D8E4CE1E-4403-4FB4-8655-7A0964365C76}" srcOrd="0" destOrd="0" presId="urn:microsoft.com/office/officeart/2005/8/layout/hList7#2"/>
    <dgm:cxn modelId="{AD7495C9-EBBA-4DA5-9F1B-7F3AF4D1A986}" type="presOf" srcId="{B35D6212-0A3A-47E2-867C-3A317E5A595B}" destId="{B5A378FE-ECAE-4391-873B-D9F0AA84EC38}" srcOrd="0" destOrd="0" presId="urn:microsoft.com/office/officeart/2005/8/layout/hList7#2"/>
    <dgm:cxn modelId="{9C582C35-CA61-49A0-A14F-624DADC7ABA7}" srcId="{F0CB65A3-85AE-489A-9A3B-C75703DE12D8}" destId="{F3D1CE55-519F-4285-BB4C-24827D45FD40}" srcOrd="1" destOrd="0" parTransId="{91F247CA-4ECE-47EF-8591-2A07BFEA4D08}" sibTransId="{44AD4B3C-8D97-471F-818D-24AF2ED06851}"/>
    <dgm:cxn modelId="{0B7292C7-69A2-4C93-ADB9-4502E01D561A}" srcId="{F0CB65A3-85AE-489A-9A3B-C75703DE12D8}" destId="{DB995455-5536-4622-908C-940B50F52646}" srcOrd="2" destOrd="0" parTransId="{D825CB2E-5A9A-45ED-84AC-7019EB0D4340}" sibTransId="{39AE60C6-322D-40FD-A69A-3760D8ED2E89}"/>
    <dgm:cxn modelId="{65646546-3367-421B-A5A7-D3C0190A437E}" type="presOf" srcId="{F0CB65A3-85AE-489A-9A3B-C75703DE12D8}" destId="{A5C983A0-E9C5-4192-84FC-8D6ED6C6A474}" srcOrd="0" destOrd="0" presId="urn:microsoft.com/office/officeart/2005/8/layout/hList7#2"/>
    <dgm:cxn modelId="{0929BD5C-EC87-4E8F-AEA8-2FDD9942DFDD}" type="presOf" srcId="{1052943F-7175-4832-A140-9139480F70C8}" destId="{10E155A5-B52F-49E0-BD9D-C3A058D0DF00}" srcOrd="0" destOrd="0" presId="urn:microsoft.com/office/officeart/2005/8/layout/hList7#2"/>
    <dgm:cxn modelId="{DFC7C97D-9C79-439E-A7EC-12DECB690A92}" type="presOf" srcId="{44AD4B3C-8D97-471F-818D-24AF2ED06851}" destId="{18A20234-2872-4CDD-8AA6-B9D52CF9B96B}" srcOrd="0" destOrd="0" presId="urn:microsoft.com/office/officeart/2005/8/layout/hList7#2"/>
    <dgm:cxn modelId="{8F00F29C-AC5F-48A2-BB55-1DCD8B32C756}" type="presOf" srcId="{F3D1CE55-519F-4285-BB4C-24827D45FD40}" destId="{66EEACB8-A6FE-42A5-ABF2-F1D0EC369E4E}" srcOrd="0" destOrd="0" presId="urn:microsoft.com/office/officeart/2005/8/layout/hList7#2"/>
    <dgm:cxn modelId="{ACE6925E-34AB-4848-96AD-9939F239CA67}" type="presOf" srcId="{DB995455-5536-4622-908C-940B50F52646}" destId="{23F45E1D-C83F-46BC-8381-B96613753BA4}" srcOrd="1" destOrd="0" presId="urn:microsoft.com/office/officeart/2005/8/layout/hList7#2"/>
    <dgm:cxn modelId="{1A9203A2-303E-4823-9802-322BE75C65B0}" type="presParOf" srcId="{A5C983A0-E9C5-4192-84FC-8D6ED6C6A474}" destId="{64048726-AFE1-4E4B-8EE2-9C2E1372AA2F}" srcOrd="0" destOrd="0" presId="urn:microsoft.com/office/officeart/2005/8/layout/hList7#2"/>
    <dgm:cxn modelId="{1A7CA377-6859-4BAF-9D10-78B2A13658CD}" type="presParOf" srcId="{A5C983A0-E9C5-4192-84FC-8D6ED6C6A474}" destId="{B1D99DA8-E21D-47F3-B073-E8A0FA5171F8}" srcOrd="1" destOrd="0" presId="urn:microsoft.com/office/officeart/2005/8/layout/hList7#2"/>
    <dgm:cxn modelId="{E4F4BB55-783C-4455-B6FA-D48010560277}" type="presParOf" srcId="{B1D99DA8-E21D-47F3-B073-E8A0FA5171F8}" destId="{7D454B2D-ECDD-4FA8-BC24-8F3061FBF6AE}" srcOrd="0" destOrd="0" presId="urn:microsoft.com/office/officeart/2005/8/layout/hList7#2"/>
    <dgm:cxn modelId="{FD155899-4076-4142-BFE5-4FAAF6D5A4DA}" type="presParOf" srcId="{7D454B2D-ECDD-4FA8-BC24-8F3061FBF6AE}" destId="{10E155A5-B52F-49E0-BD9D-C3A058D0DF00}" srcOrd="0" destOrd="0" presId="urn:microsoft.com/office/officeart/2005/8/layout/hList7#2"/>
    <dgm:cxn modelId="{30D63EA8-4D01-414A-BE7F-661D3B31265D}" type="presParOf" srcId="{7D454B2D-ECDD-4FA8-BC24-8F3061FBF6AE}" destId="{530E7134-77AE-4DBB-98AF-7F8139093FBE}" srcOrd="1" destOrd="0" presId="urn:microsoft.com/office/officeart/2005/8/layout/hList7#2"/>
    <dgm:cxn modelId="{21BC9D02-8CFF-47BF-9F55-75033854BE00}" type="presParOf" srcId="{7D454B2D-ECDD-4FA8-BC24-8F3061FBF6AE}" destId="{65464F09-C519-44C4-B3B4-8288D9A015CF}" srcOrd="2" destOrd="0" presId="urn:microsoft.com/office/officeart/2005/8/layout/hList7#2"/>
    <dgm:cxn modelId="{4B0BF139-B2E3-49D8-80B5-915BDA43291F}" type="presParOf" srcId="{7D454B2D-ECDD-4FA8-BC24-8F3061FBF6AE}" destId="{214648D4-EC92-42D9-B171-5C637165D2E9}" srcOrd="3" destOrd="0" presId="urn:microsoft.com/office/officeart/2005/8/layout/hList7#2"/>
    <dgm:cxn modelId="{ACE9BDC8-DC1A-427C-856B-6FC3EC7497DD}" type="presParOf" srcId="{B1D99DA8-E21D-47F3-B073-E8A0FA5171F8}" destId="{B5A378FE-ECAE-4391-873B-D9F0AA84EC38}" srcOrd="1" destOrd="0" presId="urn:microsoft.com/office/officeart/2005/8/layout/hList7#2"/>
    <dgm:cxn modelId="{842147D1-C9F8-4C0F-93BB-534C2EF92FD5}" type="presParOf" srcId="{B1D99DA8-E21D-47F3-B073-E8A0FA5171F8}" destId="{C333E44B-5A7A-49BE-B0E0-CA028A943972}" srcOrd="2" destOrd="0" presId="urn:microsoft.com/office/officeart/2005/8/layout/hList7#2"/>
    <dgm:cxn modelId="{2337407A-10B4-4722-8000-DC8115CE2260}" type="presParOf" srcId="{C333E44B-5A7A-49BE-B0E0-CA028A943972}" destId="{66EEACB8-A6FE-42A5-ABF2-F1D0EC369E4E}" srcOrd="0" destOrd="0" presId="urn:microsoft.com/office/officeart/2005/8/layout/hList7#2"/>
    <dgm:cxn modelId="{B970B605-8389-4505-927C-D74DBA3CF9BA}" type="presParOf" srcId="{C333E44B-5A7A-49BE-B0E0-CA028A943972}" destId="{CABE14D6-908C-4730-A7C7-AD12C7A9421B}" srcOrd="1" destOrd="0" presId="urn:microsoft.com/office/officeart/2005/8/layout/hList7#2"/>
    <dgm:cxn modelId="{D25324EA-A72F-4B37-B411-175586A87149}" type="presParOf" srcId="{C333E44B-5A7A-49BE-B0E0-CA028A943972}" destId="{FA677A47-1A97-4538-8D94-E4039BB1D346}" srcOrd="2" destOrd="0" presId="urn:microsoft.com/office/officeart/2005/8/layout/hList7#2"/>
    <dgm:cxn modelId="{9B9E2ABB-49A9-4138-B7FB-4B8A09DFD973}" type="presParOf" srcId="{C333E44B-5A7A-49BE-B0E0-CA028A943972}" destId="{42544FD1-BEA7-4E66-8D45-15F9B1B9E749}" srcOrd="3" destOrd="0" presId="urn:microsoft.com/office/officeart/2005/8/layout/hList7#2"/>
    <dgm:cxn modelId="{16E639EF-FF2E-42CC-95F4-A0DD6906EBC1}" type="presParOf" srcId="{B1D99DA8-E21D-47F3-B073-E8A0FA5171F8}" destId="{18A20234-2872-4CDD-8AA6-B9D52CF9B96B}" srcOrd="3" destOrd="0" presId="urn:microsoft.com/office/officeart/2005/8/layout/hList7#2"/>
    <dgm:cxn modelId="{4A15E6E0-49E9-4C3A-99AA-B6C629347006}" type="presParOf" srcId="{B1D99DA8-E21D-47F3-B073-E8A0FA5171F8}" destId="{8BA19510-9EE6-46F3-BE12-41E71F156E8B}" srcOrd="4" destOrd="0" presId="urn:microsoft.com/office/officeart/2005/8/layout/hList7#2"/>
    <dgm:cxn modelId="{6DE4BB8D-63CC-4CFB-9E09-EDC73F60D88A}" type="presParOf" srcId="{8BA19510-9EE6-46F3-BE12-41E71F156E8B}" destId="{D8E4CE1E-4403-4FB4-8655-7A0964365C76}" srcOrd="0" destOrd="0" presId="urn:microsoft.com/office/officeart/2005/8/layout/hList7#2"/>
    <dgm:cxn modelId="{9707DE03-4890-44BD-BD7C-C2CF4B299A81}" type="presParOf" srcId="{8BA19510-9EE6-46F3-BE12-41E71F156E8B}" destId="{23F45E1D-C83F-46BC-8381-B96613753BA4}" srcOrd="1" destOrd="0" presId="urn:microsoft.com/office/officeart/2005/8/layout/hList7#2"/>
    <dgm:cxn modelId="{6B87B763-0373-4B62-9F4C-77FDB480553E}" type="presParOf" srcId="{8BA19510-9EE6-46F3-BE12-41E71F156E8B}" destId="{9213E502-81BC-4554-91D6-8840D739F907}" srcOrd="2" destOrd="0" presId="urn:microsoft.com/office/officeart/2005/8/layout/hList7#2"/>
    <dgm:cxn modelId="{BAD30E4F-5883-475B-8552-5581212A0570}" type="presParOf" srcId="{8BA19510-9EE6-46F3-BE12-41E71F156E8B}" destId="{5A561495-41AC-4D62-B7B5-C175B9DB4916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DC75C-4D10-43CF-AECF-CA6CA95FF6CB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3920-1B25-429C-9CC7-4979A4F5D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10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93920-1B25-429C-9CC7-4979A4F5D82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9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Человеком?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93920-1B25-429C-9CC7-4979A4F5D82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31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BDD51-839C-433C-A9B7-26BD73D02F6F}" type="datetimeFigureOut">
              <a:rPr lang="ru-RU" smtClean="0"/>
              <a:pPr/>
              <a:t>01.05.2014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FD60F-40A1-4181-948F-FD4F5FCFAD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notesSlide" Target="../notesSlides/notesSlide1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82;%20&#1082;&#1086;&#1085;&#1082;\Claude%20Debussy%20-%20The%20Meadow%20.mp3" TargetMode="External"/><Relationship Id="rId6" Type="http://schemas.openxmlformats.org/officeDocument/2006/relationships/slide" Target="slide18.xml"/><Relationship Id="rId5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5.gif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1\Desktop\&#1082;%20&#1082;&#1086;&#1085;&#1082;\Claude%20Debussy%20-%20The%20Meadow%20.mp3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37.gif"/><Relationship Id="rId5" Type="http://schemas.openxmlformats.org/officeDocument/2006/relationships/image" Target="../media/image43.png"/><Relationship Id="rId10" Type="http://schemas.openxmlformats.org/officeDocument/2006/relationships/slide" Target="slide11.xml"/><Relationship Id="rId4" Type="http://schemas.openxmlformats.org/officeDocument/2006/relationships/image" Target="../media/image4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10" Type="http://schemas.openxmlformats.org/officeDocument/2006/relationships/image" Target="../media/image10.gif"/><Relationship Id="rId4" Type="http://schemas.openxmlformats.org/officeDocument/2006/relationships/image" Target="../media/image51.png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57.gif"/><Relationship Id="rId7" Type="http://schemas.openxmlformats.org/officeDocument/2006/relationships/slide" Target="slide1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0.jpeg"/><Relationship Id="rId7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1%81%D1%82%D0%BE%D0%BB%D1%8B%D0%BF%D0%B8%D0%BD&amp;stype=image&amp;lr=54&amp;noreask=1" TargetMode="External"/><Relationship Id="rId13" Type="http://schemas.openxmlformats.org/officeDocument/2006/relationships/hyperlink" Target="http://s44.radikal.ru/i106/1109/18/e06792da5cbd.jpg" TargetMode="External"/><Relationship Id="rId18" Type="http://schemas.openxmlformats.org/officeDocument/2006/relationships/slide" Target="slide3.xml"/><Relationship Id="rId3" Type="http://schemas.openxmlformats.org/officeDocument/2006/relationships/hyperlink" Target="http://www.1150russia.ru/" TargetMode="External"/><Relationship Id="rId7" Type="http://schemas.openxmlformats.org/officeDocument/2006/relationships/hyperlink" Target="http://dic.academic.ru/dic.nsf/russian_history/7471/&#1057;&#1058;&#1054;&#1051;&#1067;&#1055;&#1048;&#1053;" TargetMode="External"/><Relationship Id="rId12" Type="http://schemas.openxmlformats.org/officeDocument/2006/relationships/hyperlink" Target="http://nwapa.spb.ru/" TargetMode="External"/><Relationship Id="rId17" Type="http://schemas.openxmlformats.org/officeDocument/2006/relationships/hyperlink" Target="http://s50.radikal.ru/i129/1109/57/ace841dff733.jpg" TargetMode="External"/><Relationship Id="rId2" Type="http://schemas.openxmlformats.org/officeDocument/2006/relationships/image" Target="../media/image4.jpeg"/><Relationship Id="rId16" Type="http://schemas.openxmlformats.org/officeDocument/2006/relationships/hyperlink" Target="http://s52.radikal.ru/i138/1109/cc/d196c6d97f2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orodino200let.moy.su/news/200_let_borodinskomu_srazheniju/2012-02-15-5" TargetMode="External"/><Relationship Id="rId11" Type="http://schemas.openxmlformats.org/officeDocument/2006/relationships/hyperlink" Target="http://www.liveinternet.ru/community/1726655/post84490574/" TargetMode="External"/><Relationship Id="rId5" Type="http://schemas.openxmlformats.org/officeDocument/2006/relationships/hyperlink" Target="http://www.russdom.ru/node/4293" TargetMode="External"/><Relationship Id="rId15" Type="http://schemas.openxmlformats.org/officeDocument/2006/relationships/hyperlink" Target="http://s43.radikal.ru/i099/1109/bb/2252aac4a28e.jpg" TargetMode="External"/><Relationship Id="rId10" Type="http://schemas.openxmlformats.org/officeDocument/2006/relationships/hyperlink" Target="http://russia.rin.ru/guides/4501.html" TargetMode="External"/><Relationship Id="rId19" Type="http://schemas.openxmlformats.org/officeDocument/2006/relationships/image" Target="../media/image10.gif"/><Relationship Id="rId4" Type="http://schemas.openxmlformats.org/officeDocument/2006/relationships/hyperlink" Target="http://state.kremlin.ru/face/12075" TargetMode="External"/><Relationship Id="rId9" Type="http://schemas.openxmlformats.org/officeDocument/2006/relationships/hyperlink" Target="http://images.yandex.ru/yandsearch?text=%D1%85%D1%80%D0%B0%D0%BC%20%D1%85%D1%80%D0%B8%D1%81%D1%82%D0%B0%20%D1%81%D0%BF%D0%B0%D1%81%D0%B8%D1%82%D0%B5%D0%BB%D1%8F&amp;img_url=zargradet.ru/wp-content/uploads/2012/02/hram.jpg&amp;pos=0&amp;rpt=simage&amp;lr=54&amp;noreask=1" TargetMode="External"/><Relationship Id="rId14" Type="http://schemas.openxmlformats.org/officeDocument/2006/relationships/hyperlink" Target="http://s003.radikal.ru/i202/1109/e8/01665046db3b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image" Target="../media/image11.gif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3.jpeg"/><Relationship Id="rId5" Type="http://schemas.openxmlformats.org/officeDocument/2006/relationships/image" Target="../media/image2.gif"/><Relationship Id="rId10" Type="http://schemas.openxmlformats.org/officeDocument/2006/relationships/hyperlink" Target="Praviteli1.exe" TargetMode="External"/><Relationship Id="rId4" Type="http://schemas.openxmlformats.org/officeDocument/2006/relationships/slide" Target="slide1.xml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.xml"/><Relationship Id="rId3" Type="http://schemas.openxmlformats.org/officeDocument/2006/relationships/slide" Target="slide10.xml"/><Relationship Id="rId7" Type="http://schemas.openxmlformats.org/officeDocument/2006/relationships/slide" Target="slide7.xml"/><Relationship Id="rId12" Type="http://schemas.openxmlformats.org/officeDocument/2006/relationships/image" Target="../media/image2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" Target="slide9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13.xml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&#1058;&#1077;&#1086;&#1088;&#1080;&#1080;%20&#1089;&#1086;&#1079;&#1076;&#1072;&#1085;&#1080;&#1103;%20&#1044;&#1088;&#1077;&#1074;&#1085;&#1077;&#1088;&#1091;&#1089;&#1089;&#1082;&#1086;&#1075;&#1086;%20&#1075;&#1086;&#1089;&#1091;&#1076;&#1072;&#1088;&#1089;&#1089;&#1090;&#1074;&#1072;.pptx" TargetMode="External"/><Relationship Id="rId11" Type="http://schemas.openxmlformats.org/officeDocument/2006/relationships/image" Target="../media/image10.gif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hyperlink" Target="&#1050;&#1085;&#1103;&#1079;&#1100;%20&#1056;&#1102;&#1088;&#1080;&#1082;.docx" TargetMode="Externa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8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3.jpeg"/><Relationship Id="rId9" Type="http://schemas.openxmlformats.org/officeDocument/2006/relationships/image" Target="../media/image33.jpeg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slide" Target="slide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40.gif"/><Relationship Id="rId7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&#1055;&#1086;&#1083;&#1102;&#1076;&#1100;&#1077;.pptx" TargetMode="Externa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5" action="ppaction://hlinksldjump"/>
          </p:cNvPr>
          <p:cNvSpPr/>
          <p:nvPr/>
        </p:nvSpPr>
        <p:spPr>
          <a:xfrm>
            <a:off x="3635896" y="6165304"/>
            <a:ext cx="2016224" cy="50323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48000"/>
            </a:schemeClr>
          </a:solidFill>
          <a:ln w="38100"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kern="10" spc="720" dirty="0">
                <a:ln w="9525">
                  <a:noFill/>
                  <a:round/>
                  <a:headEnd/>
                  <a:tailEnd/>
                </a:ln>
                <a:solidFill>
                  <a:srgbClr val="600000"/>
                </a:solidFill>
                <a:latin typeface="Arial"/>
                <a:cs typeface="Arial"/>
              </a:rPr>
              <a:t>Автор</a:t>
            </a:r>
          </a:p>
        </p:txBody>
      </p:sp>
      <p:sp>
        <p:nvSpPr>
          <p:cNvPr id="5" name="Скругленный прямоугольник 4">
            <a:hlinkClick r:id="rId6" action="ppaction://hlinksldjump"/>
          </p:cNvPr>
          <p:cNvSpPr/>
          <p:nvPr/>
        </p:nvSpPr>
        <p:spPr>
          <a:xfrm>
            <a:off x="5796136" y="6165304"/>
            <a:ext cx="2448272" cy="50323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48000"/>
            </a:schemeClr>
          </a:solidFill>
          <a:ln w="38100"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kern="10" spc="720" dirty="0">
                <a:ln w="9525">
                  <a:noFill/>
                  <a:round/>
                  <a:headEnd/>
                  <a:tailEnd/>
                </a:ln>
                <a:solidFill>
                  <a:srgbClr val="600000"/>
                </a:solidFill>
                <a:latin typeface="Arial"/>
                <a:cs typeface="Arial"/>
              </a:rPr>
              <a:t>Ресурсы</a:t>
            </a:r>
          </a:p>
        </p:txBody>
      </p:sp>
      <p:sp>
        <p:nvSpPr>
          <p:cNvPr id="6" name="Скругленный прямоугольник 5">
            <a:hlinkClick r:id="rId7" action="ppaction://hlinksldjump"/>
          </p:cNvPr>
          <p:cNvSpPr/>
          <p:nvPr/>
        </p:nvSpPr>
        <p:spPr>
          <a:xfrm>
            <a:off x="179512" y="6165304"/>
            <a:ext cx="3240360" cy="50323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48000"/>
            </a:schemeClr>
          </a:solidFill>
          <a:ln w="38100"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600000"/>
                </a:solidFill>
                <a:latin typeface="Arial"/>
                <a:cs typeface="Arial"/>
              </a:rPr>
              <a:t>Литература</a:t>
            </a:r>
            <a:endParaRPr lang="ru-RU" sz="2800" b="1" kern="10" spc="720" dirty="0">
              <a:ln w="9525">
                <a:noFill/>
                <a:round/>
                <a:headEnd/>
                <a:tailEnd/>
              </a:ln>
              <a:solidFill>
                <a:srgbClr val="600000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725144"/>
            <a:ext cx="3168352" cy="923330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6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посвящается 1150 – </a:t>
            </a:r>
            <a:r>
              <a:rPr lang="ru-RU" b="1" i="1" dirty="0" err="1">
                <a:solidFill>
                  <a:srgbClr val="6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летию</a:t>
            </a:r>
            <a:r>
              <a:rPr lang="ru-RU" b="1" i="1" dirty="0">
                <a:solidFill>
                  <a:srgbClr val="6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b="1" i="1" dirty="0">
                <a:solidFill>
                  <a:srgbClr val="6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российской государственности</a:t>
            </a:r>
            <a:endParaRPr lang="ru-RU" dirty="0">
              <a:solidFill>
                <a:srgbClr val="6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2000" y="188640"/>
            <a:ext cx="4392488" cy="1440160"/>
          </a:xfrm>
          <a:prstGeom prst="round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188640"/>
            <a:ext cx="4860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Откуда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есть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пошла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русская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земля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кто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стал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Киеве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первее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княжить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как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русская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земля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стала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развиваться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".</a:t>
            </a:r>
          </a:p>
          <a:p>
            <a:pPr algn="ctr"/>
            <a:r>
              <a:rPr lang="en-US" b="1" dirty="0" smtClean="0"/>
              <a:t>                         </a:t>
            </a:r>
            <a:r>
              <a:rPr lang="ru-RU" b="1" dirty="0" smtClean="0"/>
              <a:t>НЕСТОР</a:t>
            </a:r>
            <a:endParaRPr lang="en-US" b="1" dirty="0" smtClean="0"/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 rot="21287138">
            <a:off x="584082" y="1716680"/>
            <a:ext cx="6818779" cy="287508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Таинственная Родина моя,</a:t>
            </a:r>
          </a:p>
          <a:p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 Прадедовская Киевская Русь!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/>
            </a:endParaRPr>
          </a:p>
        </p:txBody>
      </p:sp>
      <p:pic>
        <p:nvPicPr>
          <p:cNvPr id="8193" name="Picture 1" descr="C:\Users\1\Desktop\Мои рисунки\Анимашки\lustayaknugy[1]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68344" y="1052736"/>
            <a:ext cx="1318300" cy="1008112"/>
          </a:xfrm>
          <a:prstGeom prst="rect">
            <a:avLst/>
          </a:prstGeom>
          <a:noFill/>
        </p:spPr>
      </p:pic>
      <p:pic>
        <p:nvPicPr>
          <p:cNvPr id="11" name="Claude Debussy - The Meadow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numSld="1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laude Debussy - The Meadow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3563888" y="4581128"/>
            <a:ext cx="304800" cy="304800"/>
          </a:xfrm>
          <a:prstGeom prst="rect">
            <a:avLst/>
          </a:prstGeom>
        </p:spPr>
      </p:pic>
      <p:pic>
        <p:nvPicPr>
          <p:cNvPr id="17" name="Claude Debussy - The Meadow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3563888" y="4581128"/>
            <a:ext cx="304800" cy="304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4" y="1052736"/>
            <a:ext cx="3456384" cy="388843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3200" b="1" i="1" dirty="0" smtClean="0">
                <a:solidFill>
                  <a:schemeClr val="bg1"/>
                </a:solidFill>
              </a:rPr>
              <a:t>945-962гг</a:t>
            </a:r>
            <a:r>
              <a:rPr lang="ru-RU" sz="3200" b="1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Рисунок 9" descr="Н. Бруни. Святая княгиня Ольга. 1901 г..png"/>
          <p:cNvPicPr>
            <a:picLocks noChangeAspect="1"/>
          </p:cNvPicPr>
          <p:nvPr/>
        </p:nvPicPr>
        <p:blipFill>
          <a:blip r:embed="rId6" cstate="email"/>
          <a:srcRect l="3333" r="5000" b="4492"/>
          <a:stretch>
            <a:fillRect/>
          </a:stretch>
        </p:blipFill>
        <p:spPr bwMode="auto">
          <a:xfrm>
            <a:off x="539552" y="1196752"/>
            <a:ext cx="3168352" cy="3229282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483768" y="188640"/>
            <a:ext cx="410445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Мудрая  Ольга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1\Desktop\Мои рисунки\Анимашки\zvz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1124744"/>
            <a:ext cx="914400" cy="914400"/>
          </a:xfrm>
          <a:prstGeom prst="rect">
            <a:avLst/>
          </a:prstGeom>
          <a:noFill/>
        </p:spPr>
      </p:pic>
      <p:pic>
        <p:nvPicPr>
          <p:cNvPr id="1027" name="Picture 3" descr="C:\Users\1\Desktop\Мои рисунки\Анимашки\zvz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2276872"/>
            <a:ext cx="914400" cy="914400"/>
          </a:xfrm>
          <a:prstGeom prst="rect">
            <a:avLst/>
          </a:prstGeom>
          <a:noFill/>
        </p:spPr>
      </p:pic>
      <p:pic>
        <p:nvPicPr>
          <p:cNvPr id="1028" name="Picture 4" descr="C:\Users\1\Desktop\Мои рисунки\Анимашки\zvz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132856"/>
            <a:ext cx="914400" cy="914400"/>
          </a:xfrm>
          <a:prstGeom prst="rect">
            <a:avLst/>
          </a:prstGeom>
          <a:noFill/>
        </p:spPr>
      </p:pic>
      <p:pic>
        <p:nvPicPr>
          <p:cNvPr id="1029" name="Picture 5" descr="C:\Users\1\Desktop\Мои рисунки\Анимашки\zvz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052736"/>
            <a:ext cx="914400" cy="914400"/>
          </a:xfrm>
          <a:prstGeom prst="rect">
            <a:avLst/>
          </a:prstGeom>
          <a:noFill/>
        </p:spPr>
      </p:pic>
      <p:pic>
        <p:nvPicPr>
          <p:cNvPr id="1030" name="Picture 6" descr="C:\Users\1\Desktop\Мои рисунки\Анимашки\zvz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3356992"/>
            <a:ext cx="914400" cy="914400"/>
          </a:xfrm>
          <a:prstGeom prst="rect">
            <a:avLst/>
          </a:prstGeom>
          <a:noFill/>
        </p:spPr>
      </p:pic>
      <p:pic>
        <p:nvPicPr>
          <p:cNvPr id="1031" name="Picture 7" descr="C:\Users\1\Desktop\Мои рисунки\Анимашки\zvz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284984"/>
            <a:ext cx="914400" cy="914400"/>
          </a:xfrm>
          <a:prstGeom prst="rect">
            <a:avLst/>
          </a:prstGeom>
          <a:noFill/>
        </p:spPr>
      </p:pic>
      <p:sp>
        <p:nvSpPr>
          <p:cNvPr id="27" name="Прямоугольник 6"/>
          <p:cNvSpPr>
            <a:spLocks noChangeArrowheads="1"/>
          </p:cNvSpPr>
          <p:nvPr/>
        </p:nvSpPr>
        <p:spPr bwMode="auto">
          <a:xfrm>
            <a:off x="4067944" y="1484784"/>
            <a:ext cx="4896544" cy="1569660"/>
          </a:xfrm>
          <a:prstGeom prst="rect">
            <a:avLst/>
          </a:prstGeom>
          <a:solidFill>
            <a:schemeClr val="bg1">
              <a:alpha val="49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cs typeface="Arial" charset="0"/>
              </a:rPr>
              <a:t>В «Повести временных лет» подробно рассказывается о мести Ольги древлянам за убийство ее мужа князя Игоря.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211960" y="3645024"/>
            <a:ext cx="4608512" cy="2664296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3600" b="1" i="1" dirty="0" smtClean="0">
                <a:solidFill>
                  <a:schemeClr val="bg1"/>
                </a:solidFill>
              </a:rPr>
              <a:t> 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20" name="Рисунок 7" descr="«Княгиня Ольга встречает тело князя Игоря». Эскиз В. И. Сурикова, 1915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427984" y="3747777"/>
            <a:ext cx="4176464" cy="23932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95536" y="5157192"/>
            <a:ext cx="3672408" cy="1200329"/>
          </a:xfrm>
          <a:prstGeom prst="rect">
            <a:avLst/>
          </a:prstGeom>
          <a:blipFill dpi="0" rotWithShape="1">
            <a:blip r:embed="rId9" cstate="email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 можно оценить личность княгини, каким она была человеком? 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1\Desktop\Мои рисунки\Анимашки\enter126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83182" y="5733256"/>
            <a:ext cx="540341" cy="91623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numSld="7"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Рисунок 5"/>
          <p:cNvGraphicFramePr>
            <a:graphicFrameLocks noGrp="1"/>
          </p:cNvGraphicFramePr>
          <p:nvPr>
            <p:ph type="pic" idx="1"/>
          </p:nvPr>
        </p:nvGraphicFramePr>
        <p:xfrm>
          <a:off x="142844" y="142852"/>
          <a:ext cx="8786874" cy="650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Бабина Л.В.</a:t>
            </a: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1928813" y="5786438"/>
            <a:ext cx="5646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Месть княгини Ольги древлянам</a:t>
            </a:r>
          </a:p>
        </p:txBody>
      </p:sp>
      <p:pic>
        <p:nvPicPr>
          <p:cNvPr id="7" name="Picture 2" descr="C:\Users\1\Desktop\Мои рисунки\Анимашки\enter126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2440" y="5684502"/>
            <a:ext cx="611560" cy="10369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4788024" y="188640"/>
            <a:ext cx="4032448" cy="2736304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3" cstate="print"/>
            <a:stretch>
              <a:fillRect/>
            </a:stretch>
          </a:blipFill>
          <a:ln>
            <a:solidFill>
              <a:srgbClr val="0066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рямоугольник 6"/>
          <p:cNvSpPr/>
          <p:nvPr/>
        </p:nvSpPr>
        <p:spPr>
          <a:xfrm>
            <a:off x="4932040" y="260648"/>
            <a:ext cx="151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уроки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332656"/>
            <a:ext cx="2084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погосты</a:t>
            </a:r>
            <a:endParaRPr lang="ru-RU" sz="3600" dirty="0"/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395536" y="3501008"/>
            <a:ext cx="3744416" cy="2736304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4" cstate="print"/>
            <a:stretch>
              <a:fillRect/>
            </a:stretch>
          </a:blipFill>
          <a:ln>
            <a:solidFill>
              <a:srgbClr val="0066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4860032" y="3356992"/>
            <a:ext cx="3960440" cy="2880320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5" cstate="print"/>
            <a:stretch>
              <a:fillRect/>
            </a:stretch>
          </a:blipFill>
          <a:ln>
            <a:solidFill>
              <a:srgbClr val="0066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3" descr="F:\741459a00089186e506e725ef005c576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8024" y="3429000"/>
            <a:ext cx="15150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2"/>
          <p:cNvGrpSpPr/>
          <p:nvPr/>
        </p:nvGrpSpPr>
        <p:grpSpPr>
          <a:xfrm>
            <a:off x="4860033" y="2420888"/>
            <a:ext cx="3672408" cy="751701"/>
            <a:chOff x="4932042" y="3933057"/>
            <a:chExt cx="3944571" cy="751701"/>
          </a:xfrm>
          <a:solidFill>
            <a:srgbClr val="006600"/>
          </a:solidFill>
        </p:grpSpPr>
        <p:sp>
          <p:nvSpPr>
            <p:cNvPr id="14" name="Прямоугольник 13"/>
            <p:cNvSpPr/>
            <p:nvPr/>
          </p:nvSpPr>
          <p:spPr>
            <a:xfrm>
              <a:off x="4932042" y="3933057"/>
              <a:ext cx="3944571" cy="751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4932042" y="3933057"/>
              <a:ext cx="2777867" cy="75170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Устанавливает размеры даней и оброков, определяет места для сбора даней.</a:t>
              </a:r>
              <a:endParaRPr lang="ru-RU" sz="1400" kern="1200" dirty="0"/>
            </a:p>
          </p:txBody>
        </p:sp>
      </p:grpSp>
      <p:sp>
        <p:nvSpPr>
          <p:cNvPr id="16" name="Овал 15"/>
          <p:cNvSpPr/>
          <p:nvPr/>
        </p:nvSpPr>
        <p:spPr>
          <a:xfrm>
            <a:off x="7668344" y="2420888"/>
            <a:ext cx="765425" cy="763456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Группа 16"/>
          <p:cNvGrpSpPr/>
          <p:nvPr/>
        </p:nvGrpSpPr>
        <p:grpSpPr>
          <a:xfrm>
            <a:off x="467544" y="5877272"/>
            <a:ext cx="3240360" cy="777304"/>
            <a:chOff x="5724130" y="6080695"/>
            <a:chExt cx="2846610" cy="777304"/>
          </a:xfrm>
          <a:solidFill>
            <a:srgbClr val="006600"/>
          </a:solidFill>
        </p:grpSpPr>
        <p:sp>
          <p:nvSpPr>
            <p:cNvPr id="18" name="Прямоугольник 17"/>
            <p:cNvSpPr/>
            <p:nvPr/>
          </p:nvSpPr>
          <p:spPr>
            <a:xfrm>
              <a:off x="5724130" y="6080695"/>
              <a:ext cx="2846610" cy="7773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5724130" y="6080695"/>
              <a:ext cx="2004655" cy="77730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20320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В Киеве начинается каменное строительство</a:t>
              </a:r>
              <a:endParaRPr lang="ru-RU" sz="1600" kern="1200" dirty="0"/>
            </a:p>
          </p:txBody>
        </p:sp>
      </p:grpSp>
      <p:sp>
        <p:nvSpPr>
          <p:cNvPr id="20" name="Овал 19"/>
          <p:cNvSpPr/>
          <p:nvPr/>
        </p:nvSpPr>
        <p:spPr>
          <a:xfrm>
            <a:off x="2771800" y="5805264"/>
            <a:ext cx="765425" cy="763456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Группа 24"/>
          <p:cNvGrpSpPr/>
          <p:nvPr/>
        </p:nvGrpSpPr>
        <p:grpSpPr>
          <a:xfrm>
            <a:off x="323528" y="332656"/>
            <a:ext cx="3744416" cy="3055016"/>
            <a:chOff x="323528" y="332656"/>
            <a:chExt cx="3744416" cy="3055016"/>
          </a:xfrm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>
              <a:off x="323528" y="332656"/>
              <a:ext cx="3744416" cy="2448272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8" cstate="print"/>
              <a:stretch>
                <a:fillRect/>
              </a:stretch>
            </a:blipFill>
            <a:ln>
              <a:solidFill>
                <a:srgbClr val="0066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" name="Группа 20"/>
            <p:cNvGrpSpPr/>
            <p:nvPr/>
          </p:nvGrpSpPr>
          <p:grpSpPr>
            <a:xfrm>
              <a:off x="395536" y="2564904"/>
              <a:ext cx="3096344" cy="822768"/>
              <a:chOff x="4716015" y="3068962"/>
              <a:chExt cx="3628765" cy="822768"/>
            </a:xfrm>
            <a:solidFill>
              <a:srgbClr val="006600"/>
            </a:solidFill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4716015" y="3068962"/>
                <a:ext cx="3628765" cy="8227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Прямоугольник 22"/>
              <p:cNvSpPr/>
              <p:nvPr/>
            </p:nvSpPr>
            <p:spPr>
              <a:xfrm>
                <a:off x="4716015" y="3068962"/>
                <a:ext cx="2555468" cy="8227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0" rIns="17780" bIns="0" numCol="1" spcCol="1270" anchor="ctr" anchorCtr="0">
                <a:noAutofit/>
              </a:bodyPr>
              <a:lstStyle/>
              <a:p>
                <a:pPr lvl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/>
                  <a:t>Её неустанные «хождения» по русской земле с целью благоустройства жизни всех подданных</a:t>
                </a:r>
                <a:endParaRPr lang="ru-RU" sz="1400" kern="1200" dirty="0"/>
              </a:p>
            </p:txBody>
          </p:sp>
        </p:grpSp>
        <p:sp>
          <p:nvSpPr>
            <p:cNvPr id="24" name="Овал 23"/>
            <p:cNvSpPr/>
            <p:nvPr/>
          </p:nvSpPr>
          <p:spPr>
            <a:xfrm>
              <a:off x="2987824" y="2564904"/>
              <a:ext cx="765425" cy="763456"/>
            </a:xfrm>
            <a:prstGeom prst="ellipse">
              <a:avLst/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7" name="Прямоугольник 26"/>
          <p:cNvSpPr/>
          <p:nvPr/>
        </p:nvSpPr>
        <p:spPr>
          <a:xfrm>
            <a:off x="4860032" y="5877272"/>
            <a:ext cx="3024336" cy="75170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0" rIns="17780" bIns="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dirty="0" smtClean="0"/>
              <a:t> </a:t>
            </a:r>
            <a:r>
              <a:rPr lang="ru-RU" sz="1600" kern="1200" dirty="0" smtClean="0"/>
              <a:t>Первая приняла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/>
              <a:t>христианство</a:t>
            </a:r>
            <a:endParaRPr lang="ru-RU" sz="1600" kern="1200" dirty="0"/>
          </a:p>
        </p:txBody>
      </p:sp>
      <p:sp>
        <p:nvSpPr>
          <p:cNvPr id="28" name="Овал 27"/>
          <p:cNvSpPr/>
          <p:nvPr/>
        </p:nvSpPr>
        <p:spPr>
          <a:xfrm>
            <a:off x="7236296" y="5877272"/>
            <a:ext cx="765425" cy="763456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Picture 2" descr="C:\Users\1\Desktop\Мои рисунки\Анимашки\lustayaknugy[1]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172400" y="6021288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95536" cy="6858000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748464" y="0"/>
            <a:ext cx="395536" cy="6858000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43608" y="54452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44008" y="630932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067944" y="55172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915816" y="36450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1\Desktop\Мои рисунки\Анимашки\83139792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1800" y="3429000"/>
            <a:ext cx="432048" cy="432048"/>
          </a:xfrm>
          <a:prstGeom prst="rect">
            <a:avLst/>
          </a:prstGeom>
          <a:noFill/>
        </p:spPr>
      </p:pic>
      <p:pic>
        <p:nvPicPr>
          <p:cNvPr id="6" name="Picture 2" descr="C:\Users\1\Desktop\Мои рисунки\Анимашки\831397923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3928" y="5373216"/>
            <a:ext cx="360040" cy="360040"/>
          </a:xfrm>
          <a:prstGeom prst="rect">
            <a:avLst/>
          </a:prstGeom>
          <a:noFill/>
        </p:spPr>
      </p:pic>
      <p:pic>
        <p:nvPicPr>
          <p:cNvPr id="9" name="Picture 2" descr="C:\Users\1\Desktop\Мои рисунки\Анимашки\831397923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99992" y="6165304"/>
            <a:ext cx="360040" cy="360040"/>
          </a:xfrm>
          <a:prstGeom prst="rect">
            <a:avLst/>
          </a:prstGeom>
          <a:noFill/>
        </p:spPr>
      </p:pic>
      <p:pic>
        <p:nvPicPr>
          <p:cNvPr id="8" name="Picture 2" descr="C:\Users\1\Desktop\Мои рисунки\Анимашки\831397923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5301208"/>
            <a:ext cx="360040" cy="360040"/>
          </a:xfrm>
          <a:prstGeom prst="rect">
            <a:avLst/>
          </a:prstGeom>
          <a:noFill/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860032" y="332656"/>
            <a:ext cx="3888432" cy="1015663"/>
          </a:xfrm>
          <a:prstGeom prst="rec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Почему Святослава      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называли  Александром 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Македонским?</a:t>
            </a:r>
            <a:endParaRPr lang="ru-RU" sz="2000" b="1" i="1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2123728" y="1340768"/>
            <a:ext cx="6840760" cy="4752528"/>
            <a:chOff x="3923928" y="1556792"/>
            <a:chExt cx="6840760" cy="4752528"/>
          </a:xfrm>
        </p:grpSpPr>
        <p:sp>
          <p:nvSpPr>
            <p:cNvPr id="22" name="Багетная рамка 21"/>
            <p:cNvSpPr/>
            <p:nvPr/>
          </p:nvSpPr>
          <p:spPr>
            <a:xfrm>
              <a:off x="3923928" y="1556792"/>
              <a:ext cx="6840760" cy="4752528"/>
            </a:xfrm>
            <a:prstGeom prst="bevel">
              <a:avLst/>
            </a:prstGeom>
            <a:gradFill flip="none" rotWithShape="1">
              <a:gsLst>
                <a:gs pos="0">
                  <a:srgbClr val="006600"/>
                </a:gs>
                <a:gs pos="50000">
                  <a:srgbClr val="0033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4572000" y="2204864"/>
              <a:ext cx="5435074" cy="3420822"/>
              <a:chOff x="4710642" y="2276871"/>
              <a:chExt cx="5435074" cy="3420822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4710642" y="2281373"/>
                <a:ext cx="5411347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Смотрите, в грозной  красоте,</a:t>
                </a:r>
              </a:p>
              <a:p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Воздушными полками,</a:t>
                </a:r>
              </a:p>
              <a:p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Их тени мчатся в высоте</a:t>
                </a:r>
              </a:p>
              <a:p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Над нашими шатрами …</a:t>
                </a:r>
              </a:p>
              <a:p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 Святослав, бич древних лет,</a:t>
                </a:r>
              </a:p>
              <a:p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Се твой полет орлиный.</a:t>
                </a:r>
              </a:p>
              <a:p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«Погибнем! Мертвым срама нет!»</a:t>
                </a:r>
              </a:p>
              <a:p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Гремит перед дружиной.      </a:t>
                </a:r>
              </a:p>
              <a:p>
                <a:r>
                  <a:rPr lang="ru-RU" sz="2400" dirty="0" smtClean="0">
                    <a:latin typeface="Arial" pitchFamily="34" charset="0"/>
                    <a:cs typeface="Arial" pitchFamily="34" charset="0"/>
                  </a:rPr>
                  <a:t>                   В.А. Жуковский</a:t>
                </a:r>
                <a:endParaRPr lang="ru-RU" sz="24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4" name="Рисунок 5" descr="Призвание Рюрика с братьями и общие черты....jpg"/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748949" y="2276871"/>
                <a:ext cx="1396767" cy="16606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9" name="Прямоугольник 28"/>
          <p:cNvSpPr/>
          <p:nvPr/>
        </p:nvSpPr>
        <p:spPr>
          <a:xfrm>
            <a:off x="1403648" y="260648"/>
            <a:ext cx="280831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Походы Святослава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" name="Picture 2" descr="C:\Users\1\Desktop\Мои рисунки\Анимашки\enter126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3182" y="5733256"/>
            <a:ext cx="540341" cy="916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агетная рамка 3"/>
          <p:cNvSpPr/>
          <p:nvPr/>
        </p:nvSpPr>
        <p:spPr>
          <a:xfrm>
            <a:off x="251520" y="1052736"/>
            <a:ext cx="6336704" cy="4032448"/>
          </a:xfrm>
          <a:prstGeom prst="bevel">
            <a:avLst/>
          </a:prstGeom>
          <a:gradFill flip="none" rotWithShape="1">
            <a:gsLst>
              <a:gs pos="0">
                <a:srgbClr val="006600"/>
              </a:gs>
              <a:gs pos="50000">
                <a:srgbClr val="0033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1628800"/>
            <a:ext cx="51845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27584" y="1628800"/>
            <a:ext cx="51845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572000" y="5085184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В доспехах тяжких из брони,</a:t>
            </a:r>
          </a:p>
          <a:p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Шепча: </a:t>
            </a:r>
            <a:r>
              <a:rPr lang="en-US" sz="2400" b="1" i="1" dirty="0" smtClean="0">
                <a:solidFill>
                  <a:srgbClr val="000000"/>
                </a:solidFill>
                <a:latin typeface="Book Antiqua" pitchFamily="18" charset="0"/>
              </a:rPr>
              <a:t>«</a:t>
            </a:r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Перун, оборони!</a:t>
            </a:r>
            <a:r>
              <a:rPr lang="en-US" sz="2400" b="1" i="1" dirty="0" smtClean="0">
                <a:solidFill>
                  <a:srgbClr val="000000"/>
                </a:solidFill>
                <a:latin typeface="Book Antiqua" pitchFamily="18" charset="0"/>
              </a:rPr>
              <a:t>»,</a:t>
            </a:r>
          </a:p>
          <a:p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Богатыри летели в бой,</a:t>
            </a:r>
          </a:p>
          <a:p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Ведя дружину за собой.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0851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Лихие были времена,</a:t>
            </a:r>
          </a:p>
          <a:p>
            <a:pPr lvl="0"/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Когда вдев ноги в стремена,</a:t>
            </a:r>
          </a:p>
          <a:p>
            <a:pPr lvl="0"/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Слегка полупривстав в седле,</a:t>
            </a:r>
          </a:p>
          <a:p>
            <a:pPr lvl="0"/>
            <a:r>
              <a:rPr lang="ru-RU" sz="2400" b="1" i="1" dirty="0" smtClean="0">
                <a:solidFill>
                  <a:srgbClr val="000000"/>
                </a:solidFill>
                <a:latin typeface="Book Antiqua" pitchFamily="18" charset="0"/>
              </a:rPr>
              <a:t>В стальном шеломе на челе,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5576" y="1628800"/>
            <a:ext cx="5328592" cy="309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755576" y="1628800"/>
            <a:ext cx="5328592" cy="3024336"/>
            <a:chOff x="2699792" y="-184666"/>
            <a:chExt cx="5328592" cy="267756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699792" y="-171400"/>
              <a:ext cx="5328592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300192" y="-184666"/>
              <a:ext cx="1632178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ru-RU" i="1" dirty="0" smtClean="0">
                  <a:solidFill>
                    <a:schemeClr val="bg1"/>
                  </a:solidFill>
                  <a:latin typeface="Book Antiqua" pitchFamily="18" charset="0"/>
                </a:rPr>
                <a:t>Последний бой</a:t>
              </a:r>
              <a:endParaRPr lang="ru-RU" i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331640" y="188640"/>
            <a:ext cx="547260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Храбрый Святослав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2" descr="C:\Users\1\Desktop\Мои рисунки\Анимашки\lustayaknugy[1]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  <p:pic>
        <p:nvPicPr>
          <p:cNvPr id="18" name="Рисунок 1" descr="рр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0"/>
            <a:ext cx="1475656" cy="220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619268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Социальные отношения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43608" y="3861048"/>
            <a:ext cx="3096344" cy="720080"/>
          </a:xfrm>
          <a:prstGeom prst="rect">
            <a:avLst/>
          </a:prstGeom>
          <a:solidFill>
            <a:srgbClr val="00B05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B05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23528" y="1700808"/>
            <a:ext cx="72008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323528" y="1556792"/>
            <a:ext cx="3888432" cy="4248472"/>
            <a:chOff x="1259632" y="1484784"/>
            <a:chExt cx="3888432" cy="4248472"/>
          </a:xfrm>
        </p:grpSpPr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1979712" y="1484784"/>
              <a:ext cx="3096344" cy="720080"/>
            </a:xfrm>
            <a:prstGeom prst="rect">
              <a:avLst/>
            </a:prstGeom>
            <a:solidFill>
              <a:srgbClr val="00B05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B050"/>
              </a:extrusion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ru-RU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1979712" y="2852936"/>
              <a:ext cx="3096344" cy="720080"/>
            </a:xfrm>
            <a:prstGeom prst="rect">
              <a:avLst/>
            </a:prstGeom>
            <a:solidFill>
              <a:srgbClr val="00B05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B050"/>
              </a:extrusion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ru-RU"/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2051720" y="5013176"/>
              <a:ext cx="3096344" cy="720080"/>
            </a:xfrm>
            <a:prstGeom prst="rect">
              <a:avLst/>
            </a:prstGeom>
            <a:solidFill>
              <a:srgbClr val="00B05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B050"/>
              </a:extrusion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ru-RU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259632" y="1628800"/>
              <a:ext cx="0" cy="3672408"/>
            </a:xfrm>
            <a:prstGeom prst="line">
              <a:avLst/>
            </a:prstGeom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>
              <a:endCxn id="9" idx="1"/>
            </p:cNvCxnSpPr>
            <p:nvPr/>
          </p:nvCxnSpPr>
          <p:spPr>
            <a:xfrm>
              <a:off x="1259632" y="3212976"/>
              <a:ext cx="720080" cy="0"/>
            </a:xfrm>
            <a:prstGeom prst="line">
              <a:avLst/>
            </a:prstGeom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259632" y="5301208"/>
              <a:ext cx="792088" cy="0"/>
            </a:xfrm>
            <a:prstGeom prst="line">
              <a:avLst/>
            </a:prstGeom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7"/>
          <p:cNvSpPr/>
          <p:nvPr/>
        </p:nvSpPr>
        <p:spPr>
          <a:xfrm>
            <a:off x="1835696" y="1412776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Вече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91680" y="2708920"/>
            <a:ext cx="1879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Князь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31640" y="4869160"/>
            <a:ext cx="2797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Воеводы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259632" y="3717032"/>
            <a:ext cx="2858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Дружина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3563888" y="1916832"/>
            <a:ext cx="648072" cy="100811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4427984" y="1412776"/>
            <a:ext cx="4464496" cy="5262979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Как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называлось общественное устройство у славян и что собой оно представляло?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Во главе племени или союза  стоял …….. Управлять племенем ему помогали: …….. – предводитель племенного войска,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………. – группа воинов лично преданных князю, их профессия – война;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… – племенное собрание.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Рисунок 3" descr="image00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164288" y="0"/>
            <a:ext cx="1668100" cy="200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Users\1\Desktop\Мои рисунки\Анимашки\enter126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3182" y="5733256"/>
            <a:ext cx="540341" cy="916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9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1196752"/>
            <a:ext cx="864096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Рейтинговая  шкала  результативности  деятельности древнерусских  князей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2276872"/>
            <a:ext cx="6174432" cy="30469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 снова память в прошлое зовет,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И вечностью кружится голова.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Тысячелетье – вот оно, живет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В металле, в камне, в мыслях и словах.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И оживает книга бытия,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Я с трепетом листать ее берусь.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Таинственная Родина моя,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Прадедовская Киевская Русь!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805264"/>
            <a:ext cx="9144000" cy="10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157871" y="5445224"/>
            <a:ext cx="419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Calibri" pitchFamily="34" charset="0"/>
              </a:rPr>
              <a:t>Миниатюры </a:t>
            </a:r>
            <a:r>
              <a:rPr lang="ru-RU" dirty="0" err="1" smtClean="0">
                <a:latin typeface="Calibri" pitchFamily="34" charset="0"/>
              </a:rPr>
              <a:t>Радзивилловской</a:t>
            </a:r>
            <a:r>
              <a:rPr lang="ru-RU" dirty="0" smtClean="0">
                <a:latin typeface="Calibri" pitchFamily="34" charset="0"/>
              </a:rPr>
              <a:t> летописи 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" name="Picture 4" descr="C:\Users\1\Desktop\Мои рисунки\Анимашки\light11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32040" y="4221088"/>
            <a:ext cx="952500" cy="952500"/>
          </a:xfrm>
          <a:prstGeom prst="rect">
            <a:avLst/>
          </a:prstGeom>
          <a:noFill/>
        </p:spPr>
      </p:pic>
      <p:pic>
        <p:nvPicPr>
          <p:cNvPr id="10" name="Picture 4" descr="C:\Users\1\Desktop\Мои рисунки\Анимашки\light11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2120" y="3645024"/>
            <a:ext cx="952500" cy="952500"/>
          </a:xfrm>
          <a:prstGeom prst="rect">
            <a:avLst/>
          </a:prstGeom>
          <a:noFill/>
        </p:spPr>
      </p:pic>
      <p:pic>
        <p:nvPicPr>
          <p:cNvPr id="11" name="Picture 4" descr="C:\Users\1\Desktop\Мои рисунки\Анимашки\light11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96136" y="4509120"/>
            <a:ext cx="952500" cy="952500"/>
          </a:xfrm>
          <a:prstGeom prst="rect">
            <a:avLst/>
          </a:prstGeom>
          <a:noFill/>
        </p:spPr>
      </p:pic>
      <p:pic>
        <p:nvPicPr>
          <p:cNvPr id="12" name="Picture 2" descr="C:\Users\1\Desktop\Мои рисунки\Анимашки\lustayaknugy[1]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72400" y="5157192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4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00808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Сахаров А.Н,   </a:t>
            </a:r>
            <a:r>
              <a:rPr lang="ru-RU" dirty="0" err="1" smtClean="0"/>
              <a:t>Буганов</a:t>
            </a:r>
            <a:r>
              <a:rPr lang="ru-RU" dirty="0" smtClean="0"/>
              <a:t> В.И.. История России с древнейших времен </a:t>
            </a:r>
          </a:p>
          <a:p>
            <a:r>
              <a:rPr lang="ru-RU" dirty="0" smtClean="0"/>
              <a:t>до конца XVII века.: учеб. для 10 </a:t>
            </a:r>
            <a:r>
              <a:rPr lang="ru-RU" dirty="0" err="1" smtClean="0"/>
              <a:t>кл</a:t>
            </a:r>
            <a:r>
              <a:rPr lang="ru-RU" dirty="0" smtClean="0"/>
              <a:t>.  </a:t>
            </a:r>
            <a:r>
              <a:rPr lang="ru-RU" dirty="0" err="1" smtClean="0"/>
              <a:t>общеобразоват</a:t>
            </a:r>
            <a:r>
              <a:rPr lang="ru-RU" dirty="0" smtClean="0"/>
              <a:t>. Учреждений /Под ред. А.Н. Сахарова/. </a:t>
            </a:r>
          </a:p>
          <a:p>
            <a:r>
              <a:rPr lang="ru-RU" dirty="0" smtClean="0"/>
              <a:t>(любое издание);</a:t>
            </a:r>
          </a:p>
          <a:p>
            <a:r>
              <a:rPr lang="ru-RU" dirty="0" smtClean="0"/>
              <a:t>Скрынников Р.Г. Русь X-ХVII века. – СПб.: Издательство </a:t>
            </a:r>
            <a:r>
              <a:rPr lang="en-US" dirty="0" smtClean="0"/>
              <a:t>«</a:t>
            </a:r>
            <a:r>
              <a:rPr lang="ru-RU" dirty="0" smtClean="0"/>
              <a:t>Питер</a:t>
            </a:r>
            <a:r>
              <a:rPr lang="en-US" dirty="0" smtClean="0"/>
              <a:t>»- 1999</a:t>
            </a:r>
            <a:r>
              <a:rPr lang="ru-RU" dirty="0" smtClean="0"/>
              <a:t>г.- 352 </a:t>
            </a:r>
            <a:r>
              <a:rPr lang="ru-RU" dirty="0" err="1" smtClean="0"/>
              <a:t>стр</a:t>
            </a:r>
            <a:r>
              <a:rPr lang="ru-RU" dirty="0" smtClean="0"/>
              <a:t> </a:t>
            </a:r>
          </a:p>
          <a:p>
            <a:r>
              <a:rPr lang="ru-RU" dirty="0" smtClean="0"/>
              <a:t>Щукин А.Н. Знаменитые россияне: биограф. справ.- М.: Просвещение, Учебная литература, 1996.</a:t>
            </a:r>
          </a:p>
          <a:p>
            <a:r>
              <a:rPr lang="ru-RU" dirty="0" smtClean="0"/>
              <a:t>А. Н. Кирпичников, статья в Интернете на сайте </a:t>
            </a:r>
            <a:r>
              <a:rPr lang="ru-RU" dirty="0" err="1" smtClean="0"/>
              <a:t>www.oldladoga.ru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908720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Вернадский Г.В Киевская Русь. – Тверь: ЛЕАН, Москва: АГРАФ, 1996г. – 448стр.</a:t>
            </a:r>
          </a:p>
          <a:p>
            <a:r>
              <a:rPr lang="ru-RU" dirty="0" smtClean="0"/>
              <a:t>Иловайский Д.И.История России. Становление Руси. </a:t>
            </a:r>
          </a:p>
          <a:p>
            <a:r>
              <a:rPr lang="ru-RU" dirty="0" smtClean="0"/>
              <a:t>Серия </a:t>
            </a:r>
            <a:r>
              <a:rPr lang="en-US" dirty="0" smtClean="0"/>
              <a:t>«</a:t>
            </a:r>
            <a:r>
              <a:rPr lang="ru-RU" dirty="0" smtClean="0"/>
              <a:t>Актуальная история России</a:t>
            </a:r>
            <a:r>
              <a:rPr lang="en-US" dirty="0" smtClean="0"/>
              <a:t>»- </a:t>
            </a:r>
            <a:r>
              <a:rPr lang="ru-RU" dirty="0" smtClean="0"/>
              <a:t>М.: </a:t>
            </a:r>
            <a:r>
              <a:rPr lang="en-US" dirty="0" smtClean="0"/>
              <a:t>«</a:t>
            </a:r>
            <a:r>
              <a:rPr lang="ru-RU" dirty="0" smtClean="0"/>
              <a:t>Чарли</a:t>
            </a:r>
            <a:r>
              <a:rPr lang="en-US" dirty="0" smtClean="0"/>
              <a:t>», 1996</a:t>
            </a:r>
            <a:r>
              <a:rPr lang="ru-RU" dirty="0" smtClean="0"/>
              <a:t>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32656"/>
            <a:ext cx="345638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Литература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005064"/>
            <a:ext cx="345638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Иллюстрации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509120"/>
            <a:ext cx="76328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476375" algn="l"/>
              </a:tabLst>
            </a:pPr>
            <a:r>
              <a:rPr lang="ru-RU" sz="1400" i="1" dirty="0" smtClean="0">
                <a:latin typeface="Arial" pitchFamily="34" charset="0"/>
                <a:ea typeface="Times-Roman"/>
                <a:cs typeface="Arial" pitchFamily="34" charset="0"/>
              </a:rPr>
              <a:t>И. Глазунов. </a:t>
            </a:r>
            <a:r>
              <a:rPr lang="ru-RU" sz="1400" i="1" dirty="0" err="1" smtClean="0">
                <a:latin typeface="Arial" pitchFamily="34" charset="0"/>
                <a:ea typeface="Times-Roman"/>
                <a:cs typeface="Arial" pitchFamily="34" charset="0"/>
              </a:rPr>
              <a:t>Рюрик</a:t>
            </a:r>
            <a:r>
              <a:rPr lang="ru-RU" sz="1400" i="1" dirty="0" smtClean="0">
                <a:latin typeface="Arial" pitchFamily="34" charset="0"/>
                <a:ea typeface="Times-Roman"/>
                <a:cs typeface="Arial" pitchFamily="34" charset="0"/>
              </a:rPr>
              <a:t>, </a:t>
            </a:r>
            <a:r>
              <a:rPr lang="ru-RU" sz="1400" i="1" dirty="0" err="1" smtClean="0">
                <a:latin typeface="Arial" pitchFamily="34" charset="0"/>
                <a:ea typeface="Times-Roman"/>
                <a:cs typeface="Arial" pitchFamily="34" charset="0"/>
              </a:rPr>
              <a:t>Синеус</a:t>
            </a:r>
            <a:r>
              <a:rPr lang="ru-RU" sz="1400" i="1" dirty="0" smtClean="0">
                <a:latin typeface="Arial" pitchFamily="34" charset="0"/>
                <a:ea typeface="Times-Roman"/>
                <a:cs typeface="Arial" pitchFamily="34" charset="0"/>
              </a:rPr>
              <a:t>, Трувор.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476375" algn="l"/>
              </a:tabLst>
            </a:pPr>
            <a:r>
              <a:rPr lang="ru-RU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Н. К. Рерих. «Заморские гости».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А.Д.Кившенко</a:t>
            </a:r>
            <a:r>
              <a:rPr lang="ru-RU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Призвание князя - встреча князя с дружиной, старшинами и народом славянского города.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Убийство Аскольда и </a:t>
            </a:r>
            <a:r>
              <a:rPr lang="ru-RU" sz="14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Дира</a:t>
            </a:r>
            <a:r>
              <a:rPr lang="ru-RU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Олегом. Неизвестный художник</a:t>
            </a:r>
          </a:p>
          <a:p>
            <a:pPr lvl="0"/>
            <a:r>
              <a:rPr lang="ru-RU" sz="14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А.Клименко</a:t>
            </a:r>
            <a:r>
              <a:rPr lang="ru-RU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Триумф князя Олега</a:t>
            </a:r>
          </a:p>
          <a:p>
            <a:r>
              <a:rPr lang="ru-RU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В. Васнецов. Иллюстрация к стихотворению А.С. Пушкина «Песнь о вещем Олеге»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В. Васнецов Бой славян с кочевниками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М. Нестеров. Святая равноапостольная княгиня Ольга 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Ф.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Бруни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Казнь князя Игоря</a:t>
            </a:r>
          </a:p>
          <a:p>
            <a:endParaRPr lang="ru-RU" sz="1400" i="1" dirty="0" smtClean="0">
              <a:latin typeface="Arial" pitchFamily="34" charset="0"/>
              <a:cs typeface="Arial" pitchFamily="34" charset="0"/>
            </a:endParaRPr>
          </a:p>
          <a:p>
            <a:endParaRPr lang="ru-RU" sz="1400" i="1" dirty="0" smtClean="0">
              <a:latin typeface="Arial" pitchFamily="34" charset="0"/>
              <a:cs typeface="Arial" pitchFamily="34" charset="0"/>
            </a:endParaRPr>
          </a:p>
          <a:p>
            <a:endParaRPr lang="ru-RU" sz="14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1\Desktop\Мои рисунки\Анимашки\lustayaknugy[1]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55576" y="332656"/>
            <a:ext cx="288032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Ресурсы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79512" y="1052736"/>
            <a:ext cx="878497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http://www.1150russia.ru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http://state.kremlin.ru/face/12075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http://www.russdom.ru/node/4293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http://goup32441.narod.ru/files/ogp/001_oporn_konspekt/2008/2008-02-2.html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/>
              </a:rPr>
              <a:t>http://borodino200let.moy.su/news/200_let_borodinskomu_srazheniju/2012-02-15-5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http://dic.academic.ru/dic.nsf/russian_history/7471/СТОЛЫПИН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http://images.yandex.ru/yandsearch?text=%D1%81%D1%82%D0%BE%D0%BB%D1%8B%D0%BF%D0%B8%D0%BD&amp;stype=image&amp;lr=54&amp;noreask=1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история России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hlinkClick r:id="rId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9"/>
              </a:rPr>
              <a:t>http://images.yandex.ru/yandsearch?text=%D1%85%D1%80%D0%B0%D0%BC%20%D1%85%D1%80%D0%B8%D1%81%D1%82%D0%B0%20%D1%81%D0%BF%D0%B0%D1%81%D0%B8%D1%82%D0%B5%D0%BB%D1%8F&amp;img_url=zargradet.ru%2Fwp-content%2Fuploads%2F2012%2F02%2Fhram.jpg&amp;pos=0&amp;rpt=simage&amp;lr=54&amp;noreask=1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79512" y="4077072"/>
            <a:ext cx="856895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http://russia.rin.ru/guides/4501.html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www.liveinternet.ru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/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community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/1726655/post84490574/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http://nwapa.spb.ru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http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://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44.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radikal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106/1109/18/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06792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da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5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cbd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jpg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http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://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003.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radikal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202/1109/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8/01665046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db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3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b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jpg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http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://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43.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radikal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099/1109/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bb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/2252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aac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4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28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jpg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http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://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52.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radikal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138/1109/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cc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196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c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6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97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f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26.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jpg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http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://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50.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radikal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129/1109/57/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ace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841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dff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733.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jpg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"Мой университет"  </a:t>
            </a:r>
          </a:p>
          <a:p>
            <a:r>
              <a:rPr lang="en-US" dirty="0" smtClean="0"/>
              <a:t>www.moi-universitet.ru</a:t>
            </a:r>
            <a:endParaRPr lang="ru-RU" dirty="0"/>
          </a:p>
        </p:txBody>
      </p:sp>
      <p:pic>
        <p:nvPicPr>
          <p:cNvPr id="7" name="Picture 2" descr="C:\Users\1\Desktop\Мои рисунки\Анимашки\lustayaknugy[1].gif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12"/>
          <p:cNvGrpSpPr>
            <a:grpSpLocks/>
          </p:cNvGrpSpPr>
          <p:nvPr/>
        </p:nvGrpSpPr>
        <p:grpSpPr bwMode="auto">
          <a:xfrm>
            <a:off x="6732239" y="2530891"/>
            <a:ext cx="2177777" cy="2600410"/>
            <a:chOff x="6216475" y="1844824"/>
            <a:chExt cx="2927525" cy="3799437"/>
          </a:xfrm>
        </p:grpSpPr>
        <p:pic>
          <p:nvPicPr>
            <p:cNvPr id="11" name="Рисунок 13" descr="430aec6ef2af.pn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216475" y="1844824"/>
              <a:ext cx="2927525" cy="379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C:\Documents and Settings\Учитель\Рабочий стол\иттт1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732240" y="2132856"/>
              <a:ext cx="1944216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4" descr="C:\Users\1\Desktop\ogon-207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50546" y="3687616"/>
            <a:ext cx="5715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98747" y="2728026"/>
            <a:ext cx="5832648" cy="206210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Бабина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Людмила Владимировна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 истории и обществознания</a:t>
            </a:r>
            <a:endParaRPr lang="ru-RU" sz="3200" b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835696" y="5373216"/>
            <a:ext cx="3124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г. Екатеринбург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МАОУ СОШ №91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260648"/>
            <a:ext cx="7632848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kern="1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История       </a:t>
            </a:r>
            <a:r>
              <a:rPr lang="ru-RU" sz="2800" b="1" i="1" kern="1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10класс</a:t>
            </a:r>
          </a:p>
          <a:p>
            <a:pPr lvl="0" algn="ctr"/>
            <a:r>
              <a:rPr lang="ru-RU" sz="2400" b="1" i="1" dirty="0" smtClean="0">
                <a:solidFill>
                  <a:prstClr val="black"/>
                </a:solidFill>
              </a:rPr>
              <a:t>Лабораторное занятие.</a:t>
            </a:r>
          </a:p>
          <a:p>
            <a:pPr lvl="0" algn="ctr"/>
            <a:r>
              <a:rPr lang="ru-RU" sz="2400" b="1" i="1" dirty="0" smtClean="0">
                <a:solidFill>
                  <a:prstClr val="black"/>
                </a:solidFill>
              </a:rPr>
              <a:t>     Урок персонифицированного анализа </a:t>
            </a:r>
          </a:p>
        </p:txBody>
      </p:sp>
      <p:pic>
        <p:nvPicPr>
          <p:cNvPr id="18" name="Рисунок 1" descr="рр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0"/>
            <a:ext cx="110838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511" y="332656"/>
            <a:ext cx="1872209" cy="122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"Мой университет" </a:t>
            </a:r>
          </a:p>
          <a:p>
            <a:r>
              <a:rPr lang="en-US" dirty="0" smtClean="0"/>
              <a:t>www.moi-universitet.ru</a:t>
            </a:r>
            <a:endParaRPr lang="ru-RU" dirty="0"/>
          </a:p>
        </p:txBody>
      </p:sp>
      <p:pic>
        <p:nvPicPr>
          <p:cNvPr id="16" name="Picture 2" descr="C:\Users\1\Desktop\Мои рисунки\Анимашки\lustayaknugy[1]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9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751138" y="157638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4" name="Горизонтальный свиток 33"/>
          <p:cNvSpPr/>
          <p:nvPr/>
        </p:nvSpPr>
        <p:spPr bwMode="auto">
          <a:xfrm>
            <a:off x="4572000" y="3284984"/>
            <a:ext cx="4320480" cy="3429000"/>
          </a:xfrm>
          <a:prstGeom prst="horizontalScroll">
            <a:avLst/>
          </a:prstGeom>
          <a:gradFill>
            <a:gsLst>
              <a:gs pos="0">
                <a:srgbClr val="996633">
                  <a:tint val="66000"/>
                  <a:satMod val="160000"/>
                </a:srgbClr>
              </a:gs>
              <a:gs pos="50000">
                <a:schemeClr val="bg1"/>
              </a:gs>
              <a:gs pos="100000">
                <a:srgbClr val="996633">
                  <a:tint val="23500"/>
                  <a:satMod val="160000"/>
                </a:srgbClr>
              </a:gs>
            </a:gsLst>
            <a:lin ang="135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0" name="Прямоугольник 35"/>
          <p:cNvSpPr>
            <a:spLocks noChangeArrowheads="1"/>
          </p:cNvSpPr>
          <p:nvPr/>
        </p:nvSpPr>
        <p:spPr bwMode="auto">
          <a:xfrm>
            <a:off x="5148064" y="3789040"/>
            <a:ext cx="3600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Ничего нет лучше, краше</a:t>
            </a:r>
          </a:p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Милой родины твоей.</a:t>
            </a:r>
          </a:p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Оглянись на предков наших,</a:t>
            </a:r>
          </a:p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На героев прошлых дней.</a:t>
            </a:r>
          </a:p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Вспоминай их добрым словом —</a:t>
            </a:r>
          </a:p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Слава им, борцам суровым,</a:t>
            </a:r>
          </a:p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Слава нашей стороне,</a:t>
            </a:r>
          </a:p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Слава русской старине!</a:t>
            </a:r>
          </a:p>
          <a:p>
            <a:pPr algn="l"/>
            <a:r>
              <a:rPr lang="ru-RU" sz="2400" b="1" i="1" baseline="-25000" dirty="0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                           Н. </a:t>
            </a:r>
            <a:r>
              <a:rPr lang="ru-RU" sz="2400" b="1" i="1" baseline="-25000" dirty="0" err="1">
                <a:solidFill>
                  <a:srgbClr val="512800"/>
                </a:solidFill>
                <a:latin typeface="Arial" pitchFamily="34" charset="0"/>
                <a:cs typeface="Arial" pitchFamily="34" charset="0"/>
              </a:rPr>
              <a:t>Кончаловская</a:t>
            </a:r>
            <a:endParaRPr lang="ru-RU" sz="2400" b="1" i="1" baseline="-25000" dirty="0">
              <a:solidFill>
                <a:srgbClr val="512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483768" y="188640"/>
            <a:ext cx="410445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План урока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195736" y="4653136"/>
            <a:ext cx="14401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  <a:hlinkClick r:id="rId3" action="ppaction://hlinksldjump"/>
              </a:rPr>
              <a:t>Выполни </a:t>
            </a:r>
          </a:p>
          <a:p>
            <a:pPr>
              <a:defRPr/>
            </a:pPr>
            <a:r>
              <a:rPr lang="ru-RU" sz="2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  <a:hlinkClick r:id="rId3" action="ppaction://hlinksldjump"/>
              </a:rPr>
              <a:t>задание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79" name="Picture 15" descr="C:\Users\1\Desktop\Мои рисунки\Анимашки\lustayaknugy[1]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56376" y="6021288"/>
            <a:ext cx="8479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467544" y="1196752"/>
            <a:ext cx="77768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Book Antiqua"/>
                <a:hlinkClick r:id="rId6" action="ppaction://hlinksldjump"/>
              </a:rPr>
              <a:t>Образование Древнерусского государства</a:t>
            </a:r>
            <a:endParaRPr lang="ru-RU" sz="2800" b="1" i="1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1273" name="Picture 11" descr="C:\Users\1\Desktop\Мои рисунки\Анимашки\button58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67544" y="1340768"/>
            <a:ext cx="288032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467544" y="2132856"/>
            <a:ext cx="698477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Book Antiqua"/>
                <a:hlinkClick r:id="rId8" action="ppaction://hlinksldjump"/>
              </a:rPr>
              <a:t>Деятельность древнерусских князей</a:t>
            </a:r>
            <a:endParaRPr lang="ru-RU" sz="2800" b="1" i="1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1277" name="Picture 9" descr="C:\Users\1\Desktop\Мои рисунки\Анимашки\button58.gif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9552" y="2276872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467544" y="3501008"/>
            <a:ext cx="331236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Book Antiqua"/>
                <a:hlinkClick r:id="rId10" action="ppaction://hlinkfile"/>
              </a:rPr>
              <a:t>Проверь себя</a:t>
            </a:r>
            <a:endParaRPr lang="ru-RU" sz="2800" b="1" i="1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1268" name="Picture 12" descr="C:\Users\1\Desktop\Мои рисунки\Анимашки\button58.gif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9552" y="3645024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" descr="рр.jpg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3861048"/>
            <a:ext cx="191962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5" descr="Призвание Рюрика с братьями и общие черты...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1556792"/>
            <a:ext cx="14736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67544" y="2780928"/>
            <a:ext cx="61206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i="1" dirty="0" smtClean="0">
                <a:solidFill>
                  <a:srgbClr val="000000"/>
                </a:solidFill>
                <a:latin typeface="Book Antiqua"/>
              </a:rPr>
              <a:t>    </a:t>
            </a:r>
            <a:r>
              <a:rPr lang="ru-RU" sz="2800" b="1" i="1" dirty="0" smtClean="0">
                <a:solidFill>
                  <a:srgbClr val="000000"/>
                </a:solidFill>
                <a:latin typeface="Book Antiqua"/>
                <a:hlinkClick r:id="rId13" action="ppaction://hlinksldjump"/>
              </a:rPr>
              <a:t>Социальные отношения  </a:t>
            </a:r>
            <a:endParaRPr lang="ru-RU" sz="2800" b="1" i="1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9" name="Picture 12" descr="C:\Users\1\Desktop\Мои рисунки\Анимашки\button58.gif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9552" y="2924944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3000"/>
            <a:lum/>
          </a:blip>
          <a:srcRect/>
          <a:stretch>
            <a:fillRect r="-3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692696"/>
            <a:ext cx="727280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Правители Древней Руси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644008" y="1700808"/>
            <a:ext cx="2304256" cy="3312368"/>
            <a:chOff x="3563888" y="2708920"/>
            <a:chExt cx="2520280" cy="381642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563888" y="2852936"/>
              <a:ext cx="2448272" cy="3672408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300"/>
                </a:solidFill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3563888" y="2708920"/>
              <a:ext cx="2520280" cy="3708493"/>
              <a:chOff x="4067944" y="980728"/>
              <a:chExt cx="2592288" cy="4029263"/>
            </a:xfrm>
          </p:grpSpPr>
          <p:sp>
            <p:nvSpPr>
              <p:cNvPr id="7" name="Овал 6">
                <a:hlinkClick r:id="rId3" action="ppaction://hlinksldjump"/>
              </p:cNvPr>
              <p:cNvSpPr/>
              <p:nvPr/>
            </p:nvSpPr>
            <p:spPr>
              <a:xfrm>
                <a:off x="4067944" y="980728"/>
                <a:ext cx="2592288" cy="3672408"/>
              </a:xfrm>
              <a:prstGeom prst="ellipse">
                <a:avLst/>
              </a:prstGeom>
              <a:blipFill rotWithShape="0">
                <a:blip r:embed="rId4" cstate="email"/>
                <a:stretch>
                  <a:fillRect/>
                </a:stretch>
              </a:blip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Прямоугольник 12"/>
              <p:cNvSpPr/>
              <p:nvPr/>
            </p:nvSpPr>
            <p:spPr>
              <a:xfrm>
                <a:off x="4139952" y="4509120"/>
                <a:ext cx="2234746" cy="500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i="1" dirty="0" smtClean="0">
                    <a:solidFill>
                      <a:schemeClr val="bg1"/>
                    </a:solidFill>
                    <a:latin typeface="Comic Sans MS"/>
                  </a:rPr>
                  <a:t>Мудрая Ольга</a:t>
                </a:r>
              </a:p>
            </p:txBody>
          </p:sp>
        </p:grpSp>
      </p:grpSp>
      <p:grpSp>
        <p:nvGrpSpPr>
          <p:cNvPr id="26" name="Группа 25"/>
          <p:cNvGrpSpPr/>
          <p:nvPr/>
        </p:nvGrpSpPr>
        <p:grpSpPr>
          <a:xfrm>
            <a:off x="2411760" y="1844824"/>
            <a:ext cx="2088232" cy="3168352"/>
            <a:chOff x="2843808" y="1628800"/>
            <a:chExt cx="2304256" cy="367240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2843808" y="1628800"/>
              <a:ext cx="2304256" cy="3672408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300"/>
                </a:solidFill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2843808" y="1772816"/>
              <a:ext cx="2232247" cy="3393130"/>
              <a:chOff x="3923928" y="1844824"/>
              <a:chExt cx="2232247" cy="3393130"/>
            </a:xfrm>
          </p:grpSpPr>
          <p:sp>
            <p:nvSpPr>
              <p:cNvPr id="6" name="Овал 5">
                <a:hlinkClick r:id="rId5" action="ppaction://hlinksldjump"/>
              </p:cNvPr>
              <p:cNvSpPr/>
              <p:nvPr/>
            </p:nvSpPr>
            <p:spPr>
              <a:xfrm>
                <a:off x="3923928" y="1844824"/>
                <a:ext cx="2232247" cy="3157173"/>
              </a:xfrm>
              <a:prstGeom prst="ellipse">
                <a:avLst/>
              </a:prstGeom>
              <a:blipFill rotWithShape="0">
                <a:blip r:embed="rId6" cstate="email"/>
                <a:stretch>
                  <a:fillRect/>
                </a:stretch>
              </a:blip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Прямоугольник 10"/>
              <p:cNvSpPr/>
              <p:nvPr/>
            </p:nvSpPr>
            <p:spPr>
              <a:xfrm>
                <a:off x="4004123" y="4812837"/>
                <a:ext cx="1782467" cy="425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i="1" dirty="0" smtClean="0">
                    <a:solidFill>
                      <a:schemeClr val="bg1"/>
                    </a:solidFill>
                    <a:latin typeface="Comic Sans MS"/>
                  </a:rPr>
                  <a:t>Игорь Старый</a:t>
                </a: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179512" y="1700808"/>
            <a:ext cx="2304256" cy="3312368"/>
            <a:chOff x="0" y="1556792"/>
            <a:chExt cx="2520870" cy="3667999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" y="1700808"/>
              <a:ext cx="2329355" cy="3523983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3300"/>
                </a:solidFill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0" y="1556792"/>
              <a:ext cx="2520870" cy="3664966"/>
              <a:chOff x="-180528" y="1268760"/>
              <a:chExt cx="2664296" cy="3482514"/>
            </a:xfrm>
          </p:grpSpPr>
          <p:sp>
            <p:nvSpPr>
              <p:cNvPr id="5" name="Овал 4">
                <a:hlinkClick r:id="rId7" action="ppaction://hlinksldjump"/>
              </p:cNvPr>
              <p:cNvSpPr/>
              <p:nvPr/>
            </p:nvSpPr>
            <p:spPr>
              <a:xfrm>
                <a:off x="-180528" y="1268760"/>
                <a:ext cx="2664296" cy="3384376"/>
              </a:xfrm>
              <a:prstGeom prst="ellipse">
                <a:avLst/>
              </a:prstGeom>
              <a:blipFill rotWithShape="0">
                <a:blip r:embed="rId8" cstate="email"/>
                <a:stretch>
                  <a:fillRect/>
                </a:stretch>
              </a:blip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Прямоугольник 8"/>
              <p:cNvSpPr/>
              <p:nvPr/>
            </p:nvSpPr>
            <p:spPr>
              <a:xfrm>
                <a:off x="47787" y="4347806"/>
                <a:ext cx="1979194" cy="403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i="1" dirty="0" smtClean="0">
                    <a:solidFill>
                      <a:schemeClr val="bg1"/>
                    </a:solidFill>
                    <a:latin typeface="Comic Sans MS"/>
                  </a:rPr>
                  <a:t>Вещий Олег</a:t>
                </a:r>
              </a:p>
            </p:txBody>
          </p:sp>
        </p:grpSp>
      </p:grpSp>
      <p:sp>
        <p:nvSpPr>
          <p:cNvPr id="21" name="Прямоугольник 20"/>
          <p:cNvSpPr/>
          <p:nvPr/>
        </p:nvSpPr>
        <p:spPr>
          <a:xfrm>
            <a:off x="7020272" y="1844824"/>
            <a:ext cx="1887033" cy="3240360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300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020272" y="1916832"/>
            <a:ext cx="1887033" cy="3152823"/>
            <a:chOff x="6516215" y="1340768"/>
            <a:chExt cx="2627783" cy="3970724"/>
          </a:xfrm>
        </p:grpSpPr>
        <p:sp>
          <p:nvSpPr>
            <p:cNvPr id="19" name="Овал 18">
              <a:hlinkClick r:id="rId9" action="ppaction://hlinksldjump"/>
            </p:cNvPr>
            <p:cNvSpPr/>
            <p:nvPr/>
          </p:nvSpPr>
          <p:spPr>
            <a:xfrm>
              <a:off x="6516215" y="1340768"/>
              <a:ext cx="2627783" cy="3456384"/>
            </a:xfrm>
            <a:prstGeom prst="ellipse">
              <a:avLst/>
            </a:prstGeom>
            <a:blipFill rotWithShape="0">
              <a:blip r:embed="rId10" cstate="email"/>
              <a:stretch>
                <a:fillRect/>
              </a:stretch>
            </a:blipFill>
            <a:ln>
              <a:noFill/>
            </a:ln>
            <a:effectLst>
              <a:softEdge rad="3175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7020272" y="4509120"/>
              <a:ext cx="1964468" cy="802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chemeClr val="bg1"/>
                  </a:solidFill>
                </a:rPr>
                <a:t>Храбрый </a:t>
              </a:r>
            </a:p>
            <a:p>
              <a:pPr algn="ctr"/>
              <a:r>
                <a:rPr lang="ru-RU" sz="2000" b="1" i="1" dirty="0" smtClean="0">
                  <a:solidFill>
                    <a:schemeClr val="bg1"/>
                  </a:solidFill>
                </a:rPr>
                <a:t>Святослав</a:t>
              </a:r>
            </a:p>
          </p:txBody>
        </p:sp>
      </p:grpSp>
      <p:sp>
        <p:nvSpPr>
          <p:cNvPr id="29" name="Овал 28"/>
          <p:cNvSpPr/>
          <p:nvPr/>
        </p:nvSpPr>
        <p:spPr>
          <a:xfrm>
            <a:off x="179512" y="332656"/>
            <a:ext cx="1353312" cy="1353312"/>
          </a:xfrm>
          <a:prstGeom prst="ellipse">
            <a:avLst/>
          </a:prstGeom>
          <a:blipFill rotWithShape="0">
            <a:blip r:embed="rId11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457" name="Picture 1" descr="C:\Users\1\Desktop\question-mark1.gif"/>
          <p:cNvPicPr>
            <a:picLocks noChangeAspect="1" noChangeArrowheads="1" noCrop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067944" y="5301208"/>
            <a:ext cx="507717" cy="966300"/>
          </a:xfrm>
          <a:prstGeom prst="rect">
            <a:avLst/>
          </a:prstGeom>
          <a:noFill/>
        </p:spPr>
      </p:pic>
      <p:pic>
        <p:nvPicPr>
          <p:cNvPr id="31" name="Picture 2" descr="C:\Users\1\Desktop\Мои рисунки\Анимашки\lustayaknugy[1]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520" y="260648"/>
            <a:ext cx="864096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44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Политика первых русских князей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 descr="C:\Users\1\Desktop\Мои рисунки\Изображение\sc_svitok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4005064"/>
            <a:ext cx="2304257" cy="2664296"/>
          </a:xfrm>
          <a:prstGeom prst="rect">
            <a:avLst/>
          </a:prstGeom>
          <a:noFill/>
        </p:spPr>
      </p:pic>
      <p:sp>
        <p:nvSpPr>
          <p:cNvPr id="15" name="Выноска-облако 14"/>
          <p:cNvSpPr/>
          <p:nvPr/>
        </p:nvSpPr>
        <p:spPr>
          <a:xfrm>
            <a:off x="827584" y="2060848"/>
            <a:ext cx="2520280" cy="1728192"/>
          </a:xfrm>
          <a:prstGeom prst="cloudCallout">
            <a:avLst>
              <a:gd name="adj1" fmla="val -16255"/>
              <a:gd name="adj2" fmla="val 795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Book Antiqua" pitchFamily="18" charset="0"/>
                <a:cs typeface="Arial" pitchFamily="34" charset="0"/>
              </a:rPr>
              <a:t>Заполни таблицу</a:t>
            </a:r>
            <a:endParaRPr lang="ru-RU" sz="2400" b="1" i="1" dirty="0">
              <a:solidFill>
                <a:srgbClr val="C00000"/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91880" y="1124744"/>
            <a:ext cx="5487545" cy="573325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1" descr="C:\Users\1\Desktop\question-mark1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7784" y="1628800"/>
            <a:ext cx="507717" cy="966300"/>
          </a:xfrm>
          <a:prstGeom prst="rect">
            <a:avLst/>
          </a:prstGeom>
          <a:noFill/>
        </p:spPr>
      </p:pic>
      <p:pic>
        <p:nvPicPr>
          <p:cNvPr id="9" name="Picture 2" descr="C:\Users\1\Desktop\Мои рисунки\Анимашки\lustayaknugy[1]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3000"/>
            <a:lum/>
          </a:blip>
          <a:srcRect/>
          <a:stretch>
            <a:fillRect r="-3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27584" y="188640"/>
            <a:ext cx="6912768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Образование Древнерусского государства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Рисунок 1" descr="рр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1141" y="0"/>
            <a:ext cx="1522859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Группа 36"/>
          <p:cNvGrpSpPr/>
          <p:nvPr/>
        </p:nvGrpSpPr>
        <p:grpSpPr>
          <a:xfrm>
            <a:off x="5940152" y="2564904"/>
            <a:ext cx="3203848" cy="4059832"/>
            <a:chOff x="5652120" y="2636912"/>
            <a:chExt cx="3203848" cy="4059832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652120" y="2636912"/>
              <a:ext cx="3096344" cy="4059832"/>
              <a:chOff x="5724128" y="2609528"/>
              <a:chExt cx="3096344" cy="4059832"/>
            </a:xfrm>
          </p:grpSpPr>
          <p:sp>
            <p:nvSpPr>
              <p:cNvPr id="35" name="Прямоугольник 34"/>
              <p:cNvSpPr/>
              <p:nvPr/>
            </p:nvSpPr>
            <p:spPr>
              <a:xfrm>
                <a:off x="5724128" y="2609528"/>
                <a:ext cx="3096344" cy="4059832"/>
              </a:xfrm>
              <a:prstGeom prst="rect">
                <a:avLst/>
              </a:prstGeom>
              <a:solidFill>
                <a:srgbClr val="0033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099" name="Picture 3">
                <a:hlinkClick r:id="rId4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6012160" y="3356992"/>
                <a:ext cx="2641476" cy="3222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Прямоугольник 29"/>
            <p:cNvSpPr/>
            <p:nvPr/>
          </p:nvSpPr>
          <p:spPr>
            <a:xfrm>
              <a:off x="5724128" y="2636912"/>
              <a:ext cx="31318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Рюрик - (862-879гг.)</a:t>
              </a:r>
            </a:p>
            <a:p>
              <a:r>
                <a:rPr lang="ru-RU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первый русский князь</a:t>
              </a: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23528" y="1412776"/>
            <a:ext cx="604867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i="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ru-RU" sz="3200" b="1" i="1" dirty="0" smtClean="0">
                <a:solidFill>
                  <a:srgbClr val="000000"/>
                </a:solidFill>
                <a:latin typeface="Book Antiqua"/>
                <a:hlinkClick r:id="rId6" action="ppaction://hlinkpres?slideindex=1&amp;slidetitle="/>
              </a:rPr>
              <a:t>Теории создания государства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Рамка 17"/>
          <p:cNvSpPr/>
          <p:nvPr/>
        </p:nvSpPr>
        <p:spPr>
          <a:xfrm>
            <a:off x="323528" y="2060848"/>
            <a:ext cx="5400600" cy="4392488"/>
          </a:xfrm>
          <a:prstGeom prst="frame">
            <a:avLst/>
          </a:prstGeom>
          <a:solidFill>
            <a:srgbClr val="0033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592" y="2708920"/>
            <a:ext cx="42484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b="1" i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Причины</a:t>
            </a:r>
            <a:r>
              <a:rPr lang="ru-RU" i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образования государства</a:t>
            </a:r>
            <a:endParaRPr lang="ru-RU" i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9592" y="3140968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Объективные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Необходимость обеспечения защиты от внешних врагов 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хазаров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 Необходимость обеспечения свободной торговли с Византией, с Востоком.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4797152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Субъективные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Стремление князей к расширению своих властных полномочий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552" y="2348880"/>
            <a:ext cx="4752528" cy="361708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4" name="Рисунок 3" descr="47789285_knjazmz_rjurik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7544" y="2348880"/>
            <a:ext cx="4922147" cy="3631092"/>
          </a:xfrm>
          <a:prstGeom prst="rect">
            <a:avLst/>
          </a:prstGeom>
          <a:solidFill>
            <a:srgbClr val="003300"/>
          </a:solidFill>
          <a:ln w="57150">
            <a:noFill/>
            <a:miter lim="800000"/>
            <a:headEnd/>
            <a:tailEnd/>
          </a:ln>
        </p:spPr>
      </p:pic>
      <p:pic>
        <p:nvPicPr>
          <p:cNvPr id="4101" name="Picture 5" descr="rerix"/>
          <p:cNvPicPr>
            <a:picLocks noChangeAspect="1" noChangeArrowheads="1"/>
          </p:cNvPicPr>
          <p:nvPr/>
        </p:nvPicPr>
        <p:blipFill>
          <a:blip r:embed="rId9" cstate="email"/>
          <a:srcRect r="2899"/>
          <a:stretch>
            <a:fillRect/>
          </a:stretch>
        </p:blipFill>
        <p:spPr bwMode="auto">
          <a:xfrm>
            <a:off x="467544" y="2348880"/>
            <a:ext cx="5040560" cy="37583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26" name="Picture 2" descr="C:\Users\1\Desktop\Мои рисунки\Анимашки\lustayaknugy[1]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2771800" y="1052736"/>
            <a:ext cx="4572000" cy="1200329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Book Antiqua" pitchFamily="18" charset="0"/>
              </a:rPr>
              <a:t>Олег - первая исторически достоверная  личность среди киевских князей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332656"/>
            <a:ext cx="367240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Вещий   Олег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Багетная рамка 17"/>
          <p:cNvSpPr/>
          <p:nvPr/>
        </p:nvSpPr>
        <p:spPr>
          <a:xfrm>
            <a:off x="395536" y="332656"/>
            <a:ext cx="2016224" cy="3024336"/>
          </a:xfrm>
          <a:prstGeom prst="bevel">
            <a:avLst/>
          </a:prstGeom>
          <a:gradFill flip="none" rotWithShape="1">
            <a:gsLst>
              <a:gs pos="0">
                <a:srgbClr val="006600"/>
              </a:gs>
              <a:gs pos="50000">
                <a:srgbClr val="0033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620688"/>
            <a:ext cx="143215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" descr="рр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1141" y="0"/>
            <a:ext cx="1522859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27"/>
          <p:cNvGrpSpPr/>
          <p:nvPr/>
        </p:nvGrpSpPr>
        <p:grpSpPr>
          <a:xfrm>
            <a:off x="323528" y="3501008"/>
            <a:ext cx="1944216" cy="1728192"/>
            <a:chOff x="1818" y="1378647"/>
            <a:chExt cx="1646431" cy="1393283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818" y="1378647"/>
              <a:ext cx="1646431" cy="1393283"/>
            </a:xfrm>
            <a:prstGeom prst="roundRect">
              <a:avLst>
                <a:gd name="adj" fmla="val 10000"/>
              </a:avLst>
            </a:prstGeom>
            <a:solidFill>
              <a:srgbClr val="00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818" y="1378647"/>
              <a:ext cx="1646431" cy="8255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6096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ru-RU" sz="2000" b="0" i="0" u="none" strike="noStrike" kern="1200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Убийство Аскольда и </a:t>
              </a:r>
              <a:r>
                <a:rPr kumimoji="0" lang="ru-RU" sz="2000" b="0" i="0" u="none" strike="noStrike" kern="1200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Дира</a:t>
              </a:r>
              <a:r>
                <a:rPr kumimoji="0" lang="ru-RU" sz="2000" b="0" i="0" u="none" strike="noStrike" kern="1200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Олегом. </a:t>
              </a:r>
              <a:endParaRPr lang="ru-RU" sz="20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>
            <a:off x="2483768" y="3501008"/>
            <a:ext cx="1944216" cy="1800200"/>
            <a:chOff x="2170264" y="1411223"/>
            <a:chExt cx="1803572" cy="1262981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2170264" y="1411223"/>
              <a:ext cx="1803572" cy="1262981"/>
            </a:xfrm>
            <a:prstGeom prst="roundRect">
              <a:avLst>
                <a:gd name="adj" fmla="val 10000"/>
              </a:avLst>
            </a:prstGeom>
            <a:solidFill>
              <a:srgbClr val="00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2170264" y="1411223"/>
              <a:ext cx="1803572" cy="748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kern="1200" dirty="0" smtClean="0">
                  <a:latin typeface="Arial" pitchFamily="34" charset="0"/>
                  <a:cs typeface="Arial" pitchFamily="34" charset="0"/>
                </a:rPr>
                <a:t>В знак победы - щит на воротах Царьграда. </a:t>
              </a:r>
              <a:endParaRPr lang="ru-RU" sz="2000" b="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Группа 33"/>
          <p:cNvGrpSpPr/>
          <p:nvPr/>
        </p:nvGrpSpPr>
        <p:grpSpPr>
          <a:xfrm>
            <a:off x="3059832" y="4797152"/>
            <a:ext cx="1255831" cy="1094400"/>
            <a:chOff x="2745200" y="2118664"/>
            <a:chExt cx="1255831" cy="109440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785154" y="2118664"/>
              <a:ext cx="1215877" cy="1094400"/>
            </a:xfrm>
            <a:prstGeom prst="roundRect">
              <a:avLst>
                <a:gd name="adj" fmla="val 10000"/>
              </a:avLst>
            </a:prstGeom>
            <a:blipFill rotWithShape="0">
              <a:blip r:embed="rId5" cstate="email"/>
              <a:stretch>
                <a:fillRect/>
              </a:stretch>
            </a:blipFill>
            <a:ln>
              <a:solidFill>
                <a:srgbClr val="0033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745200" y="2150718"/>
              <a:ext cx="1151769" cy="103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grpSp>
        <p:nvGrpSpPr>
          <p:cNvPr id="5" name="Группа 42"/>
          <p:cNvGrpSpPr/>
          <p:nvPr/>
        </p:nvGrpSpPr>
        <p:grpSpPr>
          <a:xfrm>
            <a:off x="6876256" y="3429000"/>
            <a:ext cx="1800200" cy="1728192"/>
            <a:chOff x="6415259" y="1411223"/>
            <a:chExt cx="1581686" cy="1262981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6415259" y="1411223"/>
              <a:ext cx="1581686" cy="1262981"/>
            </a:xfrm>
            <a:prstGeom prst="roundRect">
              <a:avLst>
                <a:gd name="adj" fmla="val 10000"/>
              </a:avLst>
            </a:prstGeom>
            <a:solidFill>
              <a:srgbClr val="00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6415259" y="1411223"/>
              <a:ext cx="1581686" cy="748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Arial" pitchFamily="34" charset="0"/>
                  <a:cs typeface="Arial" pitchFamily="34" charset="0"/>
                </a:rPr>
                <a:t>Умер в 912г. от укуса змеи </a:t>
              </a:r>
              <a:endParaRPr lang="ru-RU" sz="2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Скругленный прямоугольник 45"/>
          <p:cNvSpPr/>
          <p:nvPr/>
        </p:nvSpPr>
        <p:spPr>
          <a:xfrm>
            <a:off x="7380312" y="4725144"/>
            <a:ext cx="1215877" cy="1094400"/>
          </a:xfrm>
          <a:prstGeom prst="roundRect">
            <a:avLst>
              <a:gd name="adj" fmla="val 10000"/>
            </a:avLst>
          </a:prstGeom>
          <a:blipFill rotWithShape="0">
            <a:blip r:embed="rId6" cstate="email"/>
            <a:stretch>
              <a:fillRect/>
            </a:stretch>
          </a:blipFill>
          <a:ln>
            <a:solidFill>
              <a:srgbClr val="0033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46"/>
          <p:cNvGrpSpPr/>
          <p:nvPr/>
        </p:nvGrpSpPr>
        <p:grpSpPr>
          <a:xfrm>
            <a:off x="2195736" y="4077072"/>
            <a:ext cx="276668" cy="302718"/>
            <a:chOff x="1778753" y="1637141"/>
            <a:chExt cx="276668" cy="302718"/>
          </a:xfrm>
        </p:grpSpPr>
        <p:sp>
          <p:nvSpPr>
            <p:cNvPr id="48" name="Стрелка вправо 47"/>
            <p:cNvSpPr/>
            <p:nvPr/>
          </p:nvSpPr>
          <p:spPr>
            <a:xfrm rot="21590777">
              <a:off x="1778753" y="1637141"/>
              <a:ext cx="276668" cy="30271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Стрелка вправо 4"/>
            <p:cNvSpPr/>
            <p:nvPr/>
          </p:nvSpPr>
          <p:spPr>
            <a:xfrm rot="21590777">
              <a:off x="1778753" y="1697796"/>
              <a:ext cx="193668" cy="181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</p:grpSp>
      <p:grpSp>
        <p:nvGrpSpPr>
          <p:cNvPr id="7" name="Группа 49"/>
          <p:cNvGrpSpPr/>
          <p:nvPr/>
        </p:nvGrpSpPr>
        <p:grpSpPr>
          <a:xfrm>
            <a:off x="4716016" y="3429000"/>
            <a:ext cx="2016224" cy="1800200"/>
            <a:chOff x="4421957" y="1394642"/>
            <a:chExt cx="1256011" cy="1262981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4421957" y="1394642"/>
              <a:ext cx="1215877" cy="1262981"/>
            </a:xfrm>
            <a:prstGeom prst="roundRect">
              <a:avLst>
                <a:gd name="adj" fmla="val 10000"/>
              </a:avLst>
            </a:prstGeom>
            <a:solidFill>
              <a:srgbClr val="00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4462091" y="1411223"/>
              <a:ext cx="1215877" cy="748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Arial" pitchFamily="34" charset="0"/>
                  <a:cs typeface="Arial" pitchFamily="34" charset="0"/>
                </a:rPr>
                <a:t>«Суждено тебе, </a:t>
              </a:r>
              <a:r>
                <a:rPr lang="ru-RU" sz="2000" kern="1200" dirty="0" err="1" smtClean="0">
                  <a:latin typeface="Arial" pitchFamily="34" charset="0"/>
                  <a:cs typeface="Arial" pitchFamily="34" charset="0"/>
                </a:rPr>
                <a:t>княже</a:t>
              </a:r>
              <a:r>
                <a:rPr lang="ru-RU" sz="2000" kern="1200" dirty="0" smtClean="0">
                  <a:latin typeface="Arial" pitchFamily="34" charset="0"/>
                  <a:cs typeface="Arial" pitchFamily="34" charset="0"/>
                </a:rPr>
                <a:t>, умереть от коня своего ..»</a:t>
              </a:r>
              <a:endParaRPr lang="ru-RU" sz="2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Группа 20"/>
          <p:cNvGrpSpPr/>
          <p:nvPr/>
        </p:nvGrpSpPr>
        <p:grpSpPr>
          <a:xfrm>
            <a:off x="971600" y="4725144"/>
            <a:ext cx="1215877" cy="1094400"/>
            <a:chOff x="466131" y="2151240"/>
            <a:chExt cx="1215877" cy="109440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466131" y="2151240"/>
              <a:ext cx="1215877" cy="1094400"/>
            </a:xfrm>
            <a:prstGeom prst="roundRect">
              <a:avLst>
                <a:gd name="adj" fmla="val 10000"/>
              </a:avLst>
            </a:prstGeom>
            <a:blipFill rotWithShape="0">
              <a:blip r:embed="rId7" cstate="email"/>
              <a:stretch>
                <a:fillRect/>
              </a:stretch>
            </a:blipFill>
            <a:ln>
              <a:solidFill>
                <a:srgbClr val="0033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498185" y="2183294"/>
              <a:ext cx="1151769" cy="103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grpSp>
        <p:nvGrpSpPr>
          <p:cNvPr id="10" name="Группа 39"/>
          <p:cNvGrpSpPr/>
          <p:nvPr/>
        </p:nvGrpSpPr>
        <p:grpSpPr>
          <a:xfrm>
            <a:off x="5364088" y="4797152"/>
            <a:ext cx="1215877" cy="1094400"/>
            <a:chOff x="4711126" y="2118664"/>
            <a:chExt cx="1215877" cy="1094400"/>
          </a:xfrm>
        </p:grpSpPr>
        <p:sp>
          <p:nvSpPr>
            <p:cNvPr id="42" name="Скругленный прямоугольник 4"/>
            <p:cNvSpPr/>
            <p:nvPr/>
          </p:nvSpPr>
          <p:spPr>
            <a:xfrm>
              <a:off x="4743180" y="2150718"/>
              <a:ext cx="1151769" cy="1030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35128" rIns="135128" bIns="13512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 dirty="0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4711126" y="2118664"/>
              <a:ext cx="1215877" cy="1094400"/>
            </a:xfrm>
            <a:prstGeom prst="roundRect">
              <a:avLst>
                <a:gd name="adj" fmla="val 10000"/>
              </a:avLst>
            </a:prstGeom>
            <a:blipFill rotWithShape="0">
              <a:blip r:embed="rId8" cstate="email"/>
              <a:stretch>
                <a:fillRect/>
              </a:stretch>
            </a:blipFill>
            <a:ln>
              <a:solidFill>
                <a:srgbClr val="0033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67"/>
          <p:cNvGrpSpPr/>
          <p:nvPr/>
        </p:nvGrpSpPr>
        <p:grpSpPr>
          <a:xfrm>
            <a:off x="4427984" y="4149080"/>
            <a:ext cx="276668" cy="302718"/>
            <a:chOff x="1778753" y="1637141"/>
            <a:chExt cx="276668" cy="302718"/>
          </a:xfrm>
        </p:grpSpPr>
        <p:sp>
          <p:nvSpPr>
            <p:cNvPr id="69" name="Стрелка вправо 68"/>
            <p:cNvSpPr/>
            <p:nvPr/>
          </p:nvSpPr>
          <p:spPr>
            <a:xfrm rot="21590777">
              <a:off x="1778753" y="1637141"/>
              <a:ext cx="276668" cy="30271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Стрелка вправо 4"/>
            <p:cNvSpPr/>
            <p:nvPr/>
          </p:nvSpPr>
          <p:spPr>
            <a:xfrm rot="21590777">
              <a:off x="1778753" y="1697796"/>
              <a:ext cx="193668" cy="181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</p:grpSp>
      <p:grpSp>
        <p:nvGrpSpPr>
          <p:cNvPr id="12" name="Группа 70"/>
          <p:cNvGrpSpPr/>
          <p:nvPr/>
        </p:nvGrpSpPr>
        <p:grpSpPr>
          <a:xfrm>
            <a:off x="6660232" y="4077072"/>
            <a:ext cx="276668" cy="302718"/>
            <a:chOff x="1778753" y="1637141"/>
            <a:chExt cx="276668" cy="302718"/>
          </a:xfrm>
        </p:grpSpPr>
        <p:sp>
          <p:nvSpPr>
            <p:cNvPr id="72" name="Стрелка вправо 71"/>
            <p:cNvSpPr/>
            <p:nvPr/>
          </p:nvSpPr>
          <p:spPr>
            <a:xfrm rot="21590777">
              <a:off x="1778753" y="1637141"/>
              <a:ext cx="276668" cy="30271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трелка вправо 4"/>
            <p:cNvSpPr/>
            <p:nvPr/>
          </p:nvSpPr>
          <p:spPr>
            <a:xfrm rot="21590777">
              <a:off x="1778753" y="1697796"/>
              <a:ext cx="193668" cy="181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</p:grpSp>
      <p:pic>
        <p:nvPicPr>
          <p:cNvPr id="66" name="Picture 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67544" y="332656"/>
            <a:ext cx="5112568" cy="594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" descr="А.Клименко. Триумф князя Олега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627784" y="332656"/>
            <a:ext cx="4464496" cy="56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5" descr="19764156_vasnecov_103 вещ.олег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55576" y="692696"/>
            <a:ext cx="745189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043608" y="836712"/>
            <a:ext cx="680475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Мои рисунки\Анимашки\enter126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424" y="5689425"/>
            <a:ext cx="560049" cy="949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71800" y="188640"/>
            <a:ext cx="367240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Вещий   Олег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67544" y="5750004"/>
            <a:ext cx="7632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Какие последствия имели военные и торговые походы руссов в Византию?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251520" y="2276872"/>
            <a:ext cx="8136904" cy="3744416"/>
            <a:chOff x="179512" y="2276872"/>
            <a:chExt cx="8136904" cy="3888432"/>
          </a:xfrm>
        </p:grpSpPr>
        <p:sp>
          <p:nvSpPr>
            <p:cNvPr id="54" name="Багетная рамка 53"/>
            <p:cNvSpPr/>
            <p:nvPr/>
          </p:nvSpPr>
          <p:spPr>
            <a:xfrm>
              <a:off x="179512" y="2276872"/>
              <a:ext cx="8136904" cy="3888432"/>
            </a:xfrm>
            <a:prstGeom prst="bevel">
              <a:avLst/>
            </a:prstGeom>
            <a:gradFill flip="none" rotWithShape="1">
              <a:gsLst>
                <a:gs pos="0">
                  <a:srgbClr val="006600"/>
                </a:gs>
                <a:gs pos="50000">
                  <a:srgbClr val="0033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633938" y="2695183"/>
              <a:ext cx="7178422" cy="3200876"/>
              <a:chOff x="633938" y="2695183"/>
              <a:chExt cx="7178422" cy="3200876"/>
            </a:xfrm>
          </p:grpSpPr>
          <p:sp>
            <p:nvSpPr>
              <p:cNvPr id="55" name="Rectangle 1"/>
              <p:cNvSpPr>
                <a:spLocks noChangeArrowheads="1"/>
              </p:cNvSpPr>
              <p:nvPr/>
            </p:nvSpPr>
            <p:spPr bwMode="auto">
              <a:xfrm>
                <a:off x="633938" y="2695183"/>
                <a:ext cx="5843475" cy="3200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Как ныне сбирается вещий Олег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Отмстить неразумным хазарам;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Их села и нивы за буйный набег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Обрек он мечам и пожарам….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С дружиной своей в цареградской   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2400" dirty="0" smtClean="0">
                    <a:solidFill>
                      <a:schemeClr val="bg1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                                               </a:t>
                </a:r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броне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Князь по полю едет на верном коне.                  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                           </a:t>
                </a:r>
                <a:r>
                  <a:rPr kumimoji="0" lang="ru-RU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А.С.Пушкин</a:t>
                </a:r>
                <a:endPara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 l="2095" t="2934" r="3611" b="3192"/>
              <a:stretch>
                <a:fillRect/>
              </a:stretch>
            </p:blipFill>
            <p:spPr bwMode="auto">
              <a:xfrm>
                <a:off x="5940152" y="2767044"/>
                <a:ext cx="1872208" cy="2958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0" name="Рисунок 1" descr="рр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1141" y="0"/>
            <a:ext cx="1522859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1\Desktop\Мои рисунки\Анимашки\lustayaknugy[1]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51520" y="980728"/>
            <a:ext cx="7344816" cy="120032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Олег принял титул </a:t>
            </a:r>
            <a:r>
              <a:rPr lang="ru-RU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великого князя.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Властители отдельных русских княжеств стали его данниками, </a:t>
            </a:r>
            <a:r>
              <a:rPr lang="ru-RU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вассалами.</a:t>
            </a:r>
            <a:endParaRPr lang="ru-RU" sz="24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852936"/>
            <a:ext cx="1354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Искоротень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115616" y="55172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62" name="Picture 2" descr="C:\Users\1\Desktop\Мои рисунки\Анимашки\83139792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5373216"/>
            <a:ext cx="360040" cy="36004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2051720" y="321297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1\Desktop\Мои рисунки\Анимашки\83139792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7704" y="3068960"/>
            <a:ext cx="360040" cy="36004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6516216" y="1772816"/>
            <a:ext cx="2232248" cy="2736304"/>
          </a:xfrm>
          <a:prstGeom prst="ellipse">
            <a:avLst/>
          </a:prstGeom>
          <a:blipFill>
            <a:blip r:embed="rId4" cstate="email"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395536" cy="68580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748464" y="0"/>
            <a:ext cx="395536" cy="6858000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348880"/>
            <a:ext cx="1580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Arial"/>
              </a:rPr>
              <a:t>945год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403648" y="1700808"/>
            <a:ext cx="2160240" cy="720081"/>
            <a:chOff x="1403648" y="1700808"/>
            <a:chExt cx="2034774" cy="720081"/>
          </a:xfrm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5400000">
              <a:off x="2388631" y="1219881"/>
              <a:ext cx="478306" cy="1584176"/>
            </a:xfrm>
            <a:prstGeom prst="round2Same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1763688" y="1844824"/>
              <a:ext cx="1674734" cy="36004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3970" rIns="13970" bIns="1397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200" b="1" i="1" kern="1200" dirty="0" smtClean="0">
                  <a:latin typeface="Book Antiqua" pitchFamily="18" charset="0"/>
                  <a:hlinkClick r:id="rId5" action="ppaction://hlinkpres?slideindex=1&amp;slidetitle="/>
                </a:rPr>
                <a:t>ПОЛЮДЬЕ</a:t>
              </a:r>
              <a:endParaRPr lang="ru-RU" sz="2200" b="1" i="1" kern="1200" dirty="0">
                <a:latin typeface="Book Antiqua" pitchFamily="18" charset="0"/>
              </a:endParaRPr>
            </a:p>
          </p:txBody>
        </p:sp>
        <p:sp>
          <p:nvSpPr>
            <p:cNvPr id="19" name="Нашивка 18"/>
            <p:cNvSpPr/>
            <p:nvPr/>
          </p:nvSpPr>
          <p:spPr>
            <a:xfrm rot="5400000">
              <a:off x="1295635" y="1808821"/>
              <a:ext cx="720081" cy="504055"/>
            </a:xfrm>
            <a:prstGeom prst="chevron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076056" y="332656"/>
            <a:ext cx="3672408" cy="1323439"/>
          </a:xfrm>
          <a:prstGeom prst="rect">
            <a:avLst/>
          </a:prstGeom>
          <a:blipFill dpi="0" rotWithShape="1">
            <a:blip r:embed="rId6" cstate="email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древлян в 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945 году – это 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закономерность или 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случайность?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987824" y="3645024"/>
            <a:ext cx="207640" cy="2076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2" descr="C:\Users\1\Desktop\Мои рисунки\Анимашки\83139792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15816" y="3573016"/>
            <a:ext cx="360040" cy="360040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5364088" y="4365104"/>
            <a:ext cx="3203848" cy="2062103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/>
              </a:rPr>
              <a:t>Древляне дань сполна    </a:t>
            </a:r>
          </a:p>
          <a:p>
            <a:r>
              <a:rPr lang="ru-RU" b="1" dirty="0" smtClean="0">
                <a:latin typeface="Arial"/>
              </a:rPr>
              <a:t>                             внесли;</a:t>
            </a:r>
          </a:p>
          <a:p>
            <a:r>
              <a:rPr lang="ru-RU" b="1" dirty="0" smtClean="0">
                <a:latin typeface="Arial"/>
              </a:rPr>
              <a:t>Но Игорь недовольный,</a:t>
            </a:r>
          </a:p>
          <a:p>
            <a:r>
              <a:rPr lang="ru-RU" b="1" dirty="0" smtClean="0">
                <a:latin typeface="Arial"/>
              </a:rPr>
              <a:t>Стал вновь налоги брать </a:t>
            </a:r>
          </a:p>
          <a:p>
            <a:r>
              <a:rPr lang="ru-RU" b="1" dirty="0" smtClean="0">
                <a:latin typeface="Arial"/>
              </a:rPr>
              <a:t>                              с земли</a:t>
            </a:r>
          </a:p>
          <a:p>
            <a:r>
              <a:rPr lang="ru-RU" b="1" dirty="0" smtClean="0">
                <a:latin typeface="Arial"/>
              </a:rPr>
              <a:t>С дружиной своевольной</a:t>
            </a:r>
            <a:endParaRPr lang="ru-RU" sz="2000" b="1" dirty="0" smtClean="0">
              <a:latin typeface="Times New Roman"/>
            </a:endParaRPr>
          </a:p>
          <a:p>
            <a:r>
              <a:rPr lang="ru-RU" sz="2000" b="1" dirty="0" smtClean="0">
                <a:latin typeface="Times New Roman"/>
              </a:rPr>
              <a:t>                     </a:t>
            </a:r>
            <a:r>
              <a:rPr lang="ru-RU" sz="1600" b="1" dirty="0" smtClean="0">
                <a:latin typeface="Times New Roman"/>
              </a:rPr>
              <a:t>К.Рылеев</a:t>
            </a:r>
          </a:p>
        </p:txBody>
      </p:sp>
      <p:pic>
        <p:nvPicPr>
          <p:cNvPr id="21" name="Picture 2" descr="C:\Users\1\Desktop\Мои рисунки\Анимашки\lustayaknugy[1]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100392" y="6021288"/>
            <a:ext cx="809625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3fdcefdf0115e3555b9157445843886a6c999d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1056</Words>
  <Application>Microsoft Office PowerPoint</Application>
  <PresentationFormat>Экран (4:3)</PresentationFormat>
  <Paragraphs>215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Book Antiqua</vt:lpstr>
      <vt:lpstr>Calibri</vt:lpstr>
      <vt:lpstr>Comic Sans MS</vt:lpstr>
      <vt:lpstr>Impact</vt:lpstr>
      <vt:lpstr>Times New Roman</vt:lpstr>
      <vt:lpstr>Times-Roman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МАОУ-СОШ №91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Бабина Л.В.</dc:creator>
  <cp:keywords>Киевская Русь</cp:keywords>
  <dc:description>для учащихся старшей школы</dc:description>
  <cp:lastModifiedBy>Acer</cp:lastModifiedBy>
  <cp:revision>132</cp:revision>
  <dcterms:created xsi:type="dcterms:W3CDTF">2012-12-03T12:53:50Z</dcterms:created>
  <dcterms:modified xsi:type="dcterms:W3CDTF">2014-05-01T12:52:49Z</dcterms:modified>
</cp:coreProperties>
</file>