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1" clrIdx="0">
    <p:extLst>
      <p:ext uri="{19B8F6BF-5375-455C-9EA6-DF929625EA0E}">
        <p15:presenceInfo xmlns:p15="http://schemas.microsoft.com/office/powerpoint/2012/main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58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E3E6-10E5-4C41-AFFF-721F954F1DDE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C634-600B-42F7-9567-F94806C5D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40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E3E6-10E5-4C41-AFFF-721F954F1DDE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C634-600B-42F7-9567-F94806C5D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7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E3E6-10E5-4C41-AFFF-721F954F1DDE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C634-600B-42F7-9567-F94806C5D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62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E3E6-10E5-4C41-AFFF-721F954F1DDE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C634-600B-42F7-9567-F94806C5D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73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E3E6-10E5-4C41-AFFF-721F954F1DDE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C634-600B-42F7-9567-F94806C5D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32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E3E6-10E5-4C41-AFFF-721F954F1DDE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C634-600B-42F7-9567-F94806C5D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81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E3E6-10E5-4C41-AFFF-721F954F1DDE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C634-600B-42F7-9567-F94806C5D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12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E3E6-10E5-4C41-AFFF-721F954F1DDE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C634-600B-42F7-9567-F94806C5D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68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E3E6-10E5-4C41-AFFF-721F954F1DDE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C634-600B-42F7-9567-F94806C5D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29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E3E6-10E5-4C41-AFFF-721F954F1DDE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C634-600B-42F7-9567-F94806C5D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E3E6-10E5-4C41-AFFF-721F954F1DDE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C634-600B-42F7-9567-F94806C5D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12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2E3E6-10E5-4C41-AFFF-721F954F1DDE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0C634-600B-42F7-9567-F94806C5D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70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171803"/>
              </p:ext>
            </p:extLst>
          </p:nvPr>
        </p:nvGraphicFramePr>
        <p:xfrm>
          <a:off x="2112578" y="236480"/>
          <a:ext cx="7662039" cy="633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549"/>
                <a:gridCol w="696549"/>
                <a:gridCol w="696549"/>
                <a:gridCol w="696549"/>
                <a:gridCol w="696549"/>
                <a:gridCol w="696549"/>
                <a:gridCol w="696549"/>
                <a:gridCol w="696549"/>
                <a:gridCol w="696549"/>
                <a:gridCol w="696549"/>
                <a:gridCol w="696549"/>
              </a:tblGrid>
              <a:tr h="5281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81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81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81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81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81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281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81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81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81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81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81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142783"/>
              </p:ext>
            </p:extLst>
          </p:nvPr>
        </p:nvGraphicFramePr>
        <p:xfrm>
          <a:off x="2112579" y="756745"/>
          <a:ext cx="1340069" cy="365760"/>
        </p:xfrm>
        <a:graphic>
          <a:graphicData uri="http://schemas.openxmlformats.org/drawingml/2006/table">
            <a:tbl>
              <a:tblPr/>
              <a:tblGrid>
                <a:gridCol w="1340069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noFill/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15" name="Прямая соединительная линия 14"/>
          <p:cNvCxnSpPr>
            <a:endCxn id="5" idx="3"/>
          </p:cNvCxnSpPr>
          <p:nvPr/>
        </p:nvCxnSpPr>
        <p:spPr>
          <a:xfrm>
            <a:off x="9758855" y="2853559"/>
            <a:ext cx="15762" cy="5517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6212926" y="6558459"/>
            <a:ext cx="755433" cy="69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00854" y="3821599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К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200494" y="2761588"/>
            <a:ext cx="551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Я</a:t>
            </a:r>
            <a:endParaRPr lang="ru-RU" sz="4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8466080" y="2761588"/>
            <a:ext cx="551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И</a:t>
            </a:r>
            <a:endParaRPr lang="ru-RU" sz="4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7752689" y="2761588"/>
            <a:ext cx="551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Ц</a:t>
            </a:r>
            <a:endParaRPr lang="ru-RU" sz="4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128642" y="2764217"/>
            <a:ext cx="551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Н</a:t>
            </a:r>
            <a:endParaRPr lang="ru-RU" sz="4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416566" y="2744733"/>
            <a:ext cx="551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Е</a:t>
            </a:r>
            <a:endParaRPr lang="ru-RU" sz="4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661133" y="2761588"/>
            <a:ext cx="551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В</a:t>
            </a:r>
            <a:endParaRPr lang="ru-RU" sz="4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021316" y="2753707"/>
            <a:ext cx="551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Р</a:t>
            </a:r>
            <a:endParaRPr lang="ru-RU" sz="4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272454" y="2753707"/>
            <a:ext cx="551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Е</a:t>
            </a:r>
            <a:endParaRPr lang="ru-RU" sz="4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3568261" y="2753707"/>
            <a:ext cx="551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Т</a:t>
            </a:r>
            <a:endParaRPr lang="ru-RU" sz="4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864068" y="2737291"/>
            <a:ext cx="551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233448" y="2737292"/>
            <a:ext cx="551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И</a:t>
            </a:r>
            <a:endParaRPr lang="ru-RU" sz="4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2233448" y="122402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Л</a:t>
            </a:r>
            <a:endParaRPr lang="ru-RU" sz="4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2911366" y="3238061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С</a:t>
            </a:r>
            <a:endParaRPr lang="ru-RU" sz="4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2905454" y="2212863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Е</a:t>
            </a:r>
            <a:endParaRPr lang="ru-RU" sz="4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2900854" y="1712093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Л</a:t>
            </a:r>
            <a:endParaRPr lang="ru-RU" sz="4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900854" y="1165220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О</a:t>
            </a:r>
            <a:endParaRPr lang="ru-RU" sz="4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864068" y="679891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М</a:t>
            </a:r>
            <a:endParaRPr lang="ru-RU" sz="4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2186150" y="4877223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Й</a:t>
            </a:r>
            <a:endParaRPr lang="ru-RU" sz="4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2233448" y="4337477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И</a:t>
            </a:r>
            <a:endParaRPr lang="ru-RU" sz="4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2212424" y="3821599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Р</a:t>
            </a:r>
            <a:endParaRPr lang="ru-RU" sz="4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2222936" y="3281853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Т</a:t>
            </a:r>
            <a:endParaRPr lang="ru-RU" sz="4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2186150" y="2208923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М</a:t>
            </a:r>
            <a:endParaRPr lang="ru-RU" sz="4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2222935" y="1689540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Д</a:t>
            </a:r>
            <a:endParaRPr lang="ru-RU" sz="4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2233448" y="1195998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Е</a:t>
            </a:r>
            <a:endParaRPr lang="ru-RU" sz="40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2186149" y="660407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Ж</a:t>
            </a:r>
            <a:endParaRPr lang="ru-RU" sz="40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864068" y="91624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С</a:t>
            </a:r>
            <a:endParaRPr lang="ru-RU" sz="4000" b="1" dirty="0"/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592" y="4206864"/>
            <a:ext cx="4419730" cy="294911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6" name="TextBox 35"/>
          <p:cNvSpPr txBox="1"/>
          <p:nvPr/>
        </p:nvSpPr>
        <p:spPr>
          <a:xfrm>
            <a:off x="4272454" y="660407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М</a:t>
            </a:r>
            <a:endParaRPr lang="ru-RU" sz="4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585340" y="5392393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О</a:t>
            </a:r>
            <a:endParaRPr lang="ru-RU" sz="4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608227" y="4895148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Н</a:t>
            </a:r>
            <a:endParaRPr lang="ru-RU" sz="4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574829" y="4374446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И</a:t>
            </a:r>
            <a:endParaRPr lang="ru-RU" sz="4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531082" y="3817223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Ш</a:t>
            </a:r>
            <a:endParaRPr lang="ru-RU" sz="4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574829" y="3261918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У</a:t>
            </a:r>
            <a:endParaRPr lang="ru-RU" sz="4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930481" y="1722236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Ж</a:t>
            </a:r>
            <a:endParaRPr lang="ru-RU" sz="4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993174" y="1223433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О</a:t>
            </a:r>
            <a:endParaRPr lang="ru-RU" sz="40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5037783" y="696008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</a:t>
            </a:r>
            <a:endParaRPr lang="ru-RU" sz="40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4272454" y="3326876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К</a:t>
            </a:r>
            <a:endParaRPr lang="ru-RU" sz="40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4205609" y="2285262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Ш</a:t>
            </a:r>
            <a:endParaRPr lang="ru-RU" sz="40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4301357" y="1712093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И</a:t>
            </a:r>
            <a:endParaRPr lang="ru-RU" sz="40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4272454" y="1241358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Н</a:t>
            </a:r>
            <a:endParaRPr lang="ru-RU" sz="40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7806155" y="3832663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Я</a:t>
            </a:r>
            <a:endParaRPr lang="ru-RU" sz="40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5027887" y="4895148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Й</a:t>
            </a:r>
            <a:endParaRPr lang="ru-RU" sz="40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4996017" y="4337657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И</a:t>
            </a:r>
            <a:endParaRPr lang="ru-RU" sz="40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4983769" y="3817223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К</a:t>
            </a:r>
            <a:endParaRPr lang="ru-RU" sz="40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4972811" y="3287223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С</a:t>
            </a:r>
            <a:endParaRPr lang="ru-RU" sz="40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4983769" y="2285262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А</a:t>
            </a:r>
            <a:endParaRPr lang="ru-RU" sz="40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7752979" y="3326876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И</a:t>
            </a:r>
            <a:endParaRPr lang="ru-RU" sz="40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6391401" y="5939350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Н</a:t>
            </a:r>
            <a:endParaRPr lang="ru-RU" sz="40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6362814" y="5451536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Е</a:t>
            </a:r>
            <a:endParaRPr lang="ru-RU" sz="40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6382203" y="4877223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Г</a:t>
            </a:r>
            <a:endParaRPr lang="ru-RU" sz="40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6401592" y="4344614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О</a:t>
            </a:r>
            <a:endParaRPr lang="ru-RU" sz="40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6320018" y="3815096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М</a:t>
            </a:r>
            <a:endParaRPr lang="ru-RU" sz="40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6400580" y="3326876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Р</a:t>
            </a:r>
            <a:endParaRPr lang="ru-RU" sz="40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6405290" y="2236119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Г</a:t>
            </a:r>
            <a:endParaRPr lang="ru-RU" sz="40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7796147" y="2272332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Е</a:t>
            </a:r>
            <a:endParaRPr lang="ru-RU" sz="40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7807752" y="1712093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В</a:t>
            </a:r>
            <a:endParaRPr lang="ru-RU" sz="40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7717113" y="1184821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Ш</a:t>
            </a:r>
            <a:endParaRPr lang="ru-RU" sz="40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7137840" y="3850942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Н</a:t>
            </a:r>
            <a:endParaRPr lang="ru-RU" sz="40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7124696" y="3342629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И</a:t>
            </a:r>
            <a:endParaRPr lang="ru-RU" sz="40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7113971" y="2246997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И</a:t>
            </a:r>
            <a:endParaRPr lang="ru-RU" sz="40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7078915" y="1729776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М</a:t>
            </a:r>
            <a:endParaRPr lang="ru-RU" sz="40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8519256" y="3324262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Й</a:t>
            </a:r>
            <a:endParaRPr lang="ru-RU" sz="40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8486185" y="2246997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К</a:t>
            </a:r>
            <a:endParaRPr lang="ru-RU" sz="40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8455911" y="1705523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С</a:t>
            </a:r>
            <a:endParaRPr lang="ru-RU" sz="40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8458318" y="1200042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Й</a:t>
            </a:r>
            <a:endParaRPr lang="ru-RU" sz="40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8466080" y="679891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У</a:t>
            </a:r>
            <a:endParaRPr lang="ru-RU" sz="40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8466080" y="134231"/>
            <a:ext cx="5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Ш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387" y="602818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1. Авантюрист, самозванец, действовавший в период Смутного времени.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08074" y="106898"/>
            <a:ext cx="513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1</a:t>
            </a:r>
            <a:endParaRPr lang="ru-RU" sz="3600" b="1" dirty="0" smtClean="0">
              <a:solidFill>
                <a:srgbClr val="C00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280805" y="204650"/>
            <a:ext cx="513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4</a:t>
            </a:r>
            <a:endParaRPr lang="ru-RU" sz="3600" b="1" dirty="0" smtClean="0">
              <a:solidFill>
                <a:srgbClr val="C0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892216" y="190825"/>
            <a:ext cx="513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5</a:t>
            </a:r>
            <a:endParaRPr lang="ru-RU" sz="3600" b="1" dirty="0" smtClean="0">
              <a:solidFill>
                <a:srgbClr val="C0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257523" y="1788847"/>
            <a:ext cx="513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6</a:t>
            </a:r>
            <a:endParaRPr lang="ru-RU" sz="3600" b="1" dirty="0" smtClean="0">
              <a:solidFill>
                <a:srgbClr val="C000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977382" y="1248841"/>
            <a:ext cx="513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7</a:t>
            </a:r>
            <a:endParaRPr lang="ru-RU" sz="3600" b="1" dirty="0" smtClean="0">
              <a:solidFill>
                <a:srgbClr val="C0000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663695" y="741446"/>
            <a:ext cx="513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8</a:t>
            </a:r>
            <a:endParaRPr lang="ru-RU" sz="3600" b="1" dirty="0" smtClean="0">
              <a:solidFill>
                <a:srgbClr val="C0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897361" y="155688"/>
            <a:ext cx="513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9</a:t>
            </a:r>
            <a:endParaRPr lang="ru-RU" sz="3600" b="1" dirty="0" smtClean="0">
              <a:solidFill>
                <a:srgbClr val="C0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494688" y="138037"/>
            <a:ext cx="513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2</a:t>
            </a:r>
            <a:endParaRPr lang="ru-RU" sz="3600" b="1" dirty="0" smtClean="0">
              <a:solidFill>
                <a:srgbClr val="C0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584014" y="2300526"/>
            <a:ext cx="513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3</a:t>
            </a:r>
            <a:endParaRPr lang="ru-RU" sz="3600" b="1" dirty="0" smtClean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358" y="6026003"/>
            <a:ext cx="5135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2. Город, противостоявший польским захватчикам 20 месяцев.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435" y="6177230"/>
            <a:ext cx="6105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3. Село, где обосновался второй самозванец.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394" y="600069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4. Польский магнат, чья дочь стала женой первого и второго самозванцев.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1767" y="607683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5. Князь, участник первого и руководитель второго ополчений.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3147" y="5805099"/>
            <a:ext cx="66875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6. Московский патриарх, призвавший соотечественников к сопротивлению и </a:t>
            </a:r>
            <a:endParaRPr lang="ru-RU" sz="2400" dirty="0" smtClean="0"/>
          </a:p>
          <a:p>
            <a:r>
              <a:rPr lang="ru-RU" sz="2400" dirty="0" smtClean="0"/>
              <a:t>погибший </a:t>
            </a:r>
            <a:r>
              <a:rPr lang="ru-RU" sz="2400" dirty="0"/>
              <a:t>в заточении в Москве от голода.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73737" y="599933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7. Земский староста, торговый человек, руководитель 2-го ополчения.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212519" y="597807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8. Страна, бывший союзник России, осуществлявшая интервенцию.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53349" y="611673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9. Боярин, заговорщик, царь, впервые присягнувший своим поданным.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52310" y="3231140"/>
            <a:ext cx="1868012" cy="769441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СМУТА</a:t>
            </a:r>
            <a:endParaRPr lang="ru-RU" sz="4400" b="1" dirty="0" smtClean="0"/>
          </a:p>
        </p:txBody>
      </p:sp>
      <p:sp>
        <p:nvSpPr>
          <p:cNvPr id="110" name="Прямоугольник 109"/>
          <p:cNvSpPr/>
          <p:nvPr/>
        </p:nvSpPr>
        <p:spPr>
          <a:xfrm>
            <a:off x="9808462" y="163816"/>
            <a:ext cx="2086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Кроссворд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Бабина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Л.В.</a:t>
            </a:r>
            <a:b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МАОУ-СОШ №91</a:t>
            </a:r>
          </a:p>
          <a:p>
            <a:pPr algn="ctr" defTabSz="457200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Екатеринбург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5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500"/>
                            </p:stCondLst>
                            <p:childTnLst>
                              <p:par>
                                <p:cTn id="1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000"/>
                            </p:stCondLst>
                            <p:childTnLst>
                              <p:par>
                                <p:cTn id="1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500"/>
                            </p:stCondLst>
                            <p:childTnLst>
                              <p:par>
                                <p:cTn id="1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500"/>
                            </p:stCondLst>
                            <p:childTnLst>
                              <p:par>
                                <p:cTn id="2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000"/>
                            </p:stCondLst>
                            <p:childTnLst>
                              <p:par>
                                <p:cTn id="2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00"/>
                            </p:stCondLst>
                            <p:childTnLst>
                              <p:par>
                                <p:cTn id="2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000"/>
                            </p:stCondLst>
                            <p:childTnLst>
                              <p:par>
                                <p:cTn id="2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00"/>
                            </p:stCondLst>
                            <p:childTnLst>
                              <p:par>
                                <p:cTn id="2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000"/>
                            </p:stCondLst>
                            <p:childTnLst>
                              <p:par>
                                <p:cTn id="2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500"/>
                            </p:stCondLst>
                            <p:childTnLst>
                              <p:par>
                                <p:cTn id="2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000"/>
                            </p:stCondLst>
                            <p:childTnLst>
                              <p:par>
                                <p:cTn id="2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0"/>
                            </p:stCondLst>
                            <p:childTnLst>
                              <p:par>
                                <p:cTn id="3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00"/>
                            </p:stCondLst>
                            <p:childTnLst>
                              <p:par>
                                <p:cTn id="3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500"/>
                            </p:stCondLst>
                            <p:childTnLst>
                              <p:par>
                                <p:cTn id="3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000"/>
                            </p:stCondLst>
                            <p:childTnLst>
                              <p:par>
                                <p:cTn id="3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36" grpId="0"/>
      <p:bldP spid="37" grpId="0"/>
      <p:bldP spid="38" grpId="0"/>
      <p:bldP spid="39" grpId="0"/>
      <p:bldP spid="40" grpId="0"/>
      <p:bldP spid="41" grpId="0"/>
      <p:bldP spid="41" grpId="1"/>
      <p:bldP spid="42" grpId="0"/>
      <p:bldP spid="43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4" grpId="0"/>
      <p:bldP spid="4" grpId="1"/>
      <p:bldP spid="2" grpId="0" build="allAtOnce"/>
      <p:bldP spid="3" grpId="0"/>
      <p:bldP spid="3" grpId="1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191</Words>
  <Application>Microsoft Office PowerPoint</Application>
  <PresentationFormat>Широкоэкранный</PresentationFormat>
  <Paragraphs>89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23</cp:revision>
  <dcterms:created xsi:type="dcterms:W3CDTF">2013-09-13T19:21:19Z</dcterms:created>
  <dcterms:modified xsi:type="dcterms:W3CDTF">2014-01-11T17:42:49Z</dcterms:modified>
</cp:coreProperties>
</file>